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notesMasterIdLst>
    <p:notesMasterId r:id="rId80"/>
  </p:notesMasterIdLst>
  <p:handoutMasterIdLst>
    <p:handoutMasterId r:id="rId81"/>
  </p:handoutMasterIdLst>
  <p:sldIdLst>
    <p:sldId id="595" r:id="rId2"/>
    <p:sldId id="562" r:id="rId3"/>
    <p:sldId id="615" r:id="rId4"/>
    <p:sldId id="616" r:id="rId5"/>
    <p:sldId id="617" r:id="rId6"/>
    <p:sldId id="618" r:id="rId7"/>
    <p:sldId id="619" r:id="rId8"/>
    <p:sldId id="620" r:id="rId9"/>
    <p:sldId id="621" r:id="rId10"/>
    <p:sldId id="518" r:id="rId11"/>
    <p:sldId id="522" r:id="rId12"/>
    <p:sldId id="583" r:id="rId13"/>
    <p:sldId id="594" r:id="rId14"/>
    <p:sldId id="593" r:id="rId15"/>
    <p:sldId id="552" r:id="rId16"/>
    <p:sldId id="566" r:id="rId17"/>
    <p:sldId id="373" r:id="rId18"/>
    <p:sldId id="510" r:id="rId19"/>
    <p:sldId id="551" r:id="rId20"/>
    <p:sldId id="494" r:id="rId21"/>
    <p:sldId id="550" r:id="rId22"/>
    <p:sldId id="584" r:id="rId23"/>
    <p:sldId id="549" r:id="rId24"/>
    <p:sldId id="547" r:id="rId25"/>
    <p:sldId id="546" r:id="rId26"/>
    <p:sldId id="351" r:id="rId27"/>
    <p:sldId id="519" r:id="rId28"/>
    <p:sldId id="401" r:id="rId29"/>
    <p:sldId id="545" r:id="rId30"/>
    <p:sldId id="592" r:id="rId31"/>
    <p:sldId id="544" r:id="rId32"/>
    <p:sldId id="449" r:id="rId33"/>
    <p:sldId id="543" r:id="rId34"/>
    <p:sldId id="446" r:id="rId35"/>
    <p:sldId id="542" r:id="rId36"/>
    <p:sldId id="505" r:id="rId37"/>
    <p:sldId id="375" r:id="rId38"/>
    <p:sldId id="541" r:id="rId39"/>
    <p:sldId id="309" r:id="rId40"/>
    <p:sldId id="475" r:id="rId41"/>
    <p:sldId id="499" r:id="rId42"/>
    <p:sldId id="478" r:id="rId43"/>
    <p:sldId id="500" r:id="rId44"/>
    <p:sldId id="514" r:id="rId45"/>
    <p:sldId id="515" r:id="rId46"/>
    <p:sldId id="598" r:id="rId47"/>
    <p:sldId id="599" r:id="rId48"/>
    <p:sldId id="379" r:id="rId49"/>
    <p:sldId id="577" r:id="rId50"/>
    <p:sldId id="600" r:id="rId51"/>
    <p:sldId id="358" r:id="rId52"/>
    <p:sldId id="436" r:id="rId53"/>
    <p:sldId id="374" r:id="rId54"/>
    <p:sldId id="370" r:id="rId55"/>
    <p:sldId id="536" r:id="rId56"/>
    <p:sldId id="489" r:id="rId57"/>
    <p:sldId id="557" r:id="rId58"/>
    <p:sldId id="535" r:id="rId59"/>
    <p:sldId id="534" r:id="rId60"/>
    <p:sldId id="533" r:id="rId61"/>
    <p:sldId id="532" r:id="rId62"/>
    <p:sldId id="579" r:id="rId63"/>
    <p:sldId id="512" r:id="rId64"/>
    <p:sldId id="513" r:id="rId65"/>
    <p:sldId id="461" r:id="rId66"/>
    <p:sldId id="614" r:id="rId67"/>
    <p:sldId id="611" r:id="rId68"/>
    <p:sldId id="613" r:id="rId69"/>
    <p:sldId id="602" r:id="rId70"/>
    <p:sldId id="530" r:id="rId71"/>
    <p:sldId id="622" r:id="rId72"/>
    <p:sldId id="623" r:id="rId73"/>
    <p:sldId id="625" r:id="rId74"/>
    <p:sldId id="626" r:id="rId75"/>
    <p:sldId id="627" r:id="rId76"/>
    <p:sldId id="469" r:id="rId77"/>
    <p:sldId id="523" r:id="rId78"/>
    <p:sldId id="362" r:id="rId7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肖" initials="肖" lastIdx="6" clrIdx="0"/>
  <p:cmAuthor id="1" name="微软用户" initials="微软用户" lastIdx="6" clrIdx="1">
    <p:extLst/>
  </p:cmAuthor>
  <p:cmAuthor id="2" name="毛司华" initials="msh" lastIdx="2" clrIdx="2"/>
  <p:cmAuthor id="3" name="USER" initials="U" lastIdx="1" clrIdx="3"/>
  <p:cmAuthor id="4" name="李娟" initials="微软用户" lastIdx="5"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2857" autoAdjust="0"/>
  </p:normalViewPr>
  <p:slideViewPr>
    <p:cSldViewPr>
      <p:cViewPr varScale="1">
        <p:scale>
          <a:sx n="90" d="100"/>
          <a:sy n="90" d="100"/>
        </p:scale>
        <p:origin x="1140" y="114"/>
      </p:cViewPr>
      <p:guideLst>
        <p:guide orient="horz" pos="2160"/>
        <p:guide pos="2880"/>
      </p:guideLst>
    </p:cSldViewPr>
  </p:slideViewPr>
  <p:notesTextViewPr>
    <p:cViewPr>
      <p:scale>
        <a:sx n="1" d="1"/>
        <a:sy n="1" d="1"/>
      </p:scale>
      <p:origin x="0" y="0"/>
    </p:cViewPr>
  </p:notesTextViewPr>
  <p:notesViewPr>
    <p:cSldViewPr>
      <p:cViewPr varScale="1">
        <p:scale>
          <a:sx n="54" d="100"/>
          <a:sy n="54" d="100"/>
        </p:scale>
        <p:origin x="-292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E38BBD-2322-4FF8-BE73-6F17000AF102}" type="doc">
      <dgm:prSet loTypeId="urn:microsoft.com/office/officeart/2005/8/layout/pyramid2" loCatId="list" qsTypeId="urn:microsoft.com/office/officeart/2005/8/quickstyle/simple5" qsCatId="simple" csTypeId="urn:microsoft.com/office/officeart/2005/8/colors/accent1_2" csCatId="accent1" phldr="1"/>
      <dgm:spPr/>
      <dgm:t>
        <a:bodyPr/>
        <a:lstStyle/>
        <a:p>
          <a:endParaRPr lang="zh-CN" altLang="en-US"/>
        </a:p>
      </dgm:t>
    </dgm:pt>
    <dgm:pt modelId="{FA3A39E2-6BE4-4D20-B55F-369F3B17DDD9}">
      <dgm:prSet phldrT="[文本]" custT="1"/>
      <dgm:spPr/>
      <dgm:t>
        <a:bodyPr/>
        <a:lstStyle/>
        <a:p>
          <a:r>
            <a:rPr lang="zh-CN" altLang="en-US" sz="2000" b="1" dirty="0">
              <a:solidFill>
                <a:schemeClr val="tx1">
                  <a:lumMod val="75000"/>
                  <a:lumOff val="25000"/>
                </a:schemeClr>
              </a:solidFill>
              <a:latin typeface="新宋体" pitchFamily="49" charset="-122"/>
              <a:ea typeface="新宋体" pitchFamily="49" charset="-122"/>
            </a:rPr>
            <a:t>课程平均分：≥</a:t>
          </a:r>
          <a:r>
            <a:rPr lang="en-US" altLang="zh-CN" sz="2000" b="1" dirty="0">
              <a:solidFill>
                <a:schemeClr val="tx1">
                  <a:lumMod val="75000"/>
                  <a:lumOff val="25000"/>
                </a:schemeClr>
              </a:solidFill>
              <a:latin typeface="新宋体" pitchFamily="49" charset="-122"/>
              <a:ea typeface="新宋体" pitchFamily="49" charset="-122"/>
            </a:rPr>
            <a:t>70</a:t>
          </a:r>
          <a:endParaRPr lang="zh-CN" altLang="en-US" sz="2000" b="1" dirty="0">
            <a:solidFill>
              <a:schemeClr val="tx1">
                <a:lumMod val="75000"/>
                <a:lumOff val="25000"/>
              </a:schemeClr>
            </a:solidFill>
            <a:latin typeface="新宋体" pitchFamily="49" charset="-122"/>
            <a:ea typeface="新宋体" pitchFamily="49" charset="-122"/>
          </a:endParaRPr>
        </a:p>
      </dgm:t>
    </dgm:pt>
    <dgm:pt modelId="{CA81DD9C-1628-4602-8D41-973F78D92C48}" type="parTrans" cxnId="{FBA34D00-0C4D-407F-BE1B-865FC55EA97F}">
      <dgm:prSet/>
      <dgm:spPr/>
      <dgm:t>
        <a:bodyPr/>
        <a:lstStyle/>
        <a:p>
          <a:endParaRPr lang="zh-CN" altLang="en-US" sz="1800">
            <a:latin typeface="黑体" pitchFamily="2" charset="-122"/>
            <a:ea typeface="黑体" pitchFamily="2" charset="-122"/>
          </a:endParaRPr>
        </a:p>
      </dgm:t>
    </dgm:pt>
    <dgm:pt modelId="{2CFDC90D-820E-4090-87AE-EA309C9CC95A}" type="sibTrans" cxnId="{FBA34D00-0C4D-407F-BE1B-865FC55EA97F}">
      <dgm:prSet/>
      <dgm:spPr/>
      <dgm:t>
        <a:bodyPr/>
        <a:lstStyle/>
        <a:p>
          <a:endParaRPr lang="zh-CN" altLang="en-US" sz="1800">
            <a:latin typeface="黑体" pitchFamily="2" charset="-122"/>
            <a:ea typeface="黑体" pitchFamily="2" charset="-122"/>
          </a:endParaRPr>
        </a:p>
      </dgm:t>
    </dgm:pt>
    <dgm:pt modelId="{D6EFAFA0-17BD-47E3-B661-22BA4DB32B65}">
      <dgm:prSet phldrT="[文本]" custT="1"/>
      <dgm:spPr/>
      <dgm:t>
        <a:bodyPr/>
        <a:lstStyle/>
        <a:p>
          <a:r>
            <a:rPr lang="zh-CN" altLang="en-US" sz="2000" b="1" dirty="0">
              <a:solidFill>
                <a:schemeClr val="tx1">
                  <a:lumMod val="75000"/>
                  <a:lumOff val="25000"/>
                </a:schemeClr>
              </a:solidFill>
              <a:latin typeface="新宋体" pitchFamily="49" charset="-122"/>
              <a:ea typeface="新宋体" pitchFamily="49" charset="-122"/>
            </a:rPr>
            <a:t>毕业论文</a:t>
          </a:r>
          <a:r>
            <a:rPr lang="zh-CN" altLang="en-US" sz="1800" b="1" dirty="0">
              <a:solidFill>
                <a:srgbClr val="FF0000"/>
              </a:solidFill>
              <a:latin typeface="新宋体" pitchFamily="49" charset="-122"/>
              <a:ea typeface="新宋体" pitchFamily="49" charset="-122"/>
            </a:rPr>
            <a:t>（申请学位论文）</a:t>
          </a:r>
          <a:r>
            <a:rPr lang="zh-CN" altLang="en-US" sz="2000" b="1" dirty="0">
              <a:solidFill>
                <a:schemeClr val="tx1">
                  <a:lumMod val="75000"/>
                  <a:lumOff val="25000"/>
                </a:schemeClr>
              </a:solidFill>
              <a:latin typeface="新宋体" pitchFamily="49" charset="-122"/>
              <a:ea typeface="新宋体" pitchFamily="49" charset="-122"/>
            </a:rPr>
            <a:t>及格</a:t>
          </a:r>
        </a:p>
      </dgm:t>
    </dgm:pt>
    <dgm:pt modelId="{E8959848-7411-48CE-A926-3D5F6F47D6D0}" type="parTrans" cxnId="{B830C0CD-ACCF-4FC0-92B9-AA089E210A24}">
      <dgm:prSet/>
      <dgm:spPr/>
      <dgm:t>
        <a:bodyPr/>
        <a:lstStyle/>
        <a:p>
          <a:endParaRPr lang="zh-CN" altLang="en-US" sz="1800">
            <a:latin typeface="黑体" pitchFamily="2" charset="-122"/>
            <a:ea typeface="黑体" pitchFamily="2" charset="-122"/>
          </a:endParaRPr>
        </a:p>
      </dgm:t>
    </dgm:pt>
    <dgm:pt modelId="{F4DD8EF1-D4EF-4870-88E2-EEE0D4F9CE3C}" type="sibTrans" cxnId="{B830C0CD-ACCF-4FC0-92B9-AA089E210A24}">
      <dgm:prSet/>
      <dgm:spPr/>
      <dgm:t>
        <a:bodyPr/>
        <a:lstStyle/>
        <a:p>
          <a:endParaRPr lang="zh-CN" altLang="en-US" sz="1800">
            <a:latin typeface="黑体" pitchFamily="2" charset="-122"/>
            <a:ea typeface="黑体" pitchFamily="2" charset="-122"/>
          </a:endParaRPr>
        </a:p>
      </dgm:t>
    </dgm:pt>
    <dgm:pt modelId="{5EB99F06-EB8F-4E85-954C-6D001B9A9250}">
      <dgm:prSet custT="1"/>
      <dgm:spPr/>
      <dgm:t>
        <a:bodyPr/>
        <a:lstStyle/>
        <a:p>
          <a:r>
            <a:rPr lang="zh-CN" altLang="en-US" sz="1800" b="1" dirty="0">
              <a:solidFill>
                <a:schemeClr val="tx1">
                  <a:lumMod val="75000"/>
                  <a:lumOff val="25000"/>
                </a:schemeClr>
              </a:solidFill>
              <a:latin typeface="新宋体" pitchFamily="49" charset="-122"/>
              <a:ea typeface="新宋体" pitchFamily="49" charset="-122"/>
            </a:rPr>
            <a:t>通过政治理论课和专业基础课考试</a:t>
          </a:r>
        </a:p>
      </dgm:t>
    </dgm:pt>
    <dgm:pt modelId="{B49FE364-18DE-414C-856C-F69E79959B77}" type="parTrans" cxnId="{DF6E3FC2-CD60-4BD3-A246-4DBF14A017AA}">
      <dgm:prSet/>
      <dgm:spPr/>
      <dgm:t>
        <a:bodyPr/>
        <a:lstStyle/>
        <a:p>
          <a:endParaRPr lang="zh-CN" altLang="en-US" sz="1800">
            <a:latin typeface="黑体" pitchFamily="2" charset="-122"/>
            <a:ea typeface="黑体" pitchFamily="2" charset="-122"/>
          </a:endParaRPr>
        </a:p>
      </dgm:t>
    </dgm:pt>
    <dgm:pt modelId="{B98554C1-9D73-4DFC-9791-FC999AAEBC9D}" type="sibTrans" cxnId="{DF6E3FC2-CD60-4BD3-A246-4DBF14A017AA}">
      <dgm:prSet/>
      <dgm:spPr/>
      <dgm:t>
        <a:bodyPr/>
        <a:lstStyle/>
        <a:p>
          <a:endParaRPr lang="zh-CN" altLang="en-US" sz="1800">
            <a:latin typeface="黑体" pitchFamily="2" charset="-122"/>
            <a:ea typeface="黑体" pitchFamily="2" charset="-122"/>
          </a:endParaRPr>
        </a:p>
      </dgm:t>
    </dgm:pt>
    <dgm:pt modelId="{ECC06872-713F-4637-B1E9-D9FF37442522}">
      <dgm:prSet custT="1"/>
      <dgm:spPr/>
      <dgm:t>
        <a:bodyPr/>
        <a:lstStyle/>
        <a:p>
          <a:r>
            <a:rPr lang="zh-CN" altLang="en-US" sz="2000" b="1" dirty="0">
              <a:solidFill>
                <a:schemeClr val="tx1">
                  <a:lumMod val="75000"/>
                  <a:lumOff val="25000"/>
                </a:schemeClr>
              </a:solidFill>
              <a:latin typeface="新宋体" pitchFamily="49" charset="-122"/>
              <a:ea typeface="新宋体" pitchFamily="49" charset="-122"/>
            </a:rPr>
            <a:t>具备学位外语条件</a:t>
          </a:r>
        </a:p>
      </dgm:t>
    </dgm:pt>
    <dgm:pt modelId="{14DA641B-7102-40D0-BE3F-9D7AFD1ABF14}" type="parTrans" cxnId="{929DE403-75F8-44AF-B730-F10C764E5951}">
      <dgm:prSet/>
      <dgm:spPr/>
      <dgm:t>
        <a:bodyPr/>
        <a:lstStyle/>
        <a:p>
          <a:endParaRPr lang="zh-CN" altLang="en-US" sz="1800">
            <a:latin typeface="黑体" pitchFamily="2" charset="-122"/>
            <a:ea typeface="黑体" pitchFamily="2" charset="-122"/>
          </a:endParaRPr>
        </a:p>
      </dgm:t>
    </dgm:pt>
    <dgm:pt modelId="{90BA0A86-7E64-4E13-A450-719C09FD1680}" type="sibTrans" cxnId="{929DE403-75F8-44AF-B730-F10C764E5951}">
      <dgm:prSet/>
      <dgm:spPr/>
      <dgm:t>
        <a:bodyPr/>
        <a:lstStyle/>
        <a:p>
          <a:endParaRPr lang="zh-CN" altLang="en-US" sz="1800">
            <a:latin typeface="黑体" pitchFamily="2" charset="-122"/>
            <a:ea typeface="黑体" pitchFamily="2" charset="-122"/>
          </a:endParaRPr>
        </a:p>
      </dgm:t>
    </dgm:pt>
    <dgm:pt modelId="{D8E94ECF-9890-42E3-9F8C-8C53B6100CF7}">
      <dgm:prSet custT="1"/>
      <dgm:spPr/>
      <dgm:t>
        <a:bodyPr/>
        <a:lstStyle/>
        <a:p>
          <a:r>
            <a:rPr lang="zh-CN" altLang="en-US" sz="2000" b="1" dirty="0">
              <a:solidFill>
                <a:schemeClr val="tx1">
                  <a:lumMod val="75000"/>
                  <a:lumOff val="25000"/>
                </a:schemeClr>
              </a:solidFill>
              <a:latin typeface="新宋体" pitchFamily="49" charset="-122"/>
              <a:ea typeface="新宋体" pitchFamily="49" charset="-122"/>
            </a:rPr>
            <a:t>毕业后两年内申请</a:t>
          </a:r>
        </a:p>
      </dgm:t>
    </dgm:pt>
    <dgm:pt modelId="{9F960CB5-2F0C-45EB-A5A5-3FC56004C7AD}" type="parTrans" cxnId="{F02B8256-E4B8-4012-B84C-03BC8D5A2265}">
      <dgm:prSet/>
      <dgm:spPr/>
      <dgm:t>
        <a:bodyPr/>
        <a:lstStyle/>
        <a:p>
          <a:endParaRPr lang="zh-CN" altLang="en-US"/>
        </a:p>
      </dgm:t>
    </dgm:pt>
    <dgm:pt modelId="{9B590F19-DAA8-4C71-AA21-56080ACD4C8B}" type="sibTrans" cxnId="{F02B8256-E4B8-4012-B84C-03BC8D5A2265}">
      <dgm:prSet/>
      <dgm:spPr/>
      <dgm:t>
        <a:bodyPr/>
        <a:lstStyle/>
        <a:p>
          <a:endParaRPr lang="zh-CN" altLang="en-US"/>
        </a:p>
      </dgm:t>
    </dgm:pt>
    <dgm:pt modelId="{2C8AF31E-EE07-41A8-82B2-80B20C713217}">
      <dgm:prSet phldrT="[文本]" custT="1"/>
      <dgm:spPr/>
      <dgm:t>
        <a:bodyPr/>
        <a:lstStyle/>
        <a:p>
          <a:r>
            <a:rPr lang="zh-CN" altLang="en-US" sz="2000" b="1" dirty="0">
              <a:solidFill>
                <a:schemeClr val="tx1">
                  <a:lumMod val="75000"/>
                  <a:lumOff val="25000"/>
                </a:schemeClr>
              </a:solidFill>
              <a:latin typeface="新宋体" pitchFamily="49" charset="-122"/>
              <a:ea typeface="新宋体" pitchFamily="49" charset="-122"/>
            </a:rPr>
            <a:t>学分修满，符合毕业条件</a:t>
          </a:r>
        </a:p>
      </dgm:t>
    </dgm:pt>
    <dgm:pt modelId="{ED488FEA-B18C-48C7-81D5-8D88669FC792}" type="parTrans" cxnId="{C9C719F3-59B7-4D59-A32D-5BA26F22F37F}">
      <dgm:prSet/>
      <dgm:spPr/>
      <dgm:t>
        <a:bodyPr/>
        <a:lstStyle/>
        <a:p>
          <a:endParaRPr lang="zh-CN" altLang="en-US"/>
        </a:p>
      </dgm:t>
    </dgm:pt>
    <dgm:pt modelId="{BCA30569-4354-4E24-810B-216655194C40}" type="sibTrans" cxnId="{C9C719F3-59B7-4D59-A32D-5BA26F22F37F}">
      <dgm:prSet/>
      <dgm:spPr/>
      <dgm:t>
        <a:bodyPr/>
        <a:lstStyle/>
        <a:p>
          <a:endParaRPr lang="zh-CN" altLang="en-US"/>
        </a:p>
      </dgm:t>
    </dgm:pt>
    <dgm:pt modelId="{DC3CBFC7-71B3-4925-8CFD-B7A99AC63747}" type="pres">
      <dgm:prSet presAssocID="{32E38BBD-2322-4FF8-BE73-6F17000AF102}" presName="compositeShape" presStyleCnt="0">
        <dgm:presLayoutVars>
          <dgm:dir/>
          <dgm:resizeHandles/>
        </dgm:presLayoutVars>
      </dgm:prSet>
      <dgm:spPr/>
      <dgm:t>
        <a:bodyPr/>
        <a:lstStyle/>
        <a:p>
          <a:endParaRPr lang="zh-CN" altLang="en-US"/>
        </a:p>
      </dgm:t>
    </dgm:pt>
    <dgm:pt modelId="{8A1B0E1A-79E7-43BE-93C3-3EF8B9E66251}" type="pres">
      <dgm:prSet presAssocID="{32E38BBD-2322-4FF8-BE73-6F17000AF102}" presName="pyramid" presStyleLbl="node1" presStyleIdx="0" presStyleCnt="1" custLinFactNeighborY="1724"/>
      <dgm:spPr/>
    </dgm:pt>
    <dgm:pt modelId="{09BA0FA2-5969-419F-916D-6FCC20C7DBC8}" type="pres">
      <dgm:prSet presAssocID="{32E38BBD-2322-4FF8-BE73-6F17000AF102}" presName="theList" presStyleCnt="0"/>
      <dgm:spPr/>
    </dgm:pt>
    <dgm:pt modelId="{D91676C6-2D09-44A4-8DA0-4314430387ED}" type="pres">
      <dgm:prSet presAssocID="{2C8AF31E-EE07-41A8-82B2-80B20C713217}" presName="aNode" presStyleLbl="fgAcc1" presStyleIdx="0" presStyleCnt="6" custScaleX="135319">
        <dgm:presLayoutVars>
          <dgm:bulletEnabled val="1"/>
        </dgm:presLayoutVars>
      </dgm:prSet>
      <dgm:spPr/>
      <dgm:t>
        <a:bodyPr/>
        <a:lstStyle/>
        <a:p>
          <a:endParaRPr lang="zh-CN" altLang="en-US"/>
        </a:p>
      </dgm:t>
    </dgm:pt>
    <dgm:pt modelId="{47403BBF-39DA-4261-AE1F-570405DC7707}" type="pres">
      <dgm:prSet presAssocID="{2C8AF31E-EE07-41A8-82B2-80B20C713217}" presName="aSpace" presStyleCnt="0"/>
      <dgm:spPr/>
    </dgm:pt>
    <dgm:pt modelId="{CD37F159-435C-46AD-8013-D268E16C5D08}" type="pres">
      <dgm:prSet presAssocID="{FA3A39E2-6BE4-4D20-B55F-369F3B17DDD9}" presName="aNode" presStyleLbl="fgAcc1" presStyleIdx="1" presStyleCnt="6" custScaleX="135279">
        <dgm:presLayoutVars>
          <dgm:bulletEnabled val="1"/>
        </dgm:presLayoutVars>
      </dgm:prSet>
      <dgm:spPr/>
      <dgm:t>
        <a:bodyPr/>
        <a:lstStyle/>
        <a:p>
          <a:endParaRPr lang="zh-CN" altLang="en-US"/>
        </a:p>
      </dgm:t>
    </dgm:pt>
    <dgm:pt modelId="{9B2C97B7-585F-47CE-AD1E-375885223FC2}" type="pres">
      <dgm:prSet presAssocID="{FA3A39E2-6BE4-4D20-B55F-369F3B17DDD9}" presName="aSpace" presStyleCnt="0"/>
      <dgm:spPr/>
    </dgm:pt>
    <dgm:pt modelId="{6B3E561E-7044-4B71-B46D-D677F3D5004F}" type="pres">
      <dgm:prSet presAssocID="{D6EFAFA0-17BD-47E3-B661-22BA4DB32B65}" presName="aNode" presStyleLbl="fgAcc1" presStyleIdx="2" presStyleCnt="6" custScaleX="135279">
        <dgm:presLayoutVars>
          <dgm:bulletEnabled val="1"/>
        </dgm:presLayoutVars>
      </dgm:prSet>
      <dgm:spPr/>
      <dgm:t>
        <a:bodyPr/>
        <a:lstStyle/>
        <a:p>
          <a:endParaRPr lang="zh-CN" altLang="en-US"/>
        </a:p>
      </dgm:t>
    </dgm:pt>
    <dgm:pt modelId="{6F3A0F40-54F5-43B8-A10A-B0DFB9445999}" type="pres">
      <dgm:prSet presAssocID="{D6EFAFA0-17BD-47E3-B661-22BA4DB32B65}" presName="aSpace" presStyleCnt="0"/>
      <dgm:spPr/>
    </dgm:pt>
    <dgm:pt modelId="{6BB0A3E1-4283-42D3-8B83-2637B3167237}" type="pres">
      <dgm:prSet presAssocID="{5EB99F06-EB8F-4E85-954C-6D001B9A9250}" presName="aNode" presStyleLbl="fgAcc1" presStyleIdx="3" presStyleCnt="6" custScaleX="135279">
        <dgm:presLayoutVars>
          <dgm:bulletEnabled val="1"/>
        </dgm:presLayoutVars>
      </dgm:prSet>
      <dgm:spPr/>
      <dgm:t>
        <a:bodyPr/>
        <a:lstStyle/>
        <a:p>
          <a:endParaRPr lang="zh-CN" altLang="en-US"/>
        </a:p>
      </dgm:t>
    </dgm:pt>
    <dgm:pt modelId="{89FFFD75-666C-43A9-B930-F855643CA72D}" type="pres">
      <dgm:prSet presAssocID="{5EB99F06-EB8F-4E85-954C-6D001B9A9250}" presName="aSpace" presStyleCnt="0"/>
      <dgm:spPr/>
    </dgm:pt>
    <dgm:pt modelId="{EDB266D7-E130-4051-8A3D-EB98D9A3A9B3}" type="pres">
      <dgm:prSet presAssocID="{ECC06872-713F-4637-B1E9-D9FF37442522}" presName="aNode" presStyleLbl="fgAcc1" presStyleIdx="4" presStyleCnt="6" custScaleX="135279">
        <dgm:presLayoutVars>
          <dgm:bulletEnabled val="1"/>
        </dgm:presLayoutVars>
      </dgm:prSet>
      <dgm:spPr/>
      <dgm:t>
        <a:bodyPr/>
        <a:lstStyle/>
        <a:p>
          <a:endParaRPr lang="zh-CN" altLang="en-US"/>
        </a:p>
      </dgm:t>
    </dgm:pt>
    <dgm:pt modelId="{BDEF0406-F832-4FA0-AB47-BD5B45208DC1}" type="pres">
      <dgm:prSet presAssocID="{ECC06872-713F-4637-B1E9-D9FF37442522}" presName="aSpace" presStyleCnt="0"/>
      <dgm:spPr/>
    </dgm:pt>
    <dgm:pt modelId="{43E3C190-5AAE-4F2B-BFFE-0295F91DD399}" type="pres">
      <dgm:prSet presAssocID="{D8E94ECF-9890-42E3-9F8C-8C53B6100CF7}" presName="aNode" presStyleLbl="fgAcc1" presStyleIdx="5" presStyleCnt="6" custScaleX="135279">
        <dgm:presLayoutVars>
          <dgm:bulletEnabled val="1"/>
        </dgm:presLayoutVars>
      </dgm:prSet>
      <dgm:spPr/>
      <dgm:t>
        <a:bodyPr/>
        <a:lstStyle/>
        <a:p>
          <a:endParaRPr lang="zh-CN" altLang="en-US"/>
        </a:p>
      </dgm:t>
    </dgm:pt>
    <dgm:pt modelId="{B08FB871-8F7E-4B4A-BBCD-34C0D19FA98E}" type="pres">
      <dgm:prSet presAssocID="{D8E94ECF-9890-42E3-9F8C-8C53B6100CF7}" presName="aSpace" presStyleCnt="0"/>
      <dgm:spPr/>
    </dgm:pt>
  </dgm:ptLst>
  <dgm:cxnLst>
    <dgm:cxn modelId="{B830C0CD-ACCF-4FC0-92B9-AA089E210A24}" srcId="{32E38BBD-2322-4FF8-BE73-6F17000AF102}" destId="{D6EFAFA0-17BD-47E3-B661-22BA4DB32B65}" srcOrd="2" destOrd="0" parTransId="{E8959848-7411-48CE-A926-3D5F6F47D6D0}" sibTransId="{F4DD8EF1-D4EF-4870-88E2-EEE0D4F9CE3C}"/>
    <dgm:cxn modelId="{13F54353-8534-457B-B2E4-7072E53B7944}" type="presOf" srcId="{D6EFAFA0-17BD-47E3-B661-22BA4DB32B65}" destId="{6B3E561E-7044-4B71-B46D-D677F3D5004F}" srcOrd="0" destOrd="0" presId="urn:microsoft.com/office/officeart/2005/8/layout/pyramid2"/>
    <dgm:cxn modelId="{22657A73-C715-4FC6-9198-30D88DA9C461}" type="presOf" srcId="{D8E94ECF-9890-42E3-9F8C-8C53B6100CF7}" destId="{43E3C190-5AAE-4F2B-BFFE-0295F91DD399}" srcOrd="0" destOrd="0" presId="urn:microsoft.com/office/officeart/2005/8/layout/pyramid2"/>
    <dgm:cxn modelId="{B6ECB032-7643-44D4-A358-87FB0CFB5ACB}" type="presOf" srcId="{ECC06872-713F-4637-B1E9-D9FF37442522}" destId="{EDB266D7-E130-4051-8A3D-EB98D9A3A9B3}" srcOrd="0" destOrd="0" presId="urn:microsoft.com/office/officeart/2005/8/layout/pyramid2"/>
    <dgm:cxn modelId="{7F5CDF42-ED3C-4209-BBD2-52A1A4606FAD}" type="presOf" srcId="{2C8AF31E-EE07-41A8-82B2-80B20C713217}" destId="{D91676C6-2D09-44A4-8DA0-4314430387ED}" srcOrd="0" destOrd="0" presId="urn:microsoft.com/office/officeart/2005/8/layout/pyramid2"/>
    <dgm:cxn modelId="{C106FDB8-9FFC-4B95-8F7F-9F0DE34EEBEF}" type="presOf" srcId="{FA3A39E2-6BE4-4D20-B55F-369F3B17DDD9}" destId="{CD37F159-435C-46AD-8013-D268E16C5D08}" srcOrd="0" destOrd="0" presId="urn:microsoft.com/office/officeart/2005/8/layout/pyramid2"/>
    <dgm:cxn modelId="{F02B8256-E4B8-4012-B84C-03BC8D5A2265}" srcId="{32E38BBD-2322-4FF8-BE73-6F17000AF102}" destId="{D8E94ECF-9890-42E3-9F8C-8C53B6100CF7}" srcOrd="5" destOrd="0" parTransId="{9F960CB5-2F0C-45EB-A5A5-3FC56004C7AD}" sibTransId="{9B590F19-DAA8-4C71-AA21-56080ACD4C8B}"/>
    <dgm:cxn modelId="{DF6E3FC2-CD60-4BD3-A246-4DBF14A017AA}" srcId="{32E38BBD-2322-4FF8-BE73-6F17000AF102}" destId="{5EB99F06-EB8F-4E85-954C-6D001B9A9250}" srcOrd="3" destOrd="0" parTransId="{B49FE364-18DE-414C-856C-F69E79959B77}" sibTransId="{B98554C1-9D73-4DFC-9791-FC999AAEBC9D}"/>
    <dgm:cxn modelId="{66527939-62B9-4523-BAC6-868C650B8F6E}" type="presOf" srcId="{32E38BBD-2322-4FF8-BE73-6F17000AF102}" destId="{DC3CBFC7-71B3-4925-8CFD-B7A99AC63747}" srcOrd="0" destOrd="0" presId="urn:microsoft.com/office/officeart/2005/8/layout/pyramid2"/>
    <dgm:cxn modelId="{C9C719F3-59B7-4D59-A32D-5BA26F22F37F}" srcId="{32E38BBD-2322-4FF8-BE73-6F17000AF102}" destId="{2C8AF31E-EE07-41A8-82B2-80B20C713217}" srcOrd="0" destOrd="0" parTransId="{ED488FEA-B18C-48C7-81D5-8D88669FC792}" sibTransId="{BCA30569-4354-4E24-810B-216655194C40}"/>
    <dgm:cxn modelId="{48EADD1B-0706-43D3-BBDE-C8B4DBA0397E}" type="presOf" srcId="{5EB99F06-EB8F-4E85-954C-6D001B9A9250}" destId="{6BB0A3E1-4283-42D3-8B83-2637B3167237}" srcOrd="0" destOrd="0" presId="urn:microsoft.com/office/officeart/2005/8/layout/pyramid2"/>
    <dgm:cxn modelId="{FBA34D00-0C4D-407F-BE1B-865FC55EA97F}" srcId="{32E38BBD-2322-4FF8-BE73-6F17000AF102}" destId="{FA3A39E2-6BE4-4D20-B55F-369F3B17DDD9}" srcOrd="1" destOrd="0" parTransId="{CA81DD9C-1628-4602-8D41-973F78D92C48}" sibTransId="{2CFDC90D-820E-4090-87AE-EA309C9CC95A}"/>
    <dgm:cxn modelId="{929DE403-75F8-44AF-B730-F10C764E5951}" srcId="{32E38BBD-2322-4FF8-BE73-6F17000AF102}" destId="{ECC06872-713F-4637-B1E9-D9FF37442522}" srcOrd="4" destOrd="0" parTransId="{14DA641B-7102-40D0-BE3F-9D7AFD1ABF14}" sibTransId="{90BA0A86-7E64-4E13-A450-719C09FD1680}"/>
    <dgm:cxn modelId="{54A70DC6-9BB7-4F9C-941A-FB4FC9A5263F}" type="presParOf" srcId="{DC3CBFC7-71B3-4925-8CFD-B7A99AC63747}" destId="{8A1B0E1A-79E7-43BE-93C3-3EF8B9E66251}" srcOrd="0" destOrd="0" presId="urn:microsoft.com/office/officeart/2005/8/layout/pyramid2"/>
    <dgm:cxn modelId="{F97610C8-EC0E-4772-98BC-7D158671F0EF}" type="presParOf" srcId="{DC3CBFC7-71B3-4925-8CFD-B7A99AC63747}" destId="{09BA0FA2-5969-419F-916D-6FCC20C7DBC8}" srcOrd="1" destOrd="0" presId="urn:microsoft.com/office/officeart/2005/8/layout/pyramid2"/>
    <dgm:cxn modelId="{CEF48E2B-9E9D-4AD0-9012-18285F87CC56}" type="presParOf" srcId="{09BA0FA2-5969-419F-916D-6FCC20C7DBC8}" destId="{D91676C6-2D09-44A4-8DA0-4314430387ED}" srcOrd="0" destOrd="0" presId="urn:microsoft.com/office/officeart/2005/8/layout/pyramid2"/>
    <dgm:cxn modelId="{B41C1586-7FDF-4B26-A2E3-041F35B56E2C}" type="presParOf" srcId="{09BA0FA2-5969-419F-916D-6FCC20C7DBC8}" destId="{47403BBF-39DA-4261-AE1F-570405DC7707}" srcOrd="1" destOrd="0" presId="urn:microsoft.com/office/officeart/2005/8/layout/pyramid2"/>
    <dgm:cxn modelId="{A3E56C87-F213-4FE7-8D8B-18D3AE873BBF}" type="presParOf" srcId="{09BA0FA2-5969-419F-916D-6FCC20C7DBC8}" destId="{CD37F159-435C-46AD-8013-D268E16C5D08}" srcOrd="2" destOrd="0" presId="urn:microsoft.com/office/officeart/2005/8/layout/pyramid2"/>
    <dgm:cxn modelId="{BB369B52-FDA2-4AC2-B287-087F9A092651}" type="presParOf" srcId="{09BA0FA2-5969-419F-916D-6FCC20C7DBC8}" destId="{9B2C97B7-585F-47CE-AD1E-375885223FC2}" srcOrd="3" destOrd="0" presId="urn:microsoft.com/office/officeart/2005/8/layout/pyramid2"/>
    <dgm:cxn modelId="{35215452-0614-4029-A81C-9C48AC6308C5}" type="presParOf" srcId="{09BA0FA2-5969-419F-916D-6FCC20C7DBC8}" destId="{6B3E561E-7044-4B71-B46D-D677F3D5004F}" srcOrd="4" destOrd="0" presId="urn:microsoft.com/office/officeart/2005/8/layout/pyramid2"/>
    <dgm:cxn modelId="{B3C096FC-38A1-4B29-BA42-AD4A69E37955}" type="presParOf" srcId="{09BA0FA2-5969-419F-916D-6FCC20C7DBC8}" destId="{6F3A0F40-54F5-43B8-A10A-B0DFB9445999}" srcOrd="5" destOrd="0" presId="urn:microsoft.com/office/officeart/2005/8/layout/pyramid2"/>
    <dgm:cxn modelId="{3D358291-D945-4F54-8C12-3CA75548C007}" type="presParOf" srcId="{09BA0FA2-5969-419F-916D-6FCC20C7DBC8}" destId="{6BB0A3E1-4283-42D3-8B83-2637B3167237}" srcOrd="6" destOrd="0" presId="urn:microsoft.com/office/officeart/2005/8/layout/pyramid2"/>
    <dgm:cxn modelId="{C8871250-3802-41FF-9D97-A518260035D2}" type="presParOf" srcId="{09BA0FA2-5969-419F-916D-6FCC20C7DBC8}" destId="{89FFFD75-666C-43A9-B930-F855643CA72D}" srcOrd="7" destOrd="0" presId="urn:microsoft.com/office/officeart/2005/8/layout/pyramid2"/>
    <dgm:cxn modelId="{20004D08-10A3-49B9-AD60-2D39AB386A16}" type="presParOf" srcId="{09BA0FA2-5969-419F-916D-6FCC20C7DBC8}" destId="{EDB266D7-E130-4051-8A3D-EB98D9A3A9B3}" srcOrd="8" destOrd="0" presId="urn:microsoft.com/office/officeart/2005/8/layout/pyramid2"/>
    <dgm:cxn modelId="{EE6A5F52-ABDA-45B3-B3C1-A563E74D8CAD}" type="presParOf" srcId="{09BA0FA2-5969-419F-916D-6FCC20C7DBC8}" destId="{BDEF0406-F832-4FA0-AB47-BD5B45208DC1}" srcOrd="9" destOrd="0" presId="urn:microsoft.com/office/officeart/2005/8/layout/pyramid2"/>
    <dgm:cxn modelId="{A13E557F-BDAC-4BE7-AFA3-57537A19FE1F}" type="presParOf" srcId="{09BA0FA2-5969-419F-916D-6FCC20C7DBC8}" destId="{43E3C190-5AAE-4F2B-BFFE-0295F91DD399}" srcOrd="10" destOrd="0" presId="urn:microsoft.com/office/officeart/2005/8/layout/pyramid2"/>
    <dgm:cxn modelId="{70E53664-D440-4F6E-8F60-2600FACE274F}" type="presParOf" srcId="{09BA0FA2-5969-419F-916D-6FCC20C7DBC8}" destId="{B08FB871-8F7E-4B4A-BBCD-34C0D19FA98E}"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B0E1A-79E7-43BE-93C3-3EF8B9E66251}">
      <dsp:nvSpPr>
        <dsp:cNvPr id="0" name=""/>
        <dsp:cNvSpPr/>
      </dsp:nvSpPr>
      <dsp:spPr>
        <a:xfrm>
          <a:off x="1247263" y="0"/>
          <a:ext cx="4176464" cy="4176464"/>
        </a:xfrm>
        <a:prstGeom prst="triangl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91676C6-2D09-44A4-8DA0-4314430387ED}">
      <dsp:nvSpPr>
        <dsp:cNvPr id="0" name=""/>
        <dsp:cNvSpPr/>
      </dsp:nvSpPr>
      <dsp:spPr>
        <a:xfrm>
          <a:off x="2856093" y="419889"/>
          <a:ext cx="3673507" cy="49432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a:solidFill>
                <a:schemeClr val="tx1">
                  <a:lumMod val="75000"/>
                  <a:lumOff val="25000"/>
                </a:schemeClr>
              </a:solidFill>
              <a:latin typeface="新宋体" pitchFamily="49" charset="-122"/>
              <a:ea typeface="新宋体" pitchFamily="49" charset="-122"/>
            </a:rPr>
            <a:t>学分修满，符合毕业条件</a:t>
          </a:r>
        </a:p>
      </dsp:txBody>
      <dsp:txXfrm>
        <a:off x="2880224" y="444020"/>
        <a:ext cx="3625245" cy="446061"/>
      </dsp:txXfrm>
    </dsp:sp>
    <dsp:sp modelId="{CD37F159-435C-46AD-8013-D268E16C5D08}">
      <dsp:nvSpPr>
        <dsp:cNvPr id="0" name=""/>
        <dsp:cNvSpPr/>
      </dsp:nvSpPr>
      <dsp:spPr>
        <a:xfrm>
          <a:off x="2856636" y="976003"/>
          <a:ext cx="3672421" cy="49432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a:solidFill>
                <a:schemeClr val="tx1">
                  <a:lumMod val="75000"/>
                  <a:lumOff val="25000"/>
                </a:schemeClr>
              </a:solidFill>
              <a:latin typeface="新宋体" pitchFamily="49" charset="-122"/>
              <a:ea typeface="新宋体" pitchFamily="49" charset="-122"/>
            </a:rPr>
            <a:t>课程平均分：≥</a:t>
          </a:r>
          <a:r>
            <a:rPr lang="en-US" altLang="zh-CN" sz="2000" b="1" kern="1200" dirty="0">
              <a:solidFill>
                <a:schemeClr val="tx1">
                  <a:lumMod val="75000"/>
                  <a:lumOff val="25000"/>
                </a:schemeClr>
              </a:solidFill>
              <a:latin typeface="新宋体" pitchFamily="49" charset="-122"/>
              <a:ea typeface="新宋体" pitchFamily="49" charset="-122"/>
            </a:rPr>
            <a:t>70</a:t>
          </a:r>
          <a:endParaRPr lang="zh-CN" altLang="en-US" sz="2000" b="1" kern="1200" dirty="0">
            <a:solidFill>
              <a:schemeClr val="tx1">
                <a:lumMod val="75000"/>
                <a:lumOff val="25000"/>
              </a:schemeClr>
            </a:solidFill>
            <a:latin typeface="新宋体" pitchFamily="49" charset="-122"/>
            <a:ea typeface="新宋体" pitchFamily="49" charset="-122"/>
          </a:endParaRPr>
        </a:p>
      </dsp:txBody>
      <dsp:txXfrm>
        <a:off x="2880767" y="1000134"/>
        <a:ext cx="3624159" cy="446061"/>
      </dsp:txXfrm>
    </dsp:sp>
    <dsp:sp modelId="{6B3E561E-7044-4B71-B46D-D677F3D5004F}">
      <dsp:nvSpPr>
        <dsp:cNvPr id="0" name=""/>
        <dsp:cNvSpPr/>
      </dsp:nvSpPr>
      <dsp:spPr>
        <a:xfrm>
          <a:off x="2856636" y="1532117"/>
          <a:ext cx="3672421" cy="49432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a:solidFill>
                <a:schemeClr val="tx1">
                  <a:lumMod val="75000"/>
                  <a:lumOff val="25000"/>
                </a:schemeClr>
              </a:solidFill>
              <a:latin typeface="新宋体" pitchFamily="49" charset="-122"/>
              <a:ea typeface="新宋体" pitchFamily="49" charset="-122"/>
            </a:rPr>
            <a:t>毕业论文</a:t>
          </a:r>
          <a:r>
            <a:rPr lang="zh-CN" altLang="en-US" sz="1800" b="1" kern="1200" dirty="0">
              <a:solidFill>
                <a:srgbClr val="FF0000"/>
              </a:solidFill>
              <a:latin typeface="新宋体" pitchFamily="49" charset="-122"/>
              <a:ea typeface="新宋体" pitchFamily="49" charset="-122"/>
            </a:rPr>
            <a:t>（申请学位论文）</a:t>
          </a:r>
          <a:r>
            <a:rPr lang="zh-CN" altLang="en-US" sz="2000" b="1" kern="1200" dirty="0">
              <a:solidFill>
                <a:schemeClr val="tx1">
                  <a:lumMod val="75000"/>
                  <a:lumOff val="25000"/>
                </a:schemeClr>
              </a:solidFill>
              <a:latin typeface="新宋体" pitchFamily="49" charset="-122"/>
              <a:ea typeface="新宋体" pitchFamily="49" charset="-122"/>
            </a:rPr>
            <a:t>及格</a:t>
          </a:r>
        </a:p>
      </dsp:txBody>
      <dsp:txXfrm>
        <a:off x="2880767" y="1556248"/>
        <a:ext cx="3624159" cy="446061"/>
      </dsp:txXfrm>
    </dsp:sp>
    <dsp:sp modelId="{6BB0A3E1-4283-42D3-8B83-2637B3167237}">
      <dsp:nvSpPr>
        <dsp:cNvPr id="0" name=""/>
        <dsp:cNvSpPr/>
      </dsp:nvSpPr>
      <dsp:spPr>
        <a:xfrm>
          <a:off x="2856636" y="2088232"/>
          <a:ext cx="3672421" cy="49432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a:solidFill>
                <a:schemeClr val="tx1">
                  <a:lumMod val="75000"/>
                  <a:lumOff val="25000"/>
                </a:schemeClr>
              </a:solidFill>
              <a:latin typeface="新宋体" pitchFamily="49" charset="-122"/>
              <a:ea typeface="新宋体" pitchFamily="49" charset="-122"/>
            </a:rPr>
            <a:t>通过政治理论课和专业基础课考试</a:t>
          </a:r>
        </a:p>
      </dsp:txBody>
      <dsp:txXfrm>
        <a:off x="2880767" y="2112363"/>
        <a:ext cx="3624159" cy="446061"/>
      </dsp:txXfrm>
    </dsp:sp>
    <dsp:sp modelId="{EDB266D7-E130-4051-8A3D-EB98D9A3A9B3}">
      <dsp:nvSpPr>
        <dsp:cNvPr id="0" name=""/>
        <dsp:cNvSpPr/>
      </dsp:nvSpPr>
      <dsp:spPr>
        <a:xfrm>
          <a:off x="2856636" y="2644346"/>
          <a:ext cx="3672421" cy="49432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a:solidFill>
                <a:schemeClr val="tx1">
                  <a:lumMod val="75000"/>
                  <a:lumOff val="25000"/>
                </a:schemeClr>
              </a:solidFill>
              <a:latin typeface="新宋体" pitchFamily="49" charset="-122"/>
              <a:ea typeface="新宋体" pitchFamily="49" charset="-122"/>
            </a:rPr>
            <a:t>具备学位外语条件</a:t>
          </a:r>
        </a:p>
      </dsp:txBody>
      <dsp:txXfrm>
        <a:off x="2880767" y="2668477"/>
        <a:ext cx="3624159" cy="446061"/>
      </dsp:txXfrm>
    </dsp:sp>
    <dsp:sp modelId="{43E3C190-5AAE-4F2B-BFFE-0295F91DD399}">
      <dsp:nvSpPr>
        <dsp:cNvPr id="0" name=""/>
        <dsp:cNvSpPr/>
      </dsp:nvSpPr>
      <dsp:spPr>
        <a:xfrm>
          <a:off x="2856636" y="3200460"/>
          <a:ext cx="3672421" cy="49432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a:solidFill>
                <a:schemeClr val="tx1">
                  <a:lumMod val="75000"/>
                  <a:lumOff val="25000"/>
                </a:schemeClr>
              </a:solidFill>
              <a:latin typeface="新宋体" pitchFamily="49" charset="-122"/>
              <a:ea typeface="新宋体" pitchFamily="49" charset="-122"/>
            </a:rPr>
            <a:t>毕业后两年内申请</a:t>
          </a:r>
        </a:p>
      </dsp:txBody>
      <dsp:txXfrm>
        <a:off x="2880767" y="3224591"/>
        <a:ext cx="3624159" cy="44606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29496C-3238-4E4F-88BB-D629A7BD0A59}" type="datetimeFigureOut">
              <a:rPr lang="zh-CN" altLang="en-US" smtClean="0"/>
              <a:pPr/>
              <a:t>2018/9/20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6E89CE-6D80-4960-A9CF-259A5F44F1C4}" type="slidenum">
              <a:rPr lang="zh-CN" altLang="en-US" smtClean="0"/>
              <a:pPr/>
              <a:t>‹#›</a:t>
            </a:fld>
            <a:endParaRPr lang="zh-CN" altLang="en-US"/>
          </a:p>
        </p:txBody>
      </p:sp>
    </p:spTree>
    <p:extLst>
      <p:ext uri="{BB962C8B-B14F-4D97-AF65-F5344CB8AC3E}">
        <p14:creationId xmlns:p14="http://schemas.microsoft.com/office/powerpoint/2010/main" val="2916004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23667B-2C8C-4EF0-A296-522CF95B32E2}" type="datetimeFigureOut">
              <a:rPr lang="zh-CN" altLang="en-US" smtClean="0"/>
              <a:pPr/>
              <a:t>2018/9/20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B879A8-39DA-4698-B52C-C370FEF5C398}" type="slidenum">
              <a:rPr lang="zh-CN" altLang="en-US" smtClean="0"/>
              <a:pPr/>
              <a:t>‹#›</a:t>
            </a:fld>
            <a:endParaRPr lang="zh-CN" altLang="en-US"/>
          </a:p>
        </p:txBody>
      </p:sp>
    </p:spTree>
    <p:extLst>
      <p:ext uri="{BB962C8B-B14F-4D97-AF65-F5344CB8AC3E}">
        <p14:creationId xmlns:p14="http://schemas.microsoft.com/office/powerpoint/2010/main" val="300978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修改学院</a:t>
            </a:r>
            <a:r>
              <a:rPr lang="en-US" altLang="zh-CN" dirty="0"/>
              <a:t>LOGO</a:t>
            </a:r>
            <a:endParaRPr lang="zh-CN" altLang="en-US"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1</a:t>
            </a:fld>
            <a:endParaRPr lang="zh-CN" altLang="en-US"/>
          </a:p>
        </p:txBody>
      </p:sp>
    </p:spTree>
    <p:extLst>
      <p:ext uri="{BB962C8B-B14F-4D97-AF65-F5344CB8AC3E}">
        <p14:creationId xmlns:p14="http://schemas.microsoft.com/office/powerpoint/2010/main" val="3943467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49</a:t>
            </a:fld>
            <a:endParaRPr lang="zh-CN" altLang="en-US"/>
          </a:p>
        </p:txBody>
      </p:sp>
    </p:spTree>
    <p:extLst>
      <p:ext uri="{BB962C8B-B14F-4D97-AF65-F5344CB8AC3E}">
        <p14:creationId xmlns:p14="http://schemas.microsoft.com/office/powerpoint/2010/main" val="1145871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61</a:t>
            </a:fld>
            <a:endParaRPr lang="zh-CN" altLang="en-US"/>
          </a:p>
        </p:txBody>
      </p:sp>
    </p:spTree>
    <p:extLst>
      <p:ext uri="{BB962C8B-B14F-4D97-AF65-F5344CB8AC3E}">
        <p14:creationId xmlns:p14="http://schemas.microsoft.com/office/powerpoint/2010/main" val="168364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64</a:t>
            </a:fld>
            <a:endParaRPr lang="zh-CN" altLang="en-US"/>
          </a:p>
        </p:txBody>
      </p:sp>
    </p:spTree>
    <p:extLst>
      <p:ext uri="{BB962C8B-B14F-4D97-AF65-F5344CB8AC3E}">
        <p14:creationId xmlns:p14="http://schemas.microsoft.com/office/powerpoint/2010/main" val="1625199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67</a:t>
            </a:fld>
            <a:endParaRPr lang="zh-CN" altLang="en-US"/>
          </a:p>
        </p:txBody>
      </p:sp>
    </p:spTree>
    <p:extLst>
      <p:ext uri="{BB962C8B-B14F-4D97-AF65-F5344CB8AC3E}">
        <p14:creationId xmlns:p14="http://schemas.microsoft.com/office/powerpoint/2010/main" val="3724934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77</a:t>
            </a:fld>
            <a:endParaRPr lang="zh-CN" altLang="en-US"/>
          </a:p>
        </p:txBody>
      </p:sp>
    </p:spTree>
    <p:extLst>
      <p:ext uri="{BB962C8B-B14F-4D97-AF65-F5344CB8AC3E}">
        <p14:creationId xmlns:p14="http://schemas.microsoft.com/office/powerpoint/2010/main" val="182333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超链接</a:t>
            </a:r>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2</a:t>
            </a:fld>
            <a:endParaRPr lang="zh-CN" altLang="en-US"/>
          </a:p>
        </p:txBody>
      </p:sp>
    </p:spTree>
    <p:extLst>
      <p:ext uri="{BB962C8B-B14F-4D97-AF65-F5344CB8AC3E}">
        <p14:creationId xmlns:p14="http://schemas.microsoft.com/office/powerpoint/2010/main" val="1019051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3</a:t>
            </a:fld>
            <a:endParaRPr lang="zh-CN" altLang="en-US"/>
          </a:p>
        </p:txBody>
      </p:sp>
    </p:spTree>
    <p:extLst>
      <p:ext uri="{BB962C8B-B14F-4D97-AF65-F5344CB8AC3E}">
        <p14:creationId xmlns:p14="http://schemas.microsoft.com/office/powerpoint/2010/main" val="601680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6</a:t>
            </a:fld>
            <a:endParaRPr lang="zh-CN" altLang="en-US"/>
          </a:p>
        </p:txBody>
      </p:sp>
    </p:spTree>
    <p:extLst>
      <p:ext uri="{BB962C8B-B14F-4D97-AF65-F5344CB8AC3E}">
        <p14:creationId xmlns:p14="http://schemas.microsoft.com/office/powerpoint/2010/main" val="31962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10</a:t>
            </a:fld>
            <a:endParaRPr lang="zh-CN" altLang="en-US"/>
          </a:p>
        </p:txBody>
      </p:sp>
    </p:spTree>
    <p:extLst>
      <p:ext uri="{BB962C8B-B14F-4D97-AF65-F5344CB8AC3E}">
        <p14:creationId xmlns:p14="http://schemas.microsoft.com/office/powerpoint/2010/main" val="1866461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11</a:t>
            </a:fld>
            <a:endParaRPr lang="zh-CN" altLang="en-US"/>
          </a:p>
        </p:txBody>
      </p:sp>
    </p:spTree>
    <p:extLst>
      <p:ext uri="{BB962C8B-B14F-4D97-AF65-F5344CB8AC3E}">
        <p14:creationId xmlns:p14="http://schemas.microsoft.com/office/powerpoint/2010/main" val="1751565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12</a:t>
            </a:fld>
            <a:endParaRPr lang="zh-CN" altLang="en-US"/>
          </a:p>
        </p:txBody>
      </p:sp>
    </p:spTree>
    <p:extLst>
      <p:ext uri="{BB962C8B-B14F-4D97-AF65-F5344CB8AC3E}">
        <p14:creationId xmlns:p14="http://schemas.microsoft.com/office/powerpoint/2010/main" val="86471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13</a:t>
            </a:fld>
            <a:endParaRPr lang="zh-CN" altLang="en-US"/>
          </a:p>
        </p:txBody>
      </p:sp>
    </p:spTree>
    <p:extLst>
      <p:ext uri="{BB962C8B-B14F-4D97-AF65-F5344CB8AC3E}">
        <p14:creationId xmlns:p14="http://schemas.microsoft.com/office/powerpoint/2010/main" val="389243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8B879A8-39DA-4698-B52C-C370FEF5C398}" type="slidenum">
              <a:rPr lang="zh-CN" altLang="en-US" smtClean="0"/>
              <a:pPr/>
              <a:t>14</a:t>
            </a:fld>
            <a:endParaRPr lang="zh-CN" altLang="en-US"/>
          </a:p>
        </p:txBody>
      </p:sp>
    </p:spTree>
    <p:extLst>
      <p:ext uri="{BB962C8B-B14F-4D97-AF65-F5344CB8AC3E}">
        <p14:creationId xmlns:p14="http://schemas.microsoft.com/office/powerpoint/2010/main" val="28198482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386E11-0DAE-4B63-BBE4-D2A0E211856A}" type="datetimeFigureOut">
              <a:rPr lang="zh-CN" altLang="en-US" smtClean="0"/>
              <a:pPr/>
              <a:t>2018/9/20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3DD926-3DD5-4010-81E6-6A55A8E1A5A2}" type="slidenum">
              <a:rPr lang="zh-CN" altLang="en-US" smtClean="0"/>
              <a:pPr/>
              <a:t>‹#›</a:t>
            </a:fld>
            <a:endParaRPr lang="zh-CN" altLang="en-US"/>
          </a:p>
        </p:txBody>
      </p:sp>
      <p:pic>
        <p:nvPicPr>
          <p:cNvPr id="8" name="图片 7"/>
          <p:cNvPicPr>
            <a:picLocks noChangeAspect="1"/>
          </p:cNvPicPr>
          <p:nvPr userDrawn="1"/>
        </p:nvPicPr>
        <p:blipFill>
          <a:blip r:embed="rId3"/>
          <a:stretch>
            <a:fillRect/>
          </a:stretch>
        </p:blipFill>
        <p:spPr>
          <a:xfrm>
            <a:off x="107504" y="78894"/>
            <a:ext cx="5040560" cy="1684866"/>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6984" y="-508091"/>
            <a:ext cx="7056784" cy="2638516"/>
          </a:xfrm>
          <a:prstGeom prst="rect">
            <a:avLst/>
          </a:prstGeom>
        </p:spPr>
      </p:pic>
    </p:spTree>
    <p:extLst>
      <p:ext uri="{BB962C8B-B14F-4D97-AF65-F5344CB8AC3E}">
        <p14:creationId xmlns:p14="http://schemas.microsoft.com/office/powerpoint/2010/main" val="2179498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386E11-0DAE-4B63-BBE4-D2A0E211856A}" type="datetimeFigureOut">
              <a:rPr lang="zh-CN" altLang="en-US" smtClean="0"/>
              <a:pPr/>
              <a:t>2018/9/20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3DD926-3DD5-4010-81E6-6A55A8E1A5A2}" type="slidenum">
              <a:rPr lang="zh-CN" altLang="en-US" smtClean="0"/>
              <a:pPr/>
              <a:t>‹#›</a:t>
            </a:fld>
            <a:endParaRPr lang="zh-CN" altLang="en-US"/>
          </a:p>
        </p:txBody>
      </p:sp>
    </p:spTree>
    <p:extLst>
      <p:ext uri="{BB962C8B-B14F-4D97-AF65-F5344CB8AC3E}">
        <p14:creationId xmlns:p14="http://schemas.microsoft.com/office/powerpoint/2010/main" val="2085277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386E11-0DAE-4B63-BBE4-D2A0E211856A}" type="datetimeFigureOut">
              <a:rPr lang="zh-CN" altLang="en-US" smtClean="0"/>
              <a:pPr/>
              <a:t>2018/9/20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3DD926-3DD5-4010-81E6-6A55A8E1A5A2}" type="slidenum">
              <a:rPr lang="zh-CN" altLang="en-US" smtClean="0"/>
              <a:pPr/>
              <a:t>‹#›</a:t>
            </a:fld>
            <a:endParaRPr lang="zh-CN" altLang="en-US"/>
          </a:p>
        </p:txBody>
      </p:sp>
    </p:spTree>
    <p:extLst>
      <p:ext uri="{BB962C8B-B14F-4D97-AF65-F5344CB8AC3E}">
        <p14:creationId xmlns:p14="http://schemas.microsoft.com/office/powerpoint/2010/main" val="391177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386E11-0DAE-4B63-BBE4-D2A0E211856A}" type="datetimeFigureOut">
              <a:rPr lang="zh-CN" altLang="en-US" smtClean="0"/>
              <a:pPr/>
              <a:t>2018/9/20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3DD926-3DD5-4010-81E6-6A55A8E1A5A2}" type="slidenum">
              <a:rPr lang="zh-CN" altLang="en-US" smtClean="0"/>
              <a:pPr/>
              <a:t>‹#›</a:t>
            </a:fld>
            <a:endParaRPr lang="zh-CN" altLang="en-US"/>
          </a:p>
        </p:txBody>
      </p:sp>
    </p:spTree>
    <p:extLst>
      <p:ext uri="{BB962C8B-B14F-4D97-AF65-F5344CB8AC3E}">
        <p14:creationId xmlns:p14="http://schemas.microsoft.com/office/powerpoint/2010/main" val="1561549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386E11-0DAE-4B63-BBE4-D2A0E211856A}" type="datetimeFigureOut">
              <a:rPr lang="zh-CN" altLang="en-US" smtClean="0"/>
              <a:pPr/>
              <a:t>2018/9/20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3DD926-3DD5-4010-81E6-6A55A8E1A5A2}" type="slidenum">
              <a:rPr lang="zh-CN" altLang="en-US" smtClean="0"/>
              <a:pPr/>
              <a:t>‹#›</a:t>
            </a:fld>
            <a:endParaRPr lang="zh-CN" altLang="en-US"/>
          </a:p>
        </p:txBody>
      </p:sp>
      <p:pic>
        <p:nvPicPr>
          <p:cNvPr id="7" name="图片 6"/>
          <p:cNvPicPr>
            <a:picLocks noChangeAspect="1"/>
          </p:cNvPicPr>
          <p:nvPr userDrawn="1"/>
        </p:nvPicPr>
        <p:blipFill>
          <a:blip r:embed="rId3"/>
          <a:stretch>
            <a:fillRect/>
          </a:stretch>
        </p:blipFill>
        <p:spPr>
          <a:xfrm>
            <a:off x="5436096" y="188640"/>
            <a:ext cx="3590476" cy="914286"/>
          </a:xfrm>
          <a:prstGeom prst="rect">
            <a:avLst/>
          </a:prstGeom>
        </p:spPr>
      </p:pic>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9912" y="-705633"/>
            <a:ext cx="6648400" cy="2485821"/>
          </a:xfrm>
          <a:prstGeom prst="rect">
            <a:avLst/>
          </a:prstGeom>
        </p:spPr>
      </p:pic>
    </p:spTree>
    <p:extLst>
      <p:ext uri="{BB962C8B-B14F-4D97-AF65-F5344CB8AC3E}">
        <p14:creationId xmlns:p14="http://schemas.microsoft.com/office/powerpoint/2010/main" val="394844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57200" y="160019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BB386E11-0DAE-4B63-BBE4-D2A0E211856A}" type="datetimeFigureOut">
              <a:rPr lang="zh-CN" altLang="en-US" smtClean="0"/>
              <a:pPr/>
              <a:t>2018/9/20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3DD926-3DD5-4010-81E6-6A55A8E1A5A2}" type="slidenum">
              <a:rPr lang="zh-CN" altLang="en-US" smtClean="0"/>
              <a:pPr/>
              <a:t>‹#›</a:t>
            </a:fld>
            <a:endParaRPr lang="zh-CN" altLang="en-US"/>
          </a:p>
        </p:txBody>
      </p:sp>
      <p:pic>
        <p:nvPicPr>
          <p:cNvPr id="8" name="图片 7"/>
          <p:cNvPicPr>
            <a:picLocks noChangeAspect="1"/>
          </p:cNvPicPr>
          <p:nvPr userDrawn="1"/>
        </p:nvPicPr>
        <p:blipFill>
          <a:blip r:embed="rId3"/>
          <a:stretch>
            <a:fillRect/>
          </a:stretch>
        </p:blipFill>
        <p:spPr>
          <a:xfrm>
            <a:off x="391344" y="211625"/>
            <a:ext cx="4104456" cy="1065004"/>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520" y="332656"/>
            <a:ext cx="4221212" cy="822942"/>
          </a:xfrm>
          <a:prstGeom prst="rect">
            <a:avLst/>
          </a:prstGeom>
        </p:spPr>
      </p:pic>
      <p:sp>
        <p:nvSpPr>
          <p:cNvPr id="2" name="标题 1"/>
          <p:cNvSpPr>
            <a:spLocks noGrp="1"/>
          </p:cNvSpPr>
          <p:nvPr>
            <p:ph type="title"/>
          </p:nvPr>
        </p:nvSpPr>
        <p:spPr>
          <a:xfrm>
            <a:off x="453593" y="363816"/>
            <a:ext cx="8229600" cy="1143000"/>
          </a:xfrm>
        </p:spPr>
        <p:txBody>
          <a:bodyPr/>
          <a:lstStyle/>
          <a:p>
            <a:r>
              <a:rPr lang="zh-CN" altLang="en-US"/>
              <a:t>单击此处编辑母版标题样式</a:t>
            </a:r>
          </a:p>
        </p:txBody>
      </p:sp>
    </p:spTree>
    <p:extLst>
      <p:ext uri="{BB962C8B-B14F-4D97-AF65-F5344CB8AC3E}">
        <p14:creationId xmlns:p14="http://schemas.microsoft.com/office/powerpoint/2010/main" val="1301143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386E11-0DAE-4B63-BBE4-D2A0E211856A}" type="datetimeFigureOut">
              <a:rPr lang="zh-CN" altLang="en-US" smtClean="0"/>
              <a:pPr/>
              <a:t>2018/9/20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A3DD926-3DD5-4010-81E6-6A55A8E1A5A2}" type="slidenum">
              <a:rPr lang="zh-CN" altLang="en-US" smtClean="0"/>
              <a:pPr/>
              <a:t>‹#›</a:t>
            </a:fld>
            <a:endParaRPr lang="zh-CN" altLang="en-US"/>
          </a:p>
        </p:txBody>
      </p:sp>
    </p:spTree>
    <p:extLst>
      <p:ext uri="{BB962C8B-B14F-4D97-AF65-F5344CB8AC3E}">
        <p14:creationId xmlns:p14="http://schemas.microsoft.com/office/powerpoint/2010/main" val="2828551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386E11-0DAE-4B63-BBE4-D2A0E211856A}" type="datetimeFigureOut">
              <a:rPr lang="zh-CN" altLang="en-US" smtClean="0"/>
              <a:pPr/>
              <a:t>2018/9/20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A3DD926-3DD5-4010-81E6-6A55A8E1A5A2}" type="slidenum">
              <a:rPr lang="zh-CN" altLang="en-US" smtClean="0"/>
              <a:pPr/>
              <a:t>‹#›</a:t>
            </a:fld>
            <a:endParaRPr lang="zh-CN" altLang="en-US"/>
          </a:p>
        </p:txBody>
      </p:sp>
    </p:spTree>
    <p:extLst>
      <p:ext uri="{BB962C8B-B14F-4D97-AF65-F5344CB8AC3E}">
        <p14:creationId xmlns:p14="http://schemas.microsoft.com/office/powerpoint/2010/main" val="55179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386E11-0DAE-4B63-BBE4-D2A0E211856A}" type="datetimeFigureOut">
              <a:rPr lang="zh-CN" altLang="en-US" smtClean="0"/>
              <a:pPr/>
              <a:t>2018/9/20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A3DD926-3DD5-4010-81E6-6A55A8E1A5A2}" type="slidenum">
              <a:rPr lang="zh-CN" altLang="en-US" smtClean="0"/>
              <a:pPr/>
              <a:t>‹#›</a:t>
            </a:fld>
            <a:endParaRPr lang="zh-CN" altLang="en-US"/>
          </a:p>
        </p:txBody>
      </p:sp>
    </p:spTree>
    <p:extLst>
      <p:ext uri="{BB962C8B-B14F-4D97-AF65-F5344CB8AC3E}">
        <p14:creationId xmlns:p14="http://schemas.microsoft.com/office/powerpoint/2010/main" val="270844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386E11-0DAE-4B63-BBE4-D2A0E211856A}" type="datetimeFigureOut">
              <a:rPr lang="zh-CN" altLang="en-US" smtClean="0"/>
              <a:pPr/>
              <a:t>2018/9/20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3DD926-3DD5-4010-81E6-6A55A8E1A5A2}" type="slidenum">
              <a:rPr lang="zh-CN" altLang="en-US" smtClean="0"/>
              <a:pPr/>
              <a:t>‹#›</a:t>
            </a:fld>
            <a:endParaRPr lang="zh-CN" altLang="en-US"/>
          </a:p>
        </p:txBody>
      </p:sp>
    </p:spTree>
    <p:extLst>
      <p:ext uri="{BB962C8B-B14F-4D97-AF65-F5344CB8AC3E}">
        <p14:creationId xmlns:p14="http://schemas.microsoft.com/office/powerpoint/2010/main" val="2431638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386E11-0DAE-4B63-BBE4-D2A0E211856A}" type="datetimeFigureOut">
              <a:rPr lang="zh-CN" altLang="en-US" smtClean="0"/>
              <a:pPr/>
              <a:t>2018/9/20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3DD926-3DD5-4010-81E6-6A55A8E1A5A2}" type="slidenum">
              <a:rPr lang="zh-CN" altLang="en-US" smtClean="0"/>
              <a:pPr/>
              <a:t>‹#›</a:t>
            </a:fld>
            <a:endParaRPr lang="zh-CN" altLang="en-US"/>
          </a:p>
        </p:txBody>
      </p:sp>
    </p:spTree>
    <p:extLst>
      <p:ext uri="{BB962C8B-B14F-4D97-AF65-F5344CB8AC3E}">
        <p14:creationId xmlns:p14="http://schemas.microsoft.com/office/powerpoint/2010/main" val="88031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86E11-0DAE-4B63-BBE4-D2A0E211856A}" type="datetimeFigureOut">
              <a:rPr lang="zh-CN" altLang="en-US" smtClean="0"/>
              <a:pPr/>
              <a:t>2018/9/20</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3DD926-3DD5-4010-81E6-6A55A8E1A5A2}" type="slidenum">
              <a:rPr lang="zh-CN" altLang="en-US" smtClean="0"/>
              <a:pPr/>
              <a:t>‹#›</a:t>
            </a:fld>
            <a:endParaRPr lang="zh-CN" altLang="en-US"/>
          </a:p>
        </p:txBody>
      </p:sp>
    </p:spTree>
    <p:extLst>
      <p:ext uri="{BB962C8B-B14F-4D97-AF65-F5344CB8AC3E}">
        <p14:creationId xmlns:p14="http://schemas.microsoft.com/office/powerpoint/2010/main" val="510265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eg"/><Relationship Id="rId12"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jpeg"/><Relationship Id="rId5" Type="http://schemas.microsoft.com/office/2007/relationships/hdphoto" Target="../media/hdphoto1.wdp"/><Relationship Id="rId10" Type="http://schemas.openxmlformats.org/officeDocument/2006/relationships/image" Target="../media/image15.tiff"/><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4.xml"/><Relationship Id="rId5" Type="http://schemas.openxmlformats.org/officeDocument/2006/relationships/image" Target="../media/image88.jpeg"/><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71.xml.rels><?xml version="1.0" encoding="UTF-8" standalone="yes"?>
<Relationships xmlns="http://schemas.openxmlformats.org/package/2006/relationships"><Relationship Id="rId2" Type="http://schemas.openxmlformats.org/officeDocument/2006/relationships/hyperlink" Target="mailto:xiaoyou_zh@edufe.cn"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 Id="rId5" Type="http://schemas.openxmlformats.org/officeDocument/2006/relationships/image" Target="../media/image98.jpeg"/><Relationship Id="rId4" Type="http://schemas.openxmlformats.org/officeDocument/2006/relationships/image" Target="../media/image97.jpeg"/></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4.xml"/><Relationship Id="rId4" Type="http://schemas.openxmlformats.org/officeDocument/2006/relationships/image" Target="../media/image104.jpg"/></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11.png"/><Relationship Id="rId11" Type="http://schemas.openxmlformats.org/officeDocument/2006/relationships/image" Target="../media/image116.jpeg"/><Relationship Id="rId5" Type="http://schemas.openxmlformats.org/officeDocument/2006/relationships/image" Target="../media/image110.png"/><Relationship Id="rId10" Type="http://schemas.openxmlformats.org/officeDocument/2006/relationships/image" Target="../media/image115.jpg"/><Relationship Id="rId4" Type="http://schemas.openxmlformats.org/officeDocument/2006/relationships/image" Target="../media/image109.png"/><Relationship Id="rId9" Type="http://schemas.openxmlformats.org/officeDocument/2006/relationships/image" Target="../media/image11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60040" y="2130425"/>
            <a:ext cx="7772400" cy="1470025"/>
          </a:xfrm>
        </p:spPr>
        <p:txBody>
          <a:bodyPr>
            <a:normAutofit/>
          </a:bodyPr>
          <a:lstStyle/>
          <a:p>
            <a:r>
              <a:rPr lang="zh-CN" altLang="en-US" sz="4200" dirty="0">
                <a:solidFill>
                  <a:schemeClr val="bg1">
                    <a:lumMod val="95000"/>
                  </a:schemeClr>
                </a:solidFill>
                <a:latin typeface="黑体" pitchFamily="2" charset="-122"/>
                <a:ea typeface="黑体" pitchFamily="2" charset="-122"/>
              </a:rPr>
              <a:t>东北财经大学网络教育新生导学</a:t>
            </a:r>
          </a:p>
        </p:txBody>
      </p:sp>
      <p:sp>
        <p:nvSpPr>
          <p:cNvPr id="3" name="副标题 2"/>
          <p:cNvSpPr>
            <a:spLocks noGrp="1"/>
          </p:cNvSpPr>
          <p:nvPr>
            <p:ph type="subTitle" idx="1"/>
          </p:nvPr>
        </p:nvSpPr>
        <p:spPr/>
        <p:txBody>
          <a:bodyPr>
            <a:normAutofit lnSpcReduction="10000"/>
          </a:bodyPr>
          <a:lstStyle/>
          <a:p>
            <a:r>
              <a:rPr lang="en-US" altLang="zh-CN" sz="3600" b="1" dirty="0">
                <a:solidFill>
                  <a:schemeClr val="bg1">
                    <a:lumMod val="95000"/>
                  </a:schemeClr>
                </a:solidFill>
                <a:latin typeface="黑体" pitchFamily="2" charset="-122"/>
                <a:ea typeface="黑体" pitchFamily="2" charset="-122"/>
              </a:rPr>
              <a:t>XXXX</a:t>
            </a:r>
            <a:r>
              <a:rPr lang="zh-CN" altLang="en-US" sz="3600" b="1" dirty="0">
                <a:solidFill>
                  <a:schemeClr val="bg1">
                    <a:lumMod val="95000"/>
                  </a:schemeClr>
                </a:solidFill>
                <a:latin typeface="黑体" pitchFamily="2" charset="-122"/>
                <a:ea typeface="黑体" pitchFamily="2" charset="-122"/>
              </a:rPr>
              <a:t>学习中心</a:t>
            </a:r>
            <a:endParaRPr lang="en-US" altLang="zh-CN" sz="3600" b="1" dirty="0">
              <a:solidFill>
                <a:schemeClr val="bg1">
                  <a:lumMod val="95000"/>
                </a:schemeClr>
              </a:solidFill>
              <a:latin typeface="黑体" pitchFamily="2" charset="-122"/>
              <a:ea typeface="黑体" pitchFamily="2" charset="-122"/>
            </a:endParaRPr>
          </a:p>
          <a:p>
            <a:endParaRPr lang="en-US" altLang="zh-CN" sz="1600" b="1" dirty="0">
              <a:solidFill>
                <a:schemeClr val="bg1">
                  <a:lumMod val="75000"/>
                </a:schemeClr>
              </a:solidFill>
              <a:latin typeface="+mn-ea"/>
            </a:endParaRPr>
          </a:p>
          <a:p>
            <a:endParaRPr lang="en-US" altLang="zh-CN" sz="1600" b="1" dirty="0">
              <a:solidFill>
                <a:schemeClr val="bg1">
                  <a:lumMod val="75000"/>
                </a:schemeClr>
              </a:solidFill>
              <a:latin typeface="+mn-ea"/>
            </a:endParaRPr>
          </a:p>
          <a:p>
            <a:endParaRPr lang="en-US" altLang="zh-CN" sz="1600" b="1" dirty="0">
              <a:solidFill>
                <a:schemeClr val="bg1">
                  <a:lumMod val="95000"/>
                </a:schemeClr>
              </a:solidFill>
              <a:latin typeface="+mn-ea"/>
            </a:endParaRPr>
          </a:p>
          <a:p>
            <a:r>
              <a:rPr lang="en-US" altLang="zh-CN" sz="1600" b="1" dirty="0">
                <a:solidFill>
                  <a:schemeClr val="bg1">
                    <a:lumMod val="95000"/>
                  </a:schemeClr>
                </a:solidFill>
                <a:latin typeface="+mn-ea"/>
              </a:rPr>
              <a:t>2018</a:t>
            </a:r>
            <a:r>
              <a:rPr lang="zh-CN" altLang="en-US" sz="1600" b="1" dirty="0">
                <a:solidFill>
                  <a:schemeClr val="bg1">
                    <a:lumMod val="95000"/>
                  </a:schemeClr>
                </a:solidFill>
                <a:latin typeface="+mn-ea"/>
              </a:rPr>
              <a:t>年</a:t>
            </a:r>
            <a:r>
              <a:rPr lang="en-US" altLang="zh-CN" sz="1600" b="1" dirty="0">
                <a:solidFill>
                  <a:schemeClr val="bg1">
                    <a:lumMod val="95000"/>
                  </a:schemeClr>
                </a:solidFill>
                <a:latin typeface="+mn-ea"/>
              </a:rPr>
              <a:t>9</a:t>
            </a:r>
            <a:r>
              <a:rPr lang="zh-CN" altLang="en-US" sz="1600" b="1" dirty="0">
                <a:solidFill>
                  <a:schemeClr val="bg1">
                    <a:lumMod val="95000"/>
                  </a:schemeClr>
                </a:solidFill>
                <a:latin typeface="+mn-ea"/>
              </a:rPr>
              <a:t>月</a:t>
            </a:r>
            <a:r>
              <a:rPr lang="en-US" altLang="zh-CN" sz="1600" b="1" dirty="0">
                <a:solidFill>
                  <a:schemeClr val="bg1">
                    <a:lumMod val="95000"/>
                  </a:schemeClr>
                </a:solidFill>
                <a:latin typeface="+mn-ea"/>
              </a:rPr>
              <a:t> </a:t>
            </a:r>
          </a:p>
        </p:txBody>
      </p:sp>
    </p:spTree>
    <p:extLst>
      <p:ext uri="{BB962C8B-B14F-4D97-AF65-F5344CB8AC3E}">
        <p14:creationId xmlns:p14="http://schemas.microsoft.com/office/powerpoint/2010/main" val="1741679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2"/>
          <p:cNvSpPr>
            <a:spLocks noChangeArrowheads="1"/>
          </p:cNvSpPr>
          <p:nvPr/>
        </p:nvSpPr>
        <p:spPr bwMode="auto">
          <a:xfrm rot="10800000" flipH="1">
            <a:off x="179513" y="3404467"/>
            <a:ext cx="6840759"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9" name="矩形 8"/>
          <p:cNvSpPr/>
          <p:nvPr/>
        </p:nvSpPr>
        <p:spPr>
          <a:xfrm>
            <a:off x="2411760" y="2893509"/>
            <a:ext cx="3568606" cy="430887"/>
          </a:xfrm>
          <a:prstGeom prst="rect">
            <a:avLst/>
          </a:prstGeom>
        </p:spPr>
        <p:txBody>
          <a:bodyPr wrap="none">
            <a:spAutoFit/>
          </a:bodyPr>
          <a:lstStyle/>
          <a:p>
            <a:r>
              <a:rPr lang="zh-CN" altLang="en-US" sz="2200" b="1" dirty="0">
                <a:solidFill>
                  <a:schemeClr val="accent1">
                    <a:lumMod val="75000"/>
                  </a:schemeClr>
                </a:solidFill>
                <a:effectLst>
                  <a:reflection blurRad="6350" stA="55000" endA="300" endPos="45500" dir="5400000" sy="-100000" algn="bl" rotWithShape="0"/>
                </a:effectLst>
                <a:latin typeface="黑体" pitchFamily="2" charset="-122"/>
                <a:ea typeface="黑体" pitchFamily="2" charset="-122"/>
              </a:rPr>
              <a:t>东财在线</a:t>
            </a:r>
            <a:r>
              <a:rPr lang="zh-CN" altLang="en-US" sz="2200" b="1" dirty="0">
                <a:solidFill>
                  <a:srgbClr val="F27900"/>
                </a:solidFill>
                <a:effectLst>
                  <a:reflection blurRad="6350" stA="55000" endA="300" endPos="45500" dir="5400000" sy="-100000" algn="bl" rotWithShape="0"/>
                </a:effectLst>
                <a:latin typeface="黑体" pitchFamily="2" charset="-122"/>
                <a:ea typeface="黑体" pitchFamily="2" charset="-122"/>
              </a:rPr>
              <a:t> </a:t>
            </a:r>
            <a:r>
              <a:rPr lang="en-US" altLang="zh-CN" b="1" dirty="0">
                <a:solidFill>
                  <a:schemeClr val="accent1">
                    <a:lumMod val="75000"/>
                  </a:schemeClr>
                </a:solidFill>
                <a:effectLst>
                  <a:reflection blurRad="6350" stA="55000" endA="300" endPos="45500" dir="5400000" sy="-100000" algn="bl" rotWithShape="0"/>
                </a:effectLst>
                <a:latin typeface="+mn-ea"/>
              </a:rPr>
              <a:t> www.edufe.com.cn/</a:t>
            </a:r>
            <a:endParaRPr lang="zh-CN" altLang="en-US" b="1" dirty="0">
              <a:effectLst>
                <a:reflection blurRad="6350" stA="55000" endA="300" endPos="45500" dir="5400000" sy="-100000" algn="bl" rotWithShape="0"/>
              </a:effectLst>
            </a:endParaRPr>
          </a:p>
        </p:txBody>
      </p:sp>
      <p:sp>
        <p:nvSpPr>
          <p:cNvPr id="10" name="标题 1"/>
          <p:cNvSpPr txBox="1">
            <a:spLocks/>
          </p:cNvSpPr>
          <p:nvPr/>
        </p:nvSpPr>
        <p:spPr>
          <a:xfrm>
            <a:off x="467544" y="2780928"/>
            <a:ext cx="2234471" cy="648072"/>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ea typeface="黑体" pitchFamily="2" charset="-122"/>
              </a:defRPr>
            </a:lvl2pPr>
            <a:lvl3pPr algn="ctr" rtl="0" eaLnBrk="0" fontAlgn="base" hangingPunct="0">
              <a:spcBef>
                <a:spcPct val="0"/>
              </a:spcBef>
              <a:spcAft>
                <a:spcPct val="0"/>
              </a:spcAft>
              <a:defRPr sz="4400">
                <a:solidFill>
                  <a:schemeClr val="tx1"/>
                </a:solidFill>
                <a:latin typeface="Arial" charset="0"/>
                <a:ea typeface="黑体" pitchFamily="2" charset="-122"/>
              </a:defRPr>
            </a:lvl3pPr>
            <a:lvl4pPr algn="ctr" rtl="0" eaLnBrk="0" fontAlgn="base" hangingPunct="0">
              <a:spcBef>
                <a:spcPct val="0"/>
              </a:spcBef>
              <a:spcAft>
                <a:spcPct val="0"/>
              </a:spcAft>
              <a:defRPr sz="4400">
                <a:solidFill>
                  <a:schemeClr val="tx1"/>
                </a:solidFill>
                <a:latin typeface="Arial" charset="0"/>
                <a:ea typeface="黑体" pitchFamily="2" charset="-122"/>
              </a:defRPr>
            </a:lvl4pPr>
            <a:lvl5pPr algn="ctr" rtl="0" eaLnBrk="0" fontAlgn="base" hangingPunct="0">
              <a:spcBef>
                <a:spcPct val="0"/>
              </a:spcBef>
              <a:spcAft>
                <a:spcPct val="0"/>
              </a:spcAft>
              <a:defRPr sz="4400">
                <a:solidFill>
                  <a:schemeClr val="tx1"/>
                </a:solidFill>
                <a:latin typeface="Arial" charset="0"/>
                <a:ea typeface="黑体" pitchFamily="2" charset="-122"/>
              </a:defRPr>
            </a:lvl5pPr>
            <a:lvl6pPr marL="457200" algn="ctr" rtl="0" fontAlgn="base">
              <a:spcBef>
                <a:spcPct val="0"/>
              </a:spcBef>
              <a:spcAft>
                <a:spcPct val="0"/>
              </a:spcAft>
              <a:defRPr sz="4400">
                <a:solidFill>
                  <a:schemeClr val="tx1"/>
                </a:solidFill>
                <a:latin typeface="Arial" charset="0"/>
                <a:ea typeface="黑体" pitchFamily="2" charset="-122"/>
              </a:defRPr>
            </a:lvl6pPr>
            <a:lvl7pPr marL="914400" algn="ctr" rtl="0" fontAlgn="base">
              <a:spcBef>
                <a:spcPct val="0"/>
              </a:spcBef>
              <a:spcAft>
                <a:spcPct val="0"/>
              </a:spcAft>
              <a:defRPr sz="4400">
                <a:solidFill>
                  <a:schemeClr val="tx1"/>
                </a:solidFill>
                <a:latin typeface="Arial" charset="0"/>
                <a:ea typeface="黑体" pitchFamily="2" charset="-122"/>
              </a:defRPr>
            </a:lvl7pPr>
            <a:lvl8pPr marL="1371600" algn="ctr" rtl="0" fontAlgn="base">
              <a:spcBef>
                <a:spcPct val="0"/>
              </a:spcBef>
              <a:spcAft>
                <a:spcPct val="0"/>
              </a:spcAft>
              <a:defRPr sz="4400">
                <a:solidFill>
                  <a:schemeClr val="tx1"/>
                </a:solidFill>
                <a:latin typeface="Arial" charset="0"/>
                <a:ea typeface="黑体" pitchFamily="2" charset="-122"/>
              </a:defRPr>
            </a:lvl8pPr>
            <a:lvl9pPr marL="1828800" algn="ctr" rtl="0" fontAlgn="base">
              <a:spcBef>
                <a:spcPct val="0"/>
              </a:spcBef>
              <a:spcAft>
                <a:spcPct val="0"/>
              </a:spcAft>
              <a:defRPr sz="4400">
                <a:solidFill>
                  <a:schemeClr val="tx1"/>
                </a:solidFill>
                <a:latin typeface="Arial" charset="0"/>
                <a:ea typeface="黑体" pitchFamily="2" charset="-122"/>
              </a:defRPr>
            </a:lvl9pPr>
          </a:lstStyle>
          <a:p>
            <a:pPr algn="l"/>
            <a:r>
              <a:rPr lang="zh-CN" altLang="en-US" sz="3100" b="1" cap="all" dirty="0">
                <a:ln w="9000" cmpd="sng">
                  <a:noFill/>
                  <a:prstDash val="solid"/>
                </a:ln>
                <a:solidFill>
                  <a:srgbClr val="F27900"/>
                </a:solidFill>
                <a:effectLst>
                  <a:reflection blurRad="12700" stA="28000" endPos="45000" dist="1000" dir="5400000" sy="-100000" algn="bl" rotWithShape="0"/>
                </a:effectLst>
                <a:latin typeface="黑体" pitchFamily="2" charset="-122"/>
                <a:ea typeface="黑体" pitchFamily="2" charset="-122"/>
                <a:cs typeface="+mn-cs"/>
              </a:rPr>
              <a:t>学习平台  </a:t>
            </a:r>
          </a:p>
        </p:txBody>
      </p:sp>
      <p:pic>
        <p:nvPicPr>
          <p:cNvPr id="6" name="图片 5"/>
          <p:cNvPicPr>
            <a:picLocks noChangeAspect="1"/>
          </p:cNvPicPr>
          <p:nvPr/>
        </p:nvPicPr>
        <p:blipFill>
          <a:blip r:embed="rId3"/>
          <a:stretch>
            <a:fillRect/>
          </a:stretch>
        </p:blipFill>
        <p:spPr>
          <a:xfrm>
            <a:off x="467544" y="3645024"/>
            <a:ext cx="5607079" cy="2984945"/>
          </a:xfrm>
          <a:prstGeom prst="rect">
            <a:avLst/>
          </a:prstGeom>
          <a:ln w="19050">
            <a:solidFill>
              <a:schemeClr val="bg1">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8945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104"/>
          <p:cNvSpPr>
            <a:spLocks noChangeArrowheads="1"/>
          </p:cNvSpPr>
          <p:nvPr/>
        </p:nvSpPr>
        <p:spPr bwMode="auto">
          <a:xfrm>
            <a:off x="114069" y="4915980"/>
            <a:ext cx="3672408" cy="1825388"/>
          </a:xfrm>
          <a:prstGeom prst="roundRect">
            <a:avLst>
              <a:gd name="adj" fmla="val 7315"/>
            </a:avLst>
          </a:prstGeom>
          <a:solidFill>
            <a:schemeClr val="bg1">
              <a:lumMod val="85000"/>
              <a:alpha val="50000"/>
            </a:schemeClr>
          </a:solidFill>
          <a:ln w="3175" cap="flat" cmpd="sng" algn="ctr">
            <a:noFill/>
            <a:prstDash val="solid"/>
            <a:bevel/>
            <a:tailEnd type="ova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pic>
        <p:nvPicPr>
          <p:cNvPr id="4" name="图片 3"/>
          <p:cNvPicPr>
            <a:picLocks noChangeAspect="1"/>
          </p:cNvPicPr>
          <p:nvPr/>
        </p:nvPicPr>
        <p:blipFill>
          <a:blip r:embed="rId3"/>
          <a:stretch>
            <a:fillRect/>
          </a:stretch>
        </p:blipFill>
        <p:spPr>
          <a:xfrm>
            <a:off x="3859599" y="692696"/>
            <a:ext cx="5176898" cy="6048672"/>
          </a:xfrm>
          <a:prstGeom prst="rect">
            <a:avLst/>
          </a:prstGeom>
          <a:ln w="19050">
            <a:solidFill>
              <a:schemeClr val="bg1">
                <a:lumMod val="65000"/>
              </a:schemeClr>
            </a:solidFill>
          </a:ln>
          <a:effectLst>
            <a:outerShdw blurRad="292100" dist="139700" dir="2700000" algn="tl" rotWithShape="0">
              <a:srgbClr val="333333">
                <a:alpha val="65000"/>
              </a:srgbClr>
            </a:outerShdw>
          </a:effectLst>
        </p:spPr>
      </p:pic>
      <p:sp>
        <p:nvSpPr>
          <p:cNvPr id="33" name="标题 1"/>
          <p:cNvSpPr txBox="1">
            <a:spLocks/>
          </p:cNvSpPr>
          <p:nvPr/>
        </p:nvSpPr>
        <p:spPr>
          <a:xfrm>
            <a:off x="3256637" y="128651"/>
            <a:ext cx="5472607"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chemeClr val="accent6">
                    <a:lumMod val="75000"/>
                  </a:schemeClr>
                </a:solidFill>
                <a:latin typeface="+mn-ea"/>
                <a:ea typeface="+mn-ea"/>
                <a:cs typeface="+mn-cs"/>
              </a:rPr>
              <a:t>东财在线  </a:t>
            </a:r>
            <a:r>
              <a:rPr lang="en-US" altLang="zh-CN" sz="1800" b="1" dirty="0">
                <a:solidFill>
                  <a:schemeClr val="accent1">
                    <a:lumMod val="75000"/>
                  </a:schemeClr>
                </a:solidFill>
                <a:latin typeface="+mn-ea"/>
                <a:ea typeface="+mn-ea"/>
                <a:cs typeface="+mn-cs"/>
              </a:rPr>
              <a:t>www.edufe.com.cn</a:t>
            </a:r>
            <a:endParaRPr lang="zh-CN" altLang="en-US" sz="1800" b="1" dirty="0">
              <a:solidFill>
                <a:schemeClr val="accent1">
                  <a:lumMod val="75000"/>
                </a:schemeClr>
              </a:solidFill>
              <a:latin typeface="+mn-ea"/>
              <a:ea typeface="+mn-ea"/>
              <a:cs typeface="+mn-cs"/>
            </a:endParaRPr>
          </a:p>
        </p:txBody>
      </p:sp>
      <p:sp>
        <p:nvSpPr>
          <p:cNvPr id="34" name="AutoShape 12"/>
          <p:cNvSpPr>
            <a:spLocks noChangeArrowheads="1"/>
          </p:cNvSpPr>
          <p:nvPr/>
        </p:nvSpPr>
        <p:spPr bwMode="auto">
          <a:xfrm rot="10800000" flipH="1">
            <a:off x="4158435" y="601167"/>
            <a:ext cx="4929041" cy="45719"/>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35" name="椭圆形标注 34"/>
          <p:cNvSpPr/>
          <p:nvPr/>
        </p:nvSpPr>
        <p:spPr>
          <a:xfrm>
            <a:off x="4788024" y="1454079"/>
            <a:ext cx="288032" cy="216024"/>
          </a:xfrm>
          <a:prstGeom prst="wedgeEllipseCallout">
            <a:avLst>
              <a:gd name="adj1" fmla="val 44357"/>
              <a:gd name="adj2" fmla="val 3220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sp>
        <p:nvSpPr>
          <p:cNvPr id="36" name="椭圆形标注 35"/>
          <p:cNvSpPr/>
          <p:nvPr/>
        </p:nvSpPr>
        <p:spPr>
          <a:xfrm>
            <a:off x="6719471" y="796512"/>
            <a:ext cx="288032" cy="216024"/>
          </a:xfrm>
          <a:prstGeom prst="wedgeEllipseCallout">
            <a:avLst>
              <a:gd name="adj1" fmla="val 21160"/>
              <a:gd name="adj2" fmla="val 4533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grpSp>
        <p:nvGrpSpPr>
          <p:cNvPr id="37" name="组合 36"/>
          <p:cNvGrpSpPr/>
          <p:nvPr/>
        </p:nvGrpSpPr>
        <p:grpSpPr>
          <a:xfrm>
            <a:off x="38514" y="1053655"/>
            <a:ext cx="3821085" cy="3766220"/>
            <a:chOff x="238627" y="1500433"/>
            <a:chExt cx="3821085" cy="2465499"/>
          </a:xfrm>
        </p:grpSpPr>
        <p:sp>
          <p:nvSpPr>
            <p:cNvPr id="39" name="矩形 38"/>
            <p:cNvSpPr/>
            <p:nvPr/>
          </p:nvSpPr>
          <p:spPr>
            <a:xfrm>
              <a:off x="330560" y="1500433"/>
              <a:ext cx="3600400" cy="2465499"/>
            </a:xfrm>
            <a:prstGeom prst="rect">
              <a:avLst/>
            </a:prstGeom>
            <a:solidFill>
              <a:schemeClr val="accent2">
                <a:lumMod val="40000"/>
                <a:lumOff val="60000"/>
                <a:alpha val="14000"/>
              </a:schemeClr>
            </a:solidFill>
            <a:ln w="6350">
              <a:solidFill>
                <a:schemeClr val="accent1">
                  <a:shade val="50000"/>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n-ea"/>
              </a:endParaRPr>
            </a:p>
          </p:txBody>
        </p:sp>
        <p:sp>
          <p:nvSpPr>
            <p:cNvPr id="40" name="标题 1"/>
            <p:cNvSpPr txBox="1">
              <a:spLocks/>
            </p:cNvSpPr>
            <p:nvPr/>
          </p:nvSpPr>
          <p:spPr>
            <a:xfrm>
              <a:off x="368831" y="1514307"/>
              <a:ext cx="1914248" cy="389675"/>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altLang="zh-CN" sz="1600" i="1" dirty="0">
                  <a:solidFill>
                    <a:srgbClr val="F27900"/>
                  </a:solidFill>
                  <a:latin typeface="Arial Black" pitchFamily="34" charset="0"/>
                  <a:ea typeface="黑体" pitchFamily="2" charset="-122"/>
                  <a:cs typeface="+mn-cs"/>
                </a:rPr>
                <a:t>1. </a:t>
              </a:r>
              <a:r>
                <a:rPr lang="zh-CN" altLang="en-US" sz="1600" i="1" dirty="0">
                  <a:solidFill>
                    <a:srgbClr val="F27900"/>
                  </a:solidFill>
                  <a:latin typeface="Arial Black" pitchFamily="34" charset="0"/>
                  <a:ea typeface="黑体" pitchFamily="2" charset="-122"/>
                  <a:cs typeface="+mn-cs"/>
                </a:rPr>
                <a:t>阳光服务</a:t>
              </a:r>
            </a:p>
          </p:txBody>
        </p:sp>
        <p:sp>
          <p:nvSpPr>
            <p:cNvPr id="41" name="TextBox 64"/>
            <p:cNvSpPr txBox="1"/>
            <p:nvPr/>
          </p:nvSpPr>
          <p:spPr>
            <a:xfrm>
              <a:off x="288912" y="1709144"/>
              <a:ext cx="3770800" cy="342518"/>
            </a:xfrm>
            <a:prstGeom prst="rect">
              <a:avLst/>
            </a:prstGeom>
            <a:noFill/>
          </p:spPr>
          <p:txBody>
            <a:bodyPr wrap="square" rtlCol="0">
              <a:spAutoFit/>
            </a:bodyPr>
            <a:lstStyle/>
            <a:p>
              <a:pPr>
                <a:spcBef>
                  <a:spcPct val="0"/>
                </a:spcBef>
              </a:pPr>
              <a:r>
                <a:rPr lang="zh-CN" altLang="en-US" sz="1400" dirty="0">
                  <a:solidFill>
                    <a:srgbClr val="17375E"/>
                  </a:solidFill>
                  <a:latin typeface="华文中宋" pitchFamily="2" charset="-122"/>
                  <a:ea typeface="华文中宋" pitchFamily="2" charset="-122"/>
                </a:rPr>
                <a:t>     电话、在线、微信、</a:t>
              </a:r>
              <a:r>
                <a:rPr lang="en-US" altLang="zh-CN" sz="1400" dirty="0">
                  <a:solidFill>
                    <a:srgbClr val="17375E"/>
                  </a:solidFill>
                  <a:latin typeface="华文中宋" pitchFamily="2" charset="-122"/>
                  <a:ea typeface="华文中宋" pitchFamily="2" charset="-122"/>
                </a:rPr>
                <a:t>QQ……</a:t>
              </a:r>
              <a:r>
                <a:rPr lang="zh-CN" altLang="en-US" sz="1400" dirty="0">
                  <a:solidFill>
                    <a:srgbClr val="17375E"/>
                  </a:solidFill>
                  <a:latin typeface="华文中宋" pitchFamily="2" charset="-122"/>
                  <a:ea typeface="华文中宋" pitchFamily="2" charset="-122"/>
                </a:rPr>
                <a:t>最快捷的以务方式提供最优质的学习资询服务。</a:t>
              </a:r>
              <a:endParaRPr lang="en-US" altLang="zh-CN" sz="1400" dirty="0">
                <a:solidFill>
                  <a:srgbClr val="17375E"/>
                </a:solidFill>
                <a:latin typeface="华文中宋" pitchFamily="2" charset="-122"/>
                <a:ea typeface="华文中宋" pitchFamily="2" charset="-122"/>
              </a:endParaRPr>
            </a:p>
          </p:txBody>
        </p:sp>
        <p:sp>
          <p:nvSpPr>
            <p:cNvPr id="42" name="标题 1"/>
            <p:cNvSpPr txBox="1">
              <a:spLocks/>
            </p:cNvSpPr>
            <p:nvPr/>
          </p:nvSpPr>
          <p:spPr>
            <a:xfrm>
              <a:off x="368831" y="2057386"/>
              <a:ext cx="1624069" cy="3896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altLang="zh-CN" sz="1600" i="1" dirty="0">
                  <a:solidFill>
                    <a:srgbClr val="F27900"/>
                  </a:solidFill>
                  <a:latin typeface="Arial Black" pitchFamily="34" charset="0"/>
                  <a:ea typeface="黑体" pitchFamily="2" charset="-122"/>
                  <a:cs typeface="+mn-cs"/>
                </a:rPr>
                <a:t>2. </a:t>
              </a:r>
              <a:r>
                <a:rPr lang="zh-CN" altLang="en-US" sz="1600" i="1" dirty="0">
                  <a:solidFill>
                    <a:srgbClr val="F27900"/>
                  </a:solidFill>
                  <a:latin typeface="Arial Black" pitchFamily="34" charset="0"/>
                  <a:ea typeface="黑体" pitchFamily="2" charset="-122"/>
                  <a:cs typeface="+mn-cs"/>
                </a:rPr>
                <a:t>学习功能区</a:t>
              </a:r>
            </a:p>
          </p:txBody>
        </p:sp>
        <p:sp>
          <p:nvSpPr>
            <p:cNvPr id="43" name="TextBox 67"/>
            <p:cNvSpPr txBox="1"/>
            <p:nvPr/>
          </p:nvSpPr>
          <p:spPr>
            <a:xfrm>
              <a:off x="238627" y="2792081"/>
              <a:ext cx="3732931" cy="342518"/>
            </a:xfrm>
            <a:prstGeom prst="rect">
              <a:avLst/>
            </a:prstGeom>
            <a:noFill/>
          </p:spPr>
          <p:txBody>
            <a:bodyPr wrap="square" rtlCol="0">
              <a:spAutoFit/>
            </a:bodyPr>
            <a:lstStyle>
              <a:defPPr>
                <a:defRPr lang="zh-CN"/>
              </a:defPPr>
              <a:lvl1pPr>
                <a:lnSpc>
                  <a:spcPct val="150000"/>
                </a:lnSpc>
                <a:spcBef>
                  <a:spcPct val="0"/>
                </a:spcBef>
                <a:defRPr sz="1400">
                  <a:solidFill>
                    <a:srgbClr val="17375E"/>
                  </a:solidFill>
                  <a:latin typeface="华文中宋" pitchFamily="2" charset="-122"/>
                  <a:ea typeface="华文中宋" pitchFamily="2" charset="-122"/>
                </a:defRPr>
              </a:lvl1pPr>
            </a:lstStyle>
            <a:p>
              <a:pPr>
                <a:lnSpc>
                  <a:spcPct val="100000"/>
                </a:lnSpc>
              </a:pPr>
              <a:r>
                <a:rPr lang="zh-CN" altLang="en-US" dirty="0"/>
                <a:t>      发布学院最新新闻动态及学院和学习中心的通知公告。</a:t>
              </a:r>
              <a:endParaRPr lang="en-US" altLang="zh-CN" dirty="0"/>
            </a:p>
          </p:txBody>
        </p:sp>
        <p:sp>
          <p:nvSpPr>
            <p:cNvPr id="44" name="标题 1"/>
            <p:cNvSpPr txBox="1">
              <a:spLocks/>
            </p:cNvSpPr>
            <p:nvPr/>
          </p:nvSpPr>
          <p:spPr>
            <a:xfrm>
              <a:off x="330560" y="2605589"/>
              <a:ext cx="1624069" cy="38967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altLang="zh-CN" sz="1600" i="1" dirty="0">
                  <a:solidFill>
                    <a:srgbClr val="F27900"/>
                  </a:solidFill>
                  <a:latin typeface="Arial Black" pitchFamily="34" charset="0"/>
                  <a:ea typeface="黑体" pitchFamily="2" charset="-122"/>
                  <a:cs typeface="+mn-cs"/>
                </a:rPr>
                <a:t>3. </a:t>
              </a:r>
              <a:r>
                <a:rPr lang="zh-CN" altLang="en-US" sz="1600" i="1" dirty="0">
                  <a:solidFill>
                    <a:srgbClr val="F27900"/>
                  </a:solidFill>
                  <a:latin typeface="Arial Black" pitchFamily="34" charset="0"/>
                  <a:ea typeface="黑体" pitchFamily="2" charset="-122"/>
                  <a:cs typeface="+mn-cs"/>
                </a:rPr>
                <a:t>新闻公告区</a:t>
              </a:r>
            </a:p>
          </p:txBody>
        </p:sp>
        <p:sp>
          <p:nvSpPr>
            <p:cNvPr id="45" name="TextBox 70"/>
            <p:cNvSpPr txBox="1"/>
            <p:nvPr/>
          </p:nvSpPr>
          <p:spPr>
            <a:xfrm>
              <a:off x="311702" y="2238479"/>
              <a:ext cx="3696144" cy="342518"/>
            </a:xfrm>
            <a:prstGeom prst="rect">
              <a:avLst/>
            </a:prstGeom>
            <a:noFill/>
          </p:spPr>
          <p:txBody>
            <a:bodyPr wrap="square" rtlCol="0">
              <a:spAutoFit/>
            </a:bodyPr>
            <a:lstStyle>
              <a:defPPr>
                <a:defRPr lang="zh-CN"/>
              </a:defPPr>
              <a:lvl1pPr>
                <a:lnSpc>
                  <a:spcPct val="150000"/>
                </a:lnSpc>
                <a:spcBef>
                  <a:spcPct val="0"/>
                </a:spcBef>
                <a:defRPr sz="1400">
                  <a:solidFill>
                    <a:srgbClr val="17375E"/>
                  </a:solidFill>
                  <a:latin typeface="华文中宋" pitchFamily="2" charset="-122"/>
                  <a:ea typeface="华文中宋" pitchFamily="2" charset="-122"/>
                </a:defRPr>
              </a:lvl1pPr>
            </a:lstStyle>
            <a:p>
              <a:pPr>
                <a:lnSpc>
                  <a:spcPct val="100000"/>
                </a:lnSpc>
              </a:pPr>
              <a:r>
                <a:rPr lang="zh-CN" altLang="en-US" dirty="0"/>
                <a:t>     是学生登录教室、进行网上交费等操作的主要功能区。</a:t>
              </a:r>
              <a:endParaRPr lang="en-US" altLang="zh-CN" dirty="0"/>
            </a:p>
          </p:txBody>
        </p:sp>
      </p:grpSp>
      <p:sp>
        <p:nvSpPr>
          <p:cNvPr id="50" name="矩形 49"/>
          <p:cNvSpPr/>
          <p:nvPr/>
        </p:nvSpPr>
        <p:spPr>
          <a:xfrm>
            <a:off x="3958021" y="1381681"/>
            <a:ext cx="1227340" cy="1716336"/>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869599" y="5632929"/>
            <a:ext cx="5166897" cy="1072931"/>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3869600" y="3250414"/>
            <a:ext cx="5166897" cy="1186698"/>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6660233" y="716876"/>
            <a:ext cx="1638778" cy="332899"/>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形标注 53"/>
          <p:cNvSpPr/>
          <p:nvPr/>
        </p:nvSpPr>
        <p:spPr>
          <a:xfrm>
            <a:off x="4788024" y="3344274"/>
            <a:ext cx="288032" cy="216024"/>
          </a:xfrm>
          <a:prstGeom prst="wedgeEllipseCallout">
            <a:avLst>
              <a:gd name="adj1" fmla="val 28999"/>
              <a:gd name="adj2" fmla="val 4533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3</a:t>
            </a:r>
            <a:endParaRPr lang="zh-CN" altLang="en-US" sz="2000" b="1" i="1" dirty="0">
              <a:solidFill>
                <a:schemeClr val="bg1"/>
              </a:solidFill>
              <a:latin typeface="Britannic Bold" pitchFamily="34" charset="0"/>
              <a:ea typeface="黑体" pitchFamily="2" charset="-122"/>
            </a:endParaRPr>
          </a:p>
        </p:txBody>
      </p:sp>
      <p:sp>
        <p:nvSpPr>
          <p:cNvPr id="55" name="椭圆形标注 54"/>
          <p:cNvSpPr/>
          <p:nvPr/>
        </p:nvSpPr>
        <p:spPr>
          <a:xfrm>
            <a:off x="4788024" y="4588430"/>
            <a:ext cx="288032" cy="216024"/>
          </a:xfrm>
          <a:prstGeom prst="wedgeEllipseCallout">
            <a:avLst>
              <a:gd name="adj1" fmla="val 13321"/>
              <a:gd name="adj2" fmla="val 4010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4</a:t>
            </a:r>
            <a:endParaRPr lang="zh-CN" altLang="en-US" sz="2000" b="1" i="1" dirty="0">
              <a:solidFill>
                <a:schemeClr val="bg1"/>
              </a:solidFill>
              <a:latin typeface="Britannic Bold" pitchFamily="34" charset="0"/>
              <a:ea typeface="黑体" pitchFamily="2" charset="-122"/>
            </a:endParaRPr>
          </a:p>
        </p:txBody>
      </p:sp>
      <p:sp>
        <p:nvSpPr>
          <p:cNvPr id="62" name="矩形 61"/>
          <p:cNvSpPr/>
          <p:nvPr/>
        </p:nvSpPr>
        <p:spPr>
          <a:xfrm>
            <a:off x="3869599" y="4530066"/>
            <a:ext cx="5166897" cy="1059174"/>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11589" y="4989668"/>
            <a:ext cx="3586782" cy="1708160"/>
          </a:xfrm>
          <a:prstGeom prst="rect">
            <a:avLst/>
          </a:prstGeom>
          <a:noFill/>
        </p:spPr>
        <p:txBody>
          <a:bodyPr wrap="square" rtlCol="0">
            <a:spAutoFit/>
          </a:bodyPr>
          <a:lstStyle/>
          <a:p>
            <a:pPr>
              <a:lnSpc>
                <a:spcPct val="150000"/>
              </a:lnSpc>
              <a:spcBef>
                <a:spcPct val="0"/>
              </a:spcBef>
            </a:pPr>
            <a:r>
              <a:rPr lang="zh-CN" altLang="en-US" sz="1400" dirty="0">
                <a:solidFill>
                  <a:srgbClr val="17375E"/>
                </a:solidFill>
                <a:latin typeface="华文中宋" pitchFamily="2" charset="-122"/>
                <a:ea typeface="华文中宋" pitchFamily="2" charset="-122"/>
              </a:rPr>
              <a:t>      </a:t>
            </a:r>
            <a:r>
              <a:rPr lang="zh-CN" altLang="en-US" sz="1400" b="1" dirty="0">
                <a:solidFill>
                  <a:srgbClr val="17375E"/>
                </a:solidFill>
                <a:latin typeface="华文中宋" pitchFamily="2" charset="-122"/>
                <a:ea typeface="华文中宋" pitchFamily="2" charset="-122"/>
              </a:rPr>
              <a:t>官方网站设计上采用扁平化、响应式网页开发模式，实现了跨平台（</a:t>
            </a:r>
            <a:r>
              <a:rPr lang="en-US" altLang="zh-CN" sz="1400" b="1" dirty="0">
                <a:solidFill>
                  <a:srgbClr val="17375E"/>
                </a:solidFill>
                <a:latin typeface="华文中宋" pitchFamily="2" charset="-122"/>
                <a:ea typeface="华文中宋" pitchFamily="2" charset="-122"/>
              </a:rPr>
              <a:t>Windows</a:t>
            </a:r>
            <a:r>
              <a:rPr lang="zh-CN" altLang="en-US" sz="1400" b="1" dirty="0">
                <a:solidFill>
                  <a:srgbClr val="17375E"/>
                </a:solidFill>
                <a:latin typeface="华文中宋" pitchFamily="2" charset="-122"/>
                <a:ea typeface="华文中宋" pitchFamily="2" charset="-122"/>
              </a:rPr>
              <a:t>、</a:t>
            </a:r>
            <a:r>
              <a:rPr lang="en-US" altLang="zh-CN" sz="1400" b="1" dirty="0">
                <a:solidFill>
                  <a:srgbClr val="17375E"/>
                </a:solidFill>
                <a:latin typeface="华文中宋" pitchFamily="2" charset="-122"/>
                <a:ea typeface="华文中宋" pitchFamily="2" charset="-122"/>
              </a:rPr>
              <a:t>IOS</a:t>
            </a:r>
            <a:r>
              <a:rPr lang="zh-CN" altLang="en-US" sz="1400" b="1" dirty="0">
                <a:solidFill>
                  <a:srgbClr val="17375E"/>
                </a:solidFill>
                <a:latin typeface="华文中宋" pitchFamily="2" charset="-122"/>
                <a:ea typeface="华文中宋" pitchFamily="2" charset="-122"/>
              </a:rPr>
              <a:t>、</a:t>
            </a:r>
            <a:r>
              <a:rPr lang="en-US" altLang="zh-CN" sz="1400" b="1" dirty="0">
                <a:solidFill>
                  <a:srgbClr val="17375E"/>
                </a:solidFill>
                <a:latin typeface="华文中宋" pitchFamily="2" charset="-122"/>
                <a:ea typeface="华文中宋" pitchFamily="2" charset="-122"/>
              </a:rPr>
              <a:t>Android</a:t>
            </a:r>
            <a:r>
              <a:rPr lang="zh-CN" altLang="en-US" sz="1400" b="1" dirty="0">
                <a:solidFill>
                  <a:srgbClr val="17375E"/>
                </a:solidFill>
                <a:latin typeface="华文中宋" pitchFamily="2" charset="-122"/>
                <a:ea typeface="华文中宋" pitchFamily="2" charset="-122"/>
              </a:rPr>
              <a:t>）、跨终端（手机、</a:t>
            </a:r>
            <a:r>
              <a:rPr lang="en-US" altLang="zh-CN" sz="1400" b="1" dirty="0">
                <a:solidFill>
                  <a:srgbClr val="17375E"/>
                </a:solidFill>
                <a:latin typeface="华文中宋" pitchFamily="2" charset="-122"/>
                <a:ea typeface="华文中宋" pitchFamily="2" charset="-122"/>
              </a:rPr>
              <a:t>Pad</a:t>
            </a:r>
            <a:r>
              <a:rPr lang="zh-CN" altLang="en-US" sz="1400" b="1" dirty="0">
                <a:solidFill>
                  <a:srgbClr val="17375E"/>
                </a:solidFill>
                <a:latin typeface="华文中宋" pitchFamily="2" charset="-122"/>
                <a:ea typeface="华文中宋" pitchFamily="2" charset="-122"/>
              </a:rPr>
              <a:t>、</a:t>
            </a:r>
            <a:r>
              <a:rPr lang="en-US" altLang="zh-CN" sz="1400" b="1" dirty="0">
                <a:solidFill>
                  <a:srgbClr val="17375E"/>
                </a:solidFill>
                <a:latin typeface="华文中宋" pitchFamily="2" charset="-122"/>
                <a:ea typeface="华文中宋" pitchFamily="2" charset="-122"/>
              </a:rPr>
              <a:t>PC</a:t>
            </a:r>
            <a:r>
              <a:rPr lang="zh-CN" altLang="en-US" sz="1400" b="1" dirty="0">
                <a:solidFill>
                  <a:srgbClr val="17375E"/>
                </a:solidFill>
                <a:latin typeface="华文中宋" pitchFamily="2" charset="-122"/>
                <a:ea typeface="华文中宋" pitchFamily="2" charset="-122"/>
              </a:rPr>
              <a:t>）、跨浏览器（</a:t>
            </a:r>
            <a:r>
              <a:rPr lang="en-US" altLang="zh-CN" sz="1400" b="1" dirty="0">
                <a:solidFill>
                  <a:srgbClr val="17375E"/>
                </a:solidFill>
                <a:latin typeface="华文中宋" pitchFamily="2" charset="-122"/>
                <a:ea typeface="华文中宋" pitchFamily="2" charset="-122"/>
              </a:rPr>
              <a:t>IE7+</a:t>
            </a:r>
            <a:r>
              <a:rPr lang="zh-CN" altLang="en-US" sz="1400" b="1" dirty="0">
                <a:solidFill>
                  <a:srgbClr val="17375E"/>
                </a:solidFill>
                <a:latin typeface="华文中宋" pitchFamily="2" charset="-122"/>
                <a:ea typeface="华文中宋" pitchFamily="2" charset="-122"/>
              </a:rPr>
              <a:t>、</a:t>
            </a:r>
            <a:r>
              <a:rPr lang="en-US" altLang="zh-CN" sz="1400" b="1" dirty="0">
                <a:solidFill>
                  <a:srgbClr val="17375E"/>
                </a:solidFill>
                <a:latin typeface="华文中宋" pitchFamily="2" charset="-122"/>
                <a:ea typeface="华文中宋" pitchFamily="2" charset="-122"/>
              </a:rPr>
              <a:t>Safari</a:t>
            </a:r>
            <a:r>
              <a:rPr lang="zh-CN" altLang="en-US" sz="1400" b="1" dirty="0">
                <a:solidFill>
                  <a:srgbClr val="17375E"/>
                </a:solidFill>
                <a:latin typeface="华文中宋" pitchFamily="2" charset="-122"/>
                <a:ea typeface="华文中宋" pitchFamily="2" charset="-122"/>
              </a:rPr>
              <a:t>、</a:t>
            </a:r>
            <a:r>
              <a:rPr lang="en-US" altLang="zh-CN" sz="1400" b="1" dirty="0">
                <a:solidFill>
                  <a:srgbClr val="17375E"/>
                </a:solidFill>
                <a:latin typeface="华文中宋" pitchFamily="2" charset="-122"/>
                <a:ea typeface="华文中宋" pitchFamily="2" charset="-122"/>
              </a:rPr>
              <a:t>Firefox</a:t>
            </a:r>
            <a:r>
              <a:rPr lang="zh-CN" altLang="en-US" sz="1400" b="1" dirty="0">
                <a:solidFill>
                  <a:srgbClr val="17375E"/>
                </a:solidFill>
                <a:latin typeface="华文中宋" pitchFamily="2" charset="-122"/>
                <a:ea typeface="华文中宋" pitchFamily="2" charset="-122"/>
              </a:rPr>
              <a:t>、</a:t>
            </a:r>
            <a:r>
              <a:rPr lang="en-US" altLang="zh-CN" sz="1400" b="1" dirty="0">
                <a:solidFill>
                  <a:srgbClr val="17375E"/>
                </a:solidFill>
                <a:latin typeface="华文中宋" pitchFamily="2" charset="-122"/>
                <a:ea typeface="华文中宋" pitchFamily="2" charset="-122"/>
              </a:rPr>
              <a:t>Chrome</a:t>
            </a:r>
            <a:r>
              <a:rPr lang="zh-CN" altLang="en-US" sz="1400" b="1" dirty="0">
                <a:solidFill>
                  <a:srgbClr val="17375E"/>
                </a:solidFill>
                <a:latin typeface="华文中宋" pitchFamily="2" charset="-122"/>
                <a:ea typeface="华文中宋" pitchFamily="2" charset="-122"/>
              </a:rPr>
              <a:t>、</a:t>
            </a:r>
            <a:r>
              <a:rPr lang="en-US" altLang="zh-CN" sz="1400" b="1" dirty="0">
                <a:solidFill>
                  <a:srgbClr val="17375E"/>
                </a:solidFill>
                <a:latin typeface="华文中宋" pitchFamily="2" charset="-122"/>
                <a:ea typeface="华文中宋" pitchFamily="2" charset="-122"/>
              </a:rPr>
              <a:t>360</a:t>
            </a:r>
            <a:r>
              <a:rPr lang="zh-CN" altLang="en-US" sz="1400" b="1" dirty="0">
                <a:solidFill>
                  <a:srgbClr val="17375E"/>
                </a:solidFill>
                <a:latin typeface="华文中宋" pitchFamily="2" charset="-122"/>
                <a:ea typeface="华文中宋" pitchFamily="2" charset="-122"/>
              </a:rPr>
              <a:t>等）运行。</a:t>
            </a:r>
          </a:p>
        </p:txBody>
      </p:sp>
      <p:sp>
        <p:nvSpPr>
          <p:cNvPr id="2" name="矩形 1"/>
          <p:cNvSpPr/>
          <p:nvPr/>
        </p:nvSpPr>
        <p:spPr>
          <a:xfrm>
            <a:off x="78894" y="4431767"/>
            <a:ext cx="4542846" cy="584775"/>
          </a:xfrm>
          <a:prstGeom prst="rect">
            <a:avLst/>
          </a:prstGeom>
          <a:noFill/>
        </p:spPr>
        <p:txBody>
          <a:bodyPr wrap="square" rtlCol="0">
            <a:spAutoFit/>
          </a:bodyPr>
          <a:lstStyle/>
          <a:p>
            <a:pPr>
              <a:spcBef>
                <a:spcPct val="0"/>
              </a:spcBef>
            </a:pPr>
            <a:r>
              <a:rPr lang="en-US" altLang="zh-CN" sz="1600" b="1" i="1" cap="all" dirty="0">
                <a:solidFill>
                  <a:srgbClr val="F27900"/>
                </a:solidFill>
                <a:latin typeface="Arial Black" pitchFamily="34" charset="0"/>
                <a:ea typeface="黑体" pitchFamily="2" charset="-122"/>
              </a:rPr>
              <a:t>5. </a:t>
            </a:r>
            <a:r>
              <a:rPr lang="zh-CN" altLang="en-US" sz="1600" b="1" i="1" cap="all" dirty="0">
                <a:solidFill>
                  <a:srgbClr val="F27900"/>
                </a:solidFill>
                <a:latin typeface="Arial Black" pitchFamily="34" charset="0"/>
                <a:ea typeface="黑体" pitchFamily="2" charset="-122"/>
              </a:rPr>
              <a:t>活动专区</a:t>
            </a:r>
            <a:endParaRPr lang="en-US" altLang="zh-CN" sz="1600" b="1" i="1" cap="all" dirty="0">
              <a:solidFill>
                <a:srgbClr val="F27900"/>
              </a:solidFill>
              <a:latin typeface="Arial Black" pitchFamily="34" charset="0"/>
              <a:ea typeface="黑体" pitchFamily="2" charset="-122"/>
            </a:endParaRPr>
          </a:p>
          <a:p>
            <a:pPr>
              <a:spcBef>
                <a:spcPct val="0"/>
              </a:spcBef>
            </a:pPr>
            <a:r>
              <a:rPr lang="en-US" altLang="zh-CN" sz="1600" b="1" i="1" cap="all" dirty="0">
                <a:solidFill>
                  <a:srgbClr val="F27900"/>
                </a:solidFill>
                <a:latin typeface="Arial Black" pitchFamily="34" charset="0"/>
                <a:ea typeface="黑体" pitchFamily="2" charset="-122"/>
              </a:rPr>
              <a:t>    </a:t>
            </a:r>
            <a:r>
              <a:rPr lang="zh-CN" altLang="en-US" sz="1400" dirty="0">
                <a:solidFill>
                  <a:srgbClr val="17375E"/>
                </a:solidFill>
                <a:latin typeface="华文中宋" pitchFamily="2" charset="-122"/>
                <a:ea typeface="华文中宋" pitchFamily="2" charset="-122"/>
              </a:rPr>
              <a:t>学院组织丰富多彩的学生活动。</a:t>
            </a:r>
          </a:p>
        </p:txBody>
      </p:sp>
      <p:sp>
        <p:nvSpPr>
          <p:cNvPr id="30" name="标题 1"/>
          <p:cNvSpPr txBox="1">
            <a:spLocks/>
          </p:cNvSpPr>
          <p:nvPr/>
        </p:nvSpPr>
        <p:spPr>
          <a:xfrm>
            <a:off x="111589" y="3549683"/>
            <a:ext cx="1624069" cy="351078"/>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altLang="zh-CN" sz="1600" i="1" dirty="0">
                <a:solidFill>
                  <a:srgbClr val="F27900"/>
                </a:solidFill>
                <a:latin typeface="Arial Black" pitchFamily="34" charset="0"/>
                <a:ea typeface="黑体" pitchFamily="2" charset="-122"/>
                <a:cs typeface="+mn-cs"/>
              </a:rPr>
              <a:t>4. </a:t>
            </a:r>
            <a:r>
              <a:rPr lang="zh-CN" altLang="en-US" sz="1600" i="1" dirty="0">
                <a:solidFill>
                  <a:srgbClr val="F27900"/>
                </a:solidFill>
                <a:latin typeface="Arial Black" pitchFamily="34" charset="0"/>
                <a:ea typeface="黑体" pitchFamily="2" charset="-122"/>
                <a:cs typeface="+mn-cs"/>
              </a:rPr>
              <a:t>专业介绍区</a:t>
            </a:r>
          </a:p>
        </p:txBody>
      </p:sp>
      <p:sp>
        <p:nvSpPr>
          <p:cNvPr id="31" name="TextBox 67"/>
          <p:cNvSpPr txBox="1"/>
          <p:nvPr/>
        </p:nvSpPr>
        <p:spPr>
          <a:xfrm>
            <a:off x="147707" y="3771140"/>
            <a:ext cx="3721894" cy="738664"/>
          </a:xfrm>
          <a:prstGeom prst="rect">
            <a:avLst/>
          </a:prstGeom>
          <a:noFill/>
        </p:spPr>
        <p:txBody>
          <a:bodyPr wrap="square" rtlCol="0">
            <a:spAutoFit/>
          </a:bodyPr>
          <a:lstStyle>
            <a:defPPr>
              <a:defRPr lang="zh-CN"/>
            </a:defPPr>
            <a:lvl1pPr>
              <a:lnSpc>
                <a:spcPct val="150000"/>
              </a:lnSpc>
              <a:spcBef>
                <a:spcPct val="0"/>
              </a:spcBef>
              <a:defRPr sz="1400">
                <a:solidFill>
                  <a:srgbClr val="17375E"/>
                </a:solidFill>
                <a:latin typeface="华文中宋" pitchFamily="2" charset="-122"/>
                <a:ea typeface="华文中宋" pitchFamily="2" charset="-122"/>
              </a:defRPr>
            </a:lvl1pPr>
          </a:lstStyle>
          <a:p>
            <a:r>
              <a:rPr lang="zh-CN" altLang="en-US" dirty="0"/>
              <a:t>    不仅有专业和课程设置介绍，还可以试听课程。</a:t>
            </a:r>
            <a:endParaRPr lang="en-US" altLang="zh-CN" dirty="0"/>
          </a:p>
        </p:txBody>
      </p:sp>
      <p:sp>
        <p:nvSpPr>
          <p:cNvPr id="63" name="椭圆形标注 62"/>
          <p:cNvSpPr/>
          <p:nvPr/>
        </p:nvSpPr>
        <p:spPr>
          <a:xfrm>
            <a:off x="4788024" y="5759148"/>
            <a:ext cx="288032" cy="216024"/>
          </a:xfrm>
          <a:prstGeom prst="wedgeEllipseCallout">
            <a:avLst>
              <a:gd name="adj1" fmla="val 25080"/>
              <a:gd name="adj2" fmla="val 4533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5</a:t>
            </a:r>
            <a:endParaRPr lang="zh-CN" altLang="en-US" sz="2000" b="1" i="1" dirty="0">
              <a:solidFill>
                <a:schemeClr val="bg1"/>
              </a:solidFill>
              <a:latin typeface="Britannic Bold" pitchFamily="34" charset="0"/>
              <a:ea typeface="黑体" pitchFamily="2" charset="-122"/>
            </a:endParaRPr>
          </a:p>
        </p:txBody>
      </p:sp>
      <p:sp>
        <p:nvSpPr>
          <p:cNvPr id="47" name="矩形 46"/>
          <p:cNvSpPr/>
          <p:nvPr/>
        </p:nvSpPr>
        <p:spPr>
          <a:xfrm>
            <a:off x="6660232" y="1035490"/>
            <a:ext cx="406511" cy="260798"/>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660232" y="991800"/>
            <a:ext cx="406511" cy="10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6076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ChangeArrowheads="1"/>
          </p:cNvSpPr>
          <p:nvPr/>
        </p:nvSpPr>
        <p:spPr bwMode="auto">
          <a:xfrm rot="10800000" flipH="1">
            <a:off x="4447033" y="1209781"/>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6" name="标题 1"/>
          <p:cNvSpPr>
            <a:spLocks noGrp="1"/>
          </p:cNvSpPr>
          <p:nvPr>
            <p:ph type="title"/>
          </p:nvPr>
        </p:nvSpPr>
        <p:spPr>
          <a:xfrm>
            <a:off x="3923928" y="591198"/>
            <a:ext cx="3328342" cy="648072"/>
          </a:xfrm>
        </p:spPr>
        <p:txBody>
          <a:bodyPr>
            <a:normAutofit/>
          </a:bodyPr>
          <a:lstStyle/>
          <a:p>
            <a:pPr algn="r" fontAlgn="base">
              <a:spcAft>
                <a:spcPct val="0"/>
              </a:spcAft>
            </a:pPr>
            <a:r>
              <a:rPr lang="zh-CN" altLang="en-US" sz="2400" b="1" dirty="0">
                <a:solidFill>
                  <a:schemeClr val="accent6">
                    <a:lumMod val="75000"/>
                  </a:schemeClr>
                </a:solidFill>
                <a:latin typeface="+mn-ea"/>
                <a:ea typeface="+mn-ea"/>
                <a:cs typeface="+mn-cs"/>
              </a:rPr>
              <a:t>我的教室</a:t>
            </a:r>
            <a:endParaRPr lang="zh-CN" altLang="en-US" sz="2000" b="1" dirty="0">
              <a:solidFill>
                <a:schemeClr val="accent1">
                  <a:lumMod val="75000"/>
                </a:schemeClr>
              </a:solidFill>
              <a:latin typeface="+mn-ea"/>
              <a:ea typeface="+mn-ea"/>
              <a:cs typeface="+mn-cs"/>
            </a:endParaRPr>
          </a:p>
        </p:txBody>
      </p:sp>
      <p:sp>
        <p:nvSpPr>
          <p:cNvPr id="10" name="流程图: 过程 9"/>
          <p:cNvSpPr/>
          <p:nvPr/>
        </p:nvSpPr>
        <p:spPr>
          <a:xfrm>
            <a:off x="6804248" y="3717032"/>
            <a:ext cx="914400" cy="612648"/>
          </a:xfrm>
          <a:prstGeom prst="flowChart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4"/>
          <p:cNvSpPr txBox="1"/>
          <p:nvPr/>
        </p:nvSpPr>
        <p:spPr>
          <a:xfrm>
            <a:off x="5076056" y="1681706"/>
            <a:ext cx="3827474" cy="4616648"/>
          </a:xfrm>
          <a:prstGeom prst="rect">
            <a:avLst/>
          </a:prstGeom>
          <a:solidFill>
            <a:schemeClr val="accent5">
              <a:lumMod val="40000"/>
              <a:lumOff val="60000"/>
              <a:alpha val="27000"/>
            </a:schemeClr>
          </a:solidFill>
          <a:ln>
            <a:solidFill>
              <a:schemeClr val="bg1">
                <a:lumMod val="75000"/>
                <a:alpha val="47000"/>
              </a:schemeClr>
            </a:solidFill>
          </a:ln>
        </p:spPr>
        <p:txBody>
          <a:bodyPr wrap="square" rtlCol="0">
            <a:spAutoFit/>
          </a:bodyPr>
          <a:lstStyle/>
          <a:p>
            <a:pPr>
              <a:lnSpc>
                <a:spcPct val="150000"/>
              </a:lnSpc>
              <a:spcBef>
                <a:spcPct val="0"/>
              </a:spcBef>
            </a:pPr>
            <a:r>
              <a:rPr lang="zh-CN" altLang="en-US" sz="1600" dirty="0">
                <a:solidFill>
                  <a:srgbClr val="17375E"/>
                </a:solidFill>
                <a:latin typeface="华文中宋" pitchFamily="2" charset="-122"/>
                <a:ea typeface="华文中宋" pitchFamily="2" charset="-122"/>
              </a:rPr>
              <a:t>      </a:t>
            </a:r>
            <a:r>
              <a:rPr lang="zh-CN" altLang="en-US" sz="1500" dirty="0">
                <a:solidFill>
                  <a:srgbClr val="17375E"/>
                </a:solidFill>
                <a:latin typeface="华文中宋" pitchFamily="2" charset="-122"/>
                <a:ea typeface="华文中宋" pitchFamily="2" charset="-122"/>
              </a:rPr>
              <a:t>为进一步发挥学生教室服务广大同学的核心功能，满足同学们</a:t>
            </a:r>
            <a:r>
              <a:rPr lang="zh-CN" altLang="en-US" sz="1500" dirty="0">
                <a:solidFill>
                  <a:schemeClr val="accent3">
                    <a:lumMod val="50000"/>
                  </a:schemeClr>
                </a:solidFill>
                <a:latin typeface="华文中宋" pitchFamily="2" charset="-122"/>
                <a:ea typeface="华文中宋" pitchFamily="2" charset="-122"/>
              </a:rPr>
              <a:t>多样化</a:t>
            </a:r>
            <a:r>
              <a:rPr lang="zh-CN" altLang="en-US" sz="1500" dirty="0">
                <a:solidFill>
                  <a:srgbClr val="17375E"/>
                </a:solidFill>
                <a:latin typeface="华文中宋" pitchFamily="2" charset="-122"/>
                <a:ea typeface="华文中宋" pitchFamily="2" charset="-122"/>
              </a:rPr>
              <a:t>的学习需求，给同学们提供更</a:t>
            </a:r>
            <a:r>
              <a:rPr lang="zh-CN" altLang="en-US" sz="1500" dirty="0">
                <a:solidFill>
                  <a:schemeClr val="accent6">
                    <a:lumMod val="75000"/>
                  </a:schemeClr>
                </a:solidFill>
                <a:latin typeface="华文中宋" pitchFamily="2" charset="-122"/>
                <a:ea typeface="华文中宋" pitchFamily="2" charset="-122"/>
              </a:rPr>
              <a:t>优质的教育服务</a:t>
            </a:r>
            <a:r>
              <a:rPr lang="zh-CN" altLang="en-US" sz="1500" dirty="0">
                <a:solidFill>
                  <a:srgbClr val="17375E"/>
                </a:solidFill>
                <a:latin typeface="华文中宋" pitchFamily="2" charset="-122"/>
                <a:ea typeface="华文中宋" pitchFamily="2" charset="-122"/>
              </a:rPr>
              <a:t>和使用体验，学院结合</a:t>
            </a:r>
            <a:r>
              <a:rPr lang="zh-CN" altLang="en-US" sz="1500" dirty="0">
                <a:solidFill>
                  <a:schemeClr val="accent6">
                    <a:lumMod val="50000"/>
                  </a:schemeClr>
                </a:solidFill>
                <a:latin typeface="华文中宋" pitchFamily="2" charset="-122"/>
                <a:ea typeface="华文中宋" pitchFamily="2" charset="-122"/>
              </a:rPr>
              <a:t>目前流行的操作体验</a:t>
            </a:r>
            <a:r>
              <a:rPr lang="zh-CN" altLang="en-US" sz="1500" dirty="0">
                <a:solidFill>
                  <a:srgbClr val="17375E"/>
                </a:solidFill>
                <a:latin typeface="华文中宋" pitchFamily="2" charset="-122"/>
                <a:ea typeface="华文中宋" pitchFamily="2" charset="-122"/>
              </a:rPr>
              <a:t>，在学生教室使用行为大数据分析基础上，对学生教室进行了改版。</a:t>
            </a:r>
            <a:endParaRPr lang="en-US" altLang="zh-CN" sz="1500" dirty="0">
              <a:solidFill>
                <a:srgbClr val="17375E"/>
              </a:solidFill>
              <a:latin typeface="华文中宋" pitchFamily="2" charset="-122"/>
              <a:ea typeface="华文中宋" pitchFamily="2" charset="-122"/>
            </a:endParaRPr>
          </a:p>
          <a:p>
            <a:pPr>
              <a:lnSpc>
                <a:spcPct val="150000"/>
              </a:lnSpc>
              <a:spcBef>
                <a:spcPct val="0"/>
              </a:spcBef>
            </a:pPr>
            <a:r>
              <a:rPr lang="en-US" altLang="zh-CN" sz="1500" dirty="0">
                <a:solidFill>
                  <a:srgbClr val="17375E"/>
                </a:solidFill>
                <a:latin typeface="华文中宋" pitchFamily="2" charset="-122"/>
                <a:ea typeface="华文中宋" pitchFamily="2" charset="-122"/>
              </a:rPr>
              <a:t>      </a:t>
            </a:r>
            <a:r>
              <a:rPr lang="zh-CN" altLang="en-US" sz="1500" dirty="0">
                <a:solidFill>
                  <a:srgbClr val="17375E"/>
                </a:solidFill>
                <a:latin typeface="华文中宋" pitchFamily="2" charset="-122"/>
                <a:ea typeface="华文中宋" pitchFamily="2" charset="-122"/>
              </a:rPr>
              <a:t>新版学生教室重点对功能模块进行了整合，加强了学生自主进行学习操作的引导性，可视化了学生学习进度，突出了学生学习过程中各重要节点的个性化提醒功能。</a:t>
            </a:r>
            <a:endParaRPr lang="en-US" altLang="zh-CN" sz="1500" dirty="0">
              <a:solidFill>
                <a:srgbClr val="17375E"/>
              </a:solidFill>
              <a:latin typeface="华文中宋" pitchFamily="2" charset="-122"/>
              <a:ea typeface="华文中宋" pitchFamily="2" charset="-122"/>
            </a:endParaRPr>
          </a:p>
          <a:p>
            <a:pPr>
              <a:lnSpc>
                <a:spcPct val="150000"/>
              </a:lnSpc>
              <a:spcBef>
                <a:spcPct val="0"/>
              </a:spcBef>
            </a:pPr>
            <a:r>
              <a:rPr lang="zh-CN" altLang="en-US" sz="1500" dirty="0">
                <a:solidFill>
                  <a:srgbClr val="17375E"/>
                </a:solidFill>
                <a:latin typeface="华文中宋" pitchFamily="2" charset="-122"/>
                <a:ea typeface="华文中宋" pitchFamily="2" charset="-122"/>
              </a:rPr>
              <a:t>       新版学生教室</a:t>
            </a:r>
            <a:r>
              <a:rPr lang="zh-CN" altLang="zh-CN" sz="1500" dirty="0">
                <a:solidFill>
                  <a:srgbClr val="17375E"/>
                </a:solidFill>
                <a:latin typeface="华文中宋" pitchFamily="2" charset="-122"/>
                <a:ea typeface="华文中宋" pitchFamily="2" charset="-122"/>
              </a:rPr>
              <a:t>采用前后端分离技术，</a:t>
            </a:r>
            <a:r>
              <a:rPr lang="zh-CN" altLang="en-US" sz="1500" dirty="0">
                <a:solidFill>
                  <a:srgbClr val="17375E"/>
                </a:solidFill>
                <a:latin typeface="华文中宋" pitchFamily="2" charset="-122"/>
                <a:ea typeface="华文中宋" pitchFamily="2" charset="-122"/>
              </a:rPr>
              <a:t>同时</a:t>
            </a:r>
            <a:r>
              <a:rPr lang="zh-CN" altLang="en-US" sz="1500" dirty="0">
                <a:solidFill>
                  <a:srgbClr val="C00000"/>
                </a:solidFill>
                <a:latin typeface="华文中宋" pitchFamily="2" charset="-122"/>
                <a:ea typeface="华文中宋" pitchFamily="2" charset="-122"/>
              </a:rPr>
              <a:t>支持</a:t>
            </a:r>
            <a:r>
              <a:rPr lang="en-US" altLang="zh-CN" sz="1500" dirty="0">
                <a:solidFill>
                  <a:srgbClr val="C00000"/>
                </a:solidFill>
                <a:latin typeface="华文中宋" pitchFamily="2" charset="-122"/>
                <a:ea typeface="华文中宋" pitchFamily="2" charset="-122"/>
              </a:rPr>
              <a:t>PC</a:t>
            </a:r>
            <a:r>
              <a:rPr lang="zh-CN" altLang="en-US" sz="1500" dirty="0">
                <a:solidFill>
                  <a:srgbClr val="C00000"/>
                </a:solidFill>
                <a:latin typeface="华文中宋" pitchFamily="2" charset="-122"/>
                <a:ea typeface="华文中宋" pitchFamily="2" charset="-122"/>
              </a:rPr>
              <a:t>客户端的访问和移动终端</a:t>
            </a:r>
            <a:r>
              <a:rPr lang="zh-CN" altLang="en-US" sz="1500" dirty="0">
                <a:solidFill>
                  <a:srgbClr val="17375E"/>
                </a:solidFill>
                <a:latin typeface="华文中宋" pitchFamily="2" charset="-122"/>
                <a:ea typeface="华文中宋" pitchFamily="2" charset="-122"/>
              </a:rPr>
              <a:t>的访问。</a:t>
            </a:r>
            <a:endParaRPr lang="zh-CN" altLang="zh-CN" sz="1500" dirty="0">
              <a:solidFill>
                <a:srgbClr val="17375E"/>
              </a:solidFill>
              <a:latin typeface="华文中宋" pitchFamily="2" charset="-122"/>
              <a:ea typeface="华文中宋" pitchFamily="2" charset="-122"/>
            </a:endParaRPr>
          </a:p>
        </p:txBody>
      </p:sp>
      <p:sp>
        <p:nvSpPr>
          <p:cNvPr id="11" name="矩形 10"/>
          <p:cNvSpPr/>
          <p:nvPr/>
        </p:nvSpPr>
        <p:spPr>
          <a:xfrm>
            <a:off x="827584" y="5805264"/>
            <a:ext cx="3005951" cy="499624"/>
          </a:xfrm>
          <a:prstGeom prst="rect">
            <a:avLst/>
          </a:prstGeom>
        </p:spPr>
        <p:txBody>
          <a:bodyPr wrap="none">
            <a:spAutoFit/>
          </a:bodyPr>
          <a:lstStyle/>
          <a:p>
            <a:pPr>
              <a:lnSpc>
                <a:spcPct val="150000"/>
              </a:lnSpc>
              <a:spcBef>
                <a:spcPct val="0"/>
              </a:spcBef>
            </a:pPr>
            <a:r>
              <a:rPr lang="zh-CN" altLang="en-US" sz="2000" b="1" dirty="0">
                <a:solidFill>
                  <a:schemeClr val="accent2">
                    <a:lumMod val="75000"/>
                  </a:schemeClr>
                </a:solidFill>
                <a:latin typeface="微软雅黑" panose="020B0503020204020204" pitchFamily="34" charset="-122"/>
                <a:ea typeface="微软雅黑" panose="020B0503020204020204" pitchFamily="34" charset="-122"/>
              </a:rPr>
              <a:t>现在让我们开始体验吧！</a:t>
            </a:r>
            <a:endParaRPr lang="zh-CN" altLang="zh-CN" sz="2000" b="1"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88228"/>
            <a:ext cx="4767040" cy="3901012"/>
          </a:xfrm>
          <a:prstGeom prst="rect">
            <a:avLst/>
          </a:prstGeom>
          <a:ln w="19050">
            <a:solidFill>
              <a:schemeClr val="bg1">
                <a:lumMod val="75000"/>
              </a:schemeClr>
            </a:solidFill>
          </a:ln>
        </p:spPr>
      </p:pic>
      <p:sp>
        <p:nvSpPr>
          <p:cNvPr id="2" name="矩形 1"/>
          <p:cNvSpPr/>
          <p:nvPr/>
        </p:nvSpPr>
        <p:spPr>
          <a:xfrm>
            <a:off x="179512" y="1273627"/>
            <a:ext cx="8724018" cy="338554"/>
          </a:xfrm>
          <a:prstGeom prst="rect">
            <a:avLst/>
          </a:prstGeom>
          <a:solidFill>
            <a:schemeClr val="accent5">
              <a:lumMod val="20000"/>
              <a:lumOff val="80000"/>
            </a:schemeClr>
          </a:solidFill>
        </p:spPr>
        <p:txBody>
          <a:bodyPr wrap="square">
            <a:spAutoFit/>
          </a:bodyPr>
          <a:lstStyle/>
          <a:p>
            <a:r>
              <a:rPr lang="zh-CN" altLang="zh-CN" sz="1600" dirty="0">
                <a:solidFill>
                  <a:srgbClr val="17375E"/>
                </a:solidFill>
                <a:latin typeface="华文中宋" pitchFamily="2" charset="-122"/>
                <a:ea typeface="华文中宋" pitchFamily="2" charset="-122"/>
              </a:rPr>
              <a:t>学生教室平台是一个基于互联网的、集优质教学资源、网络学习功能为一体的信息化教学平台。</a:t>
            </a:r>
            <a:endParaRPr lang="zh-CN" altLang="en-US" sz="1600" dirty="0">
              <a:solidFill>
                <a:srgbClr val="17375E"/>
              </a:solidFill>
              <a:latin typeface="华文中宋" pitchFamily="2" charset="-122"/>
              <a:ea typeface="华文中宋" pitchFamily="2" charset="-122"/>
            </a:endParaRPr>
          </a:p>
        </p:txBody>
      </p:sp>
    </p:spTree>
    <p:extLst>
      <p:ext uri="{BB962C8B-B14F-4D97-AF65-F5344CB8AC3E}">
        <p14:creationId xmlns:p14="http://schemas.microsoft.com/office/powerpoint/2010/main" val="261698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ChangeArrowheads="1"/>
          </p:cNvSpPr>
          <p:nvPr/>
        </p:nvSpPr>
        <p:spPr bwMode="auto">
          <a:xfrm rot="10800000" flipH="1">
            <a:off x="4447033" y="1209781"/>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6" name="标题 1"/>
          <p:cNvSpPr>
            <a:spLocks noGrp="1"/>
          </p:cNvSpPr>
          <p:nvPr>
            <p:ph type="title"/>
          </p:nvPr>
        </p:nvSpPr>
        <p:spPr>
          <a:xfrm>
            <a:off x="3923928" y="591198"/>
            <a:ext cx="3328342" cy="648072"/>
          </a:xfrm>
        </p:spPr>
        <p:txBody>
          <a:bodyPr>
            <a:normAutofit/>
          </a:bodyPr>
          <a:lstStyle/>
          <a:p>
            <a:pPr algn="r" fontAlgn="base">
              <a:spcAft>
                <a:spcPct val="0"/>
              </a:spcAft>
            </a:pPr>
            <a:r>
              <a:rPr lang="zh-CN" altLang="en-US" sz="2400" b="1" dirty="0">
                <a:solidFill>
                  <a:schemeClr val="accent6">
                    <a:lumMod val="75000"/>
                  </a:schemeClr>
                </a:solidFill>
                <a:latin typeface="+mn-ea"/>
                <a:ea typeface="+mn-ea"/>
                <a:cs typeface="+mn-cs"/>
              </a:rPr>
              <a:t>我的教室</a:t>
            </a:r>
            <a:endParaRPr lang="zh-CN" altLang="en-US" sz="2000" b="1" dirty="0">
              <a:solidFill>
                <a:schemeClr val="accent1">
                  <a:lumMod val="75000"/>
                </a:schemeClr>
              </a:solidFill>
              <a:latin typeface="+mn-ea"/>
              <a:ea typeface="+mn-ea"/>
              <a:cs typeface="+mn-cs"/>
            </a:endParaRPr>
          </a:p>
        </p:txBody>
      </p:sp>
      <p:sp>
        <p:nvSpPr>
          <p:cNvPr id="10" name="流程图: 过程 9"/>
          <p:cNvSpPr/>
          <p:nvPr/>
        </p:nvSpPr>
        <p:spPr>
          <a:xfrm>
            <a:off x="6804248" y="3717032"/>
            <a:ext cx="914400" cy="612648"/>
          </a:xfrm>
          <a:prstGeom prst="flowChart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4"/>
          <p:cNvSpPr txBox="1"/>
          <p:nvPr/>
        </p:nvSpPr>
        <p:spPr>
          <a:xfrm>
            <a:off x="5084054" y="2172920"/>
            <a:ext cx="3827474" cy="3416320"/>
          </a:xfrm>
          <a:prstGeom prst="rect">
            <a:avLst/>
          </a:prstGeom>
          <a:solidFill>
            <a:schemeClr val="accent6">
              <a:lumMod val="40000"/>
              <a:lumOff val="60000"/>
              <a:alpha val="27000"/>
            </a:schemeClr>
          </a:solidFill>
          <a:ln>
            <a:solidFill>
              <a:schemeClr val="bg1">
                <a:lumMod val="75000"/>
                <a:alpha val="47000"/>
              </a:schemeClr>
            </a:solidFill>
          </a:ln>
        </p:spPr>
        <p:txBody>
          <a:bodyPr wrap="square" rtlCol="0">
            <a:spAutoFit/>
          </a:bodyPr>
          <a:lstStyle/>
          <a:p>
            <a:pPr>
              <a:lnSpc>
                <a:spcPct val="150000"/>
              </a:lnSpc>
              <a:spcBef>
                <a:spcPct val="0"/>
              </a:spcBef>
            </a:pPr>
            <a:r>
              <a:rPr lang="en-US" altLang="zh-CN" sz="1600" dirty="0">
                <a:solidFill>
                  <a:srgbClr val="17375E"/>
                </a:solidFill>
                <a:latin typeface="华文中宋" pitchFamily="2" charset="-122"/>
                <a:ea typeface="华文中宋" pitchFamily="2" charset="-122"/>
              </a:rPr>
              <a:t>        </a:t>
            </a:r>
            <a:r>
              <a:rPr lang="zh-CN" altLang="zh-CN" sz="1600" dirty="0">
                <a:solidFill>
                  <a:srgbClr val="17375E"/>
                </a:solidFill>
                <a:latin typeface="华文中宋" pitchFamily="2" charset="-122"/>
                <a:ea typeface="华文中宋" pitchFamily="2" charset="-122"/>
              </a:rPr>
              <a:t>学生教室平台主要包含</a:t>
            </a:r>
            <a:r>
              <a:rPr lang="en-US" altLang="zh-CN" sz="1600" dirty="0">
                <a:solidFill>
                  <a:srgbClr val="17375E"/>
                </a:solidFill>
                <a:latin typeface="华文中宋" pitchFamily="2" charset="-122"/>
                <a:ea typeface="华文中宋" pitchFamily="2" charset="-122"/>
              </a:rPr>
              <a:t>“</a:t>
            </a:r>
            <a:r>
              <a:rPr lang="zh-CN" altLang="zh-CN" sz="1600" dirty="0">
                <a:solidFill>
                  <a:srgbClr val="17375E"/>
                </a:solidFill>
                <a:latin typeface="华文中宋" pitchFamily="2" charset="-122"/>
                <a:ea typeface="华文中宋" pitchFamily="2" charset="-122"/>
              </a:rPr>
              <a:t>首页</a:t>
            </a:r>
            <a:r>
              <a:rPr lang="en-US" altLang="zh-CN" sz="1600" dirty="0">
                <a:solidFill>
                  <a:srgbClr val="17375E"/>
                </a:solidFill>
                <a:latin typeface="华文中宋" pitchFamily="2" charset="-122"/>
                <a:ea typeface="华文中宋" pitchFamily="2" charset="-122"/>
              </a:rPr>
              <a:t>”</a:t>
            </a:r>
            <a:r>
              <a:rPr lang="zh-CN" altLang="zh-CN" sz="1600" dirty="0">
                <a:solidFill>
                  <a:srgbClr val="17375E"/>
                </a:solidFill>
                <a:latin typeface="华文中宋" pitchFamily="2" charset="-122"/>
                <a:ea typeface="华文中宋" pitchFamily="2" charset="-122"/>
              </a:rPr>
              <a:t>、</a:t>
            </a:r>
            <a:r>
              <a:rPr lang="en-US" altLang="zh-CN" sz="1600" dirty="0">
                <a:solidFill>
                  <a:srgbClr val="17375E"/>
                </a:solidFill>
                <a:latin typeface="华文中宋" pitchFamily="2" charset="-122"/>
                <a:ea typeface="华文中宋" pitchFamily="2" charset="-122"/>
              </a:rPr>
              <a:t>“</a:t>
            </a:r>
            <a:r>
              <a:rPr lang="zh-CN" altLang="zh-CN" sz="1600" dirty="0">
                <a:solidFill>
                  <a:srgbClr val="17375E"/>
                </a:solidFill>
                <a:latin typeface="华文中宋" pitchFamily="2" charset="-122"/>
                <a:ea typeface="华文中宋" pitchFamily="2" charset="-122"/>
              </a:rPr>
              <a:t>帮助</a:t>
            </a:r>
            <a:r>
              <a:rPr lang="en-US" altLang="zh-CN" sz="1600" dirty="0">
                <a:solidFill>
                  <a:srgbClr val="17375E"/>
                </a:solidFill>
                <a:latin typeface="华文中宋" pitchFamily="2" charset="-122"/>
                <a:ea typeface="华文中宋" pitchFamily="2" charset="-122"/>
              </a:rPr>
              <a:t>”</a:t>
            </a:r>
            <a:r>
              <a:rPr lang="zh-CN" altLang="zh-CN" sz="1600" dirty="0">
                <a:solidFill>
                  <a:srgbClr val="17375E"/>
                </a:solidFill>
                <a:latin typeface="华文中宋" pitchFamily="2" charset="-122"/>
                <a:ea typeface="华文中宋" pitchFamily="2" charset="-122"/>
              </a:rPr>
              <a:t>及</a:t>
            </a:r>
            <a:r>
              <a:rPr lang="en-US" altLang="zh-CN" sz="1600" dirty="0">
                <a:solidFill>
                  <a:srgbClr val="17375E"/>
                </a:solidFill>
                <a:latin typeface="华文中宋" pitchFamily="2" charset="-122"/>
                <a:ea typeface="华文中宋" pitchFamily="2" charset="-122"/>
              </a:rPr>
              <a:t>“</a:t>
            </a:r>
            <a:r>
              <a:rPr lang="zh-CN" altLang="zh-CN" sz="1600" dirty="0">
                <a:solidFill>
                  <a:srgbClr val="17375E"/>
                </a:solidFill>
                <a:latin typeface="华文中宋" pitchFamily="2" charset="-122"/>
                <a:ea typeface="华文中宋" pitchFamily="2" charset="-122"/>
              </a:rPr>
              <a:t>社区</a:t>
            </a:r>
            <a:r>
              <a:rPr lang="en-US" altLang="zh-CN" sz="1600" dirty="0">
                <a:solidFill>
                  <a:srgbClr val="17375E"/>
                </a:solidFill>
                <a:latin typeface="华文中宋" pitchFamily="2" charset="-122"/>
                <a:ea typeface="华文中宋" pitchFamily="2" charset="-122"/>
              </a:rPr>
              <a:t>”</a:t>
            </a:r>
            <a:r>
              <a:rPr lang="zh-CN" altLang="zh-CN" sz="1600" dirty="0">
                <a:solidFill>
                  <a:srgbClr val="17375E"/>
                </a:solidFill>
                <a:latin typeface="华文中宋" pitchFamily="2" charset="-122"/>
                <a:ea typeface="华文中宋" pitchFamily="2" charset="-122"/>
              </a:rPr>
              <a:t>三个栏目</a:t>
            </a:r>
            <a:r>
              <a:rPr lang="zh-CN" altLang="en-US" sz="1600" dirty="0">
                <a:solidFill>
                  <a:srgbClr val="17375E"/>
                </a:solidFill>
                <a:latin typeface="华文中宋" pitchFamily="2" charset="-122"/>
                <a:ea typeface="华文中宋" pitchFamily="2" charset="-122"/>
              </a:rPr>
              <a:t>。</a:t>
            </a:r>
            <a:endParaRPr lang="en-US" altLang="zh-CN" sz="1600" dirty="0">
              <a:solidFill>
                <a:srgbClr val="17375E"/>
              </a:solidFill>
              <a:latin typeface="华文中宋" pitchFamily="2" charset="-122"/>
              <a:ea typeface="华文中宋" pitchFamily="2" charset="-122"/>
            </a:endParaRPr>
          </a:p>
          <a:p>
            <a:pPr marL="285750" indent="-285750">
              <a:lnSpc>
                <a:spcPct val="150000"/>
              </a:lnSpc>
              <a:buFont typeface="Wingdings" panose="05000000000000000000" pitchFamily="2" charset="2"/>
              <a:buChar char="l"/>
            </a:pPr>
            <a:r>
              <a:rPr lang="zh-CN" altLang="en-US" sz="1600" dirty="0">
                <a:solidFill>
                  <a:srgbClr val="17375E"/>
                </a:solidFill>
                <a:latin typeface="华文中宋" pitchFamily="2" charset="-122"/>
                <a:ea typeface="华文中宋" pitchFamily="2" charset="-122"/>
              </a:rPr>
              <a:t>“首页”无论处于何位点击即可回到教室首页； </a:t>
            </a:r>
            <a:endParaRPr lang="en-US" altLang="zh-CN" sz="1600" dirty="0">
              <a:solidFill>
                <a:srgbClr val="17375E"/>
              </a:solidFill>
              <a:latin typeface="华文中宋" pitchFamily="2" charset="-122"/>
              <a:ea typeface="华文中宋" pitchFamily="2" charset="-122"/>
            </a:endParaRPr>
          </a:p>
          <a:p>
            <a:pPr marL="285750" indent="-285750">
              <a:lnSpc>
                <a:spcPct val="150000"/>
              </a:lnSpc>
              <a:buFont typeface="Wingdings" panose="05000000000000000000" pitchFamily="2" charset="2"/>
              <a:buChar char="l"/>
            </a:pPr>
            <a:r>
              <a:rPr lang="en-US" altLang="zh-CN" sz="1600" dirty="0">
                <a:solidFill>
                  <a:srgbClr val="17375E"/>
                </a:solidFill>
                <a:latin typeface="华文中宋" pitchFamily="2" charset="-122"/>
                <a:ea typeface="华文中宋" pitchFamily="2" charset="-122"/>
              </a:rPr>
              <a:t>“</a:t>
            </a:r>
            <a:r>
              <a:rPr lang="zh-CN" altLang="zh-CN" sz="1600" dirty="0">
                <a:solidFill>
                  <a:srgbClr val="17375E"/>
                </a:solidFill>
                <a:latin typeface="华文中宋" pitchFamily="2" charset="-122"/>
                <a:ea typeface="华文中宋" pitchFamily="2" charset="-122"/>
              </a:rPr>
              <a:t>帮助</a:t>
            </a:r>
            <a:r>
              <a:rPr lang="en-US" altLang="zh-CN" sz="1600" dirty="0">
                <a:solidFill>
                  <a:srgbClr val="17375E"/>
                </a:solidFill>
                <a:latin typeface="华文中宋" pitchFamily="2" charset="-122"/>
                <a:ea typeface="华文中宋" pitchFamily="2" charset="-122"/>
              </a:rPr>
              <a:t>”</a:t>
            </a:r>
            <a:r>
              <a:rPr lang="zh-CN" altLang="zh-CN" sz="1600" dirty="0">
                <a:solidFill>
                  <a:srgbClr val="17375E"/>
                </a:solidFill>
                <a:latin typeface="华文中宋" pitchFamily="2" charset="-122"/>
                <a:ea typeface="华文中宋" pitchFamily="2" charset="-122"/>
              </a:rPr>
              <a:t>通过帮助方式、入学须知及教务手册为学生提供更全面、更细致的学习服务；</a:t>
            </a:r>
            <a:endParaRPr lang="en-US" altLang="zh-CN" sz="1600" dirty="0">
              <a:solidFill>
                <a:srgbClr val="17375E"/>
              </a:solidFill>
              <a:latin typeface="华文中宋" pitchFamily="2" charset="-122"/>
              <a:ea typeface="华文中宋" pitchFamily="2" charset="-122"/>
            </a:endParaRPr>
          </a:p>
          <a:p>
            <a:pPr marL="285750" indent="-285750">
              <a:lnSpc>
                <a:spcPct val="150000"/>
              </a:lnSpc>
              <a:buFont typeface="Wingdings" panose="05000000000000000000" pitchFamily="2" charset="2"/>
              <a:buChar char="l"/>
            </a:pPr>
            <a:r>
              <a:rPr lang="en-US" altLang="zh-CN" sz="1600" dirty="0">
                <a:solidFill>
                  <a:srgbClr val="17375E"/>
                </a:solidFill>
                <a:latin typeface="华文中宋" pitchFamily="2" charset="-122"/>
                <a:ea typeface="华文中宋" pitchFamily="2" charset="-122"/>
              </a:rPr>
              <a:t>“</a:t>
            </a:r>
            <a:r>
              <a:rPr lang="zh-CN" altLang="zh-CN" sz="1600" dirty="0">
                <a:solidFill>
                  <a:srgbClr val="17375E"/>
                </a:solidFill>
                <a:latin typeface="华文中宋" pitchFamily="2" charset="-122"/>
                <a:ea typeface="华文中宋" pitchFamily="2" charset="-122"/>
              </a:rPr>
              <a:t>社区</a:t>
            </a:r>
            <a:r>
              <a:rPr lang="en-US" altLang="zh-CN" sz="1600" dirty="0">
                <a:solidFill>
                  <a:srgbClr val="17375E"/>
                </a:solidFill>
                <a:latin typeface="华文中宋" pitchFamily="2" charset="-122"/>
                <a:ea typeface="华文中宋" pitchFamily="2" charset="-122"/>
              </a:rPr>
              <a:t>”</a:t>
            </a:r>
            <a:r>
              <a:rPr lang="zh-CN" altLang="zh-CN" sz="1600" dirty="0">
                <a:solidFill>
                  <a:srgbClr val="17375E"/>
                </a:solidFill>
                <a:latin typeface="华文中宋" pitchFamily="2" charset="-122"/>
                <a:ea typeface="华文中宋" pitchFamily="2" charset="-122"/>
              </a:rPr>
              <a:t>通过开展线上、线下学生活动丰富了学生的学习生活。</a:t>
            </a:r>
            <a:r>
              <a:rPr lang="zh-CN" altLang="en-US" sz="1600" dirty="0">
                <a:solidFill>
                  <a:srgbClr val="17375E"/>
                </a:solidFill>
                <a:latin typeface="华文中宋" pitchFamily="2" charset="-122"/>
                <a:ea typeface="华文中宋" pitchFamily="2" charset="-122"/>
              </a:rPr>
              <a:t> </a:t>
            </a:r>
            <a:endParaRPr lang="zh-CN" altLang="zh-CN" sz="1500" dirty="0">
              <a:solidFill>
                <a:srgbClr val="17375E"/>
              </a:solidFill>
              <a:latin typeface="华文中宋" pitchFamily="2" charset="-122"/>
              <a:ea typeface="华文中宋" pitchFamily="2" charset="-12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88228"/>
            <a:ext cx="4767040" cy="3901012"/>
          </a:xfrm>
          <a:prstGeom prst="rect">
            <a:avLst/>
          </a:prstGeom>
          <a:ln w="19050">
            <a:solidFill>
              <a:schemeClr val="bg1">
                <a:lumMod val="75000"/>
              </a:schemeClr>
            </a:solidFill>
          </a:ln>
        </p:spPr>
      </p:pic>
      <p:sp>
        <p:nvSpPr>
          <p:cNvPr id="13" name="矩形 12"/>
          <p:cNvSpPr/>
          <p:nvPr/>
        </p:nvSpPr>
        <p:spPr>
          <a:xfrm>
            <a:off x="3419872" y="1688228"/>
            <a:ext cx="1526680" cy="316336"/>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36380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2" y="1382749"/>
            <a:ext cx="5607118" cy="5094927"/>
          </a:xfrm>
          <a:prstGeom prst="rect">
            <a:avLst/>
          </a:prstGeom>
        </p:spPr>
      </p:pic>
      <p:sp>
        <p:nvSpPr>
          <p:cNvPr id="18" name="矩形 17"/>
          <p:cNvSpPr/>
          <p:nvPr/>
        </p:nvSpPr>
        <p:spPr>
          <a:xfrm>
            <a:off x="4139953" y="2026767"/>
            <a:ext cx="1559018" cy="363766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形标注 25"/>
          <p:cNvSpPr/>
          <p:nvPr/>
        </p:nvSpPr>
        <p:spPr>
          <a:xfrm>
            <a:off x="3893293" y="1937359"/>
            <a:ext cx="274800" cy="215596"/>
          </a:xfrm>
          <a:prstGeom prst="wedgeEllipseCallout">
            <a:avLst>
              <a:gd name="adj1" fmla="val 67597"/>
              <a:gd name="adj2" fmla="val 55286"/>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sp>
        <p:nvSpPr>
          <p:cNvPr id="27" name="椭圆形标注 26"/>
          <p:cNvSpPr/>
          <p:nvPr/>
        </p:nvSpPr>
        <p:spPr>
          <a:xfrm>
            <a:off x="29946" y="1868599"/>
            <a:ext cx="274800" cy="215596"/>
          </a:xfrm>
          <a:prstGeom prst="wedgeEllipseCallout">
            <a:avLst>
              <a:gd name="adj1" fmla="val 80080"/>
              <a:gd name="adj2" fmla="val 53968"/>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sp>
        <p:nvSpPr>
          <p:cNvPr id="32" name="矩形 31"/>
          <p:cNvSpPr/>
          <p:nvPr/>
        </p:nvSpPr>
        <p:spPr>
          <a:xfrm>
            <a:off x="127193" y="2026767"/>
            <a:ext cx="3869558" cy="149416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139953" y="5750656"/>
            <a:ext cx="1559017" cy="640793"/>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AutoShape 12"/>
          <p:cNvSpPr>
            <a:spLocks noChangeArrowheads="1"/>
          </p:cNvSpPr>
          <p:nvPr/>
        </p:nvSpPr>
        <p:spPr bwMode="auto">
          <a:xfrm rot="10800000" flipH="1">
            <a:off x="4447033" y="1209781"/>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17" name="标题 1"/>
          <p:cNvSpPr>
            <a:spLocks noGrp="1"/>
          </p:cNvSpPr>
          <p:nvPr>
            <p:ph type="title"/>
          </p:nvPr>
        </p:nvSpPr>
        <p:spPr>
          <a:xfrm>
            <a:off x="5220072" y="607659"/>
            <a:ext cx="3328342" cy="648072"/>
          </a:xfrm>
        </p:spPr>
        <p:txBody>
          <a:bodyPr>
            <a:normAutofit/>
          </a:bodyPr>
          <a:lstStyle/>
          <a:p>
            <a:pPr algn="r" fontAlgn="base">
              <a:spcAft>
                <a:spcPct val="0"/>
              </a:spcAft>
            </a:pPr>
            <a:r>
              <a:rPr lang="zh-CN" altLang="en-US" sz="2400" b="1" dirty="0">
                <a:solidFill>
                  <a:schemeClr val="accent6">
                    <a:lumMod val="75000"/>
                  </a:schemeClr>
                </a:solidFill>
                <a:latin typeface="+mn-ea"/>
                <a:ea typeface="+mn-ea"/>
                <a:cs typeface="+mn-cs"/>
              </a:rPr>
              <a:t>我的教室 </a:t>
            </a:r>
            <a:r>
              <a:rPr lang="zh-CN" altLang="en-US" sz="2000" b="1" dirty="0">
                <a:solidFill>
                  <a:schemeClr val="accent1">
                    <a:lumMod val="75000"/>
                  </a:schemeClr>
                </a:solidFill>
                <a:latin typeface="+mn-ea"/>
                <a:ea typeface="+mn-ea"/>
                <a:cs typeface="+mn-cs"/>
              </a:rPr>
              <a:t>教室首页</a:t>
            </a:r>
          </a:p>
        </p:txBody>
      </p:sp>
      <p:sp>
        <p:nvSpPr>
          <p:cNvPr id="21" name="TextBox 22"/>
          <p:cNvSpPr txBox="1"/>
          <p:nvPr/>
        </p:nvSpPr>
        <p:spPr>
          <a:xfrm>
            <a:off x="5790025" y="1815076"/>
            <a:ext cx="3121503" cy="954107"/>
          </a:xfrm>
          <a:prstGeom prst="rect">
            <a:avLst/>
          </a:prstGeom>
          <a:solidFill>
            <a:schemeClr val="accent6">
              <a:lumMod val="40000"/>
              <a:lumOff val="60000"/>
              <a:alpha val="30000"/>
            </a:schemeClr>
          </a:solidFill>
          <a:ln>
            <a:solidFill>
              <a:schemeClr val="bg1">
                <a:lumMod val="75000"/>
              </a:schemeClr>
            </a:solidFill>
          </a:ln>
        </p:spPr>
        <p:txBody>
          <a:bodyPr wrap="square" rtlCol="0">
            <a:spAutoFit/>
          </a:bodyPr>
          <a:lstStyle/>
          <a:p>
            <a:pPr>
              <a:spcBef>
                <a:spcPct val="0"/>
              </a:spcBef>
            </a:pPr>
            <a:r>
              <a:rPr lang="en-US" altLang="zh-CN" sz="1400" b="1" cap="all" dirty="0">
                <a:solidFill>
                  <a:srgbClr val="F27900"/>
                </a:solidFill>
                <a:latin typeface="Arial Black" pitchFamily="34" charset="0"/>
                <a:ea typeface="黑体" pitchFamily="2" charset="-122"/>
              </a:rPr>
              <a:t>1.</a:t>
            </a:r>
            <a:r>
              <a:rPr lang="zh-CN" altLang="en-US" sz="1400" b="1" cap="all" dirty="0">
                <a:solidFill>
                  <a:srgbClr val="F27900"/>
                </a:solidFill>
                <a:latin typeface="Arial Black" pitchFamily="34" charset="0"/>
                <a:ea typeface="黑体" pitchFamily="2" charset="-122"/>
              </a:rPr>
              <a:t>个人中心区</a:t>
            </a:r>
            <a:endParaRPr lang="en-US" altLang="zh-CN" sz="1400" b="1" cap="all" dirty="0">
              <a:solidFill>
                <a:srgbClr val="F27900"/>
              </a:solidFill>
              <a:latin typeface="Arial Black" pitchFamily="34" charset="0"/>
              <a:ea typeface="黑体" pitchFamily="2" charset="-122"/>
            </a:endParaRPr>
          </a:p>
          <a:p>
            <a:pPr>
              <a:spcBef>
                <a:spcPct val="0"/>
              </a:spcBef>
            </a:pPr>
            <a:r>
              <a:rPr lang="zh-CN" altLang="zh-CN" sz="1400" dirty="0">
                <a:solidFill>
                  <a:srgbClr val="17375E"/>
                </a:solidFill>
                <a:latin typeface="华文中宋" pitchFamily="2" charset="-122"/>
                <a:ea typeface="华文中宋" pitchFamily="2" charset="-122"/>
              </a:rPr>
              <a:t>可查看、修改个人信息；了解与学生个人相关的公告答疑等信息；进行各项网上学习操作</a:t>
            </a:r>
            <a:r>
              <a:rPr lang="zh-CN" altLang="en-US" sz="1400" dirty="0">
                <a:solidFill>
                  <a:srgbClr val="17375E"/>
                </a:solidFill>
                <a:latin typeface="华文中宋" pitchFamily="2" charset="-122"/>
                <a:ea typeface="华文中宋" pitchFamily="2" charset="-122"/>
              </a:rPr>
              <a:t>。</a:t>
            </a:r>
          </a:p>
        </p:txBody>
      </p:sp>
      <p:sp>
        <p:nvSpPr>
          <p:cNvPr id="29" name="矩形 28"/>
          <p:cNvSpPr/>
          <p:nvPr/>
        </p:nvSpPr>
        <p:spPr>
          <a:xfrm>
            <a:off x="127193" y="3584536"/>
            <a:ext cx="3869558" cy="2806913"/>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形标注 27"/>
          <p:cNvSpPr/>
          <p:nvPr/>
        </p:nvSpPr>
        <p:spPr>
          <a:xfrm>
            <a:off x="29946" y="3737800"/>
            <a:ext cx="274800" cy="215596"/>
          </a:xfrm>
          <a:prstGeom prst="wedgeEllipseCallout">
            <a:avLst>
              <a:gd name="adj1" fmla="val 66212"/>
              <a:gd name="adj2" fmla="val 74166"/>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3</a:t>
            </a:r>
            <a:endParaRPr lang="zh-CN" altLang="en-US" sz="2000" b="1" i="1" dirty="0">
              <a:solidFill>
                <a:schemeClr val="bg1"/>
              </a:solidFill>
              <a:latin typeface="Britannic Bold" pitchFamily="34" charset="0"/>
              <a:ea typeface="黑体" pitchFamily="2" charset="-122"/>
            </a:endParaRPr>
          </a:p>
        </p:txBody>
      </p:sp>
      <p:sp>
        <p:nvSpPr>
          <p:cNvPr id="30" name="椭圆形标注 29"/>
          <p:cNvSpPr/>
          <p:nvPr/>
        </p:nvSpPr>
        <p:spPr>
          <a:xfrm>
            <a:off x="3909227" y="5702213"/>
            <a:ext cx="274800" cy="215596"/>
          </a:xfrm>
          <a:prstGeom prst="wedgeEllipseCallout">
            <a:avLst>
              <a:gd name="adj1" fmla="val 66212"/>
              <a:gd name="adj2" fmla="val 74166"/>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4</a:t>
            </a:r>
            <a:endParaRPr lang="zh-CN" altLang="en-US" sz="2000" b="1" i="1" dirty="0">
              <a:solidFill>
                <a:schemeClr val="bg1"/>
              </a:solidFill>
              <a:latin typeface="Britannic Bold" pitchFamily="34" charset="0"/>
              <a:ea typeface="黑体" pitchFamily="2" charset="-122"/>
            </a:endParaRPr>
          </a:p>
        </p:txBody>
      </p:sp>
      <p:sp>
        <p:nvSpPr>
          <p:cNvPr id="31" name="矩形 30"/>
          <p:cNvSpPr/>
          <p:nvPr/>
        </p:nvSpPr>
        <p:spPr>
          <a:xfrm>
            <a:off x="2991557" y="1710431"/>
            <a:ext cx="644340" cy="316336"/>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7"/>
          <p:cNvSpPr txBox="1"/>
          <p:nvPr/>
        </p:nvSpPr>
        <p:spPr>
          <a:xfrm>
            <a:off x="5782491" y="2973459"/>
            <a:ext cx="3129037" cy="523220"/>
          </a:xfrm>
          <a:prstGeom prst="rect">
            <a:avLst/>
          </a:prstGeom>
          <a:solidFill>
            <a:schemeClr val="bg2">
              <a:lumMod val="90000"/>
              <a:alpha val="27000"/>
            </a:schemeClr>
          </a:solidFill>
          <a:ln>
            <a:solidFill>
              <a:schemeClr val="bg1">
                <a:lumMod val="75000"/>
                <a:alpha val="47000"/>
              </a:schemeClr>
            </a:solidFill>
          </a:ln>
        </p:spPr>
        <p:txBody>
          <a:bodyPr wrap="square" rtlCol="0">
            <a:spAutoFit/>
          </a:bodyPr>
          <a:lstStyle/>
          <a:p>
            <a:pPr>
              <a:spcBef>
                <a:spcPct val="0"/>
              </a:spcBef>
            </a:pPr>
            <a:r>
              <a:rPr lang="en-US" altLang="zh-CN" sz="1400" i="1" dirty="0">
                <a:solidFill>
                  <a:srgbClr val="F27900"/>
                </a:solidFill>
                <a:latin typeface="Arial Black" pitchFamily="34" charset="0"/>
                <a:ea typeface="黑体" pitchFamily="2" charset="-122"/>
              </a:rPr>
              <a:t>2.</a:t>
            </a:r>
            <a:r>
              <a:rPr lang="en-US" altLang="zh-CN" sz="1400" dirty="0">
                <a:solidFill>
                  <a:srgbClr val="F27900"/>
                </a:solidFill>
                <a:latin typeface="Arial Black" pitchFamily="34" charset="0"/>
                <a:ea typeface="黑体" pitchFamily="2" charset="-122"/>
              </a:rPr>
              <a:t> </a:t>
            </a:r>
            <a:r>
              <a:rPr lang="zh-CN" altLang="en-US" sz="1400" b="1" cap="all" dirty="0">
                <a:solidFill>
                  <a:srgbClr val="F27900"/>
                </a:solidFill>
                <a:latin typeface="Arial Black" pitchFamily="34" charset="0"/>
                <a:ea typeface="黑体" pitchFamily="2" charset="-122"/>
              </a:rPr>
              <a:t>学习进度提示区</a:t>
            </a:r>
            <a:endParaRPr lang="en-US" altLang="zh-CN" sz="1400" b="1" cap="all" dirty="0">
              <a:solidFill>
                <a:srgbClr val="F27900"/>
              </a:solidFill>
              <a:latin typeface="Arial Black" pitchFamily="34" charset="0"/>
              <a:ea typeface="黑体" pitchFamily="2" charset="-122"/>
            </a:endParaRPr>
          </a:p>
          <a:p>
            <a:pPr>
              <a:spcBef>
                <a:spcPct val="0"/>
              </a:spcBef>
            </a:pPr>
            <a:r>
              <a:rPr lang="zh-CN" altLang="zh-CN" sz="1400" dirty="0">
                <a:solidFill>
                  <a:srgbClr val="17375E"/>
                </a:solidFill>
                <a:latin typeface="华文中宋" pitchFamily="2" charset="-122"/>
                <a:ea typeface="华文中宋" pitchFamily="2" charset="-122"/>
              </a:rPr>
              <a:t>可查看当前学习进度、对比毕业条件</a:t>
            </a:r>
            <a:r>
              <a:rPr lang="zh-CN" altLang="en-US" sz="1400" dirty="0">
                <a:solidFill>
                  <a:srgbClr val="17375E"/>
                </a:solidFill>
                <a:latin typeface="华文中宋" pitchFamily="2" charset="-122"/>
                <a:ea typeface="华文中宋" pitchFamily="2" charset="-122"/>
              </a:rPr>
              <a:t>。</a:t>
            </a:r>
          </a:p>
        </p:txBody>
      </p:sp>
      <p:sp>
        <p:nvSpPr>
          <p:cNvPr id="36" name="TextBox 16"/>
          <p:cNvSpPr txBox="1"/>
          <p:nvPr/>
        </p:nvSpPr>
        <p:spPr>
          <a:xfrm>
            <a:off x="5807536" y="4841972"/>
            <a:ext cx="3141707" cy="523220"/>
          </a:xfrm>
          <a:prstGeom prst="rect">
            <a:avLst/>
          </a:prstGeom>
          <a:solidFill>
            <a:schemeClr val="accent6">
              <a:lumMod val="20000"/>
              <a:lumOff val="80000"/>
              <a:alpha val="29000"/>
            </a:schemeClr>
          </a:solidFill>
          <a:ln>
            <a:solidFill>
              <a:schemeClr val="bg1">
                <a:lumMod val="75000"/>
                <a:alpha val="47000"/>
              </a:schemeClr>
            </a:solidFill>
          </a:ln>
        </p:spPr>
        <p:txBody>
          <a:bodyPr wrap="square" rtlCol="0">
            <a:spAutoFit/>
          </a:bodyPr>
          <a:lstStyle/>
          <a:p>
            <a:pPr>
              <a:spcBef>
                <a:spcPct val="0"/>
              </a:spcBef>
            </a:pPr>
            <a:r>
              <a:rPr lang="en-US" altLang="zh-CN" sz="1400" i="1" dirty="0">
                <a:solidFill>
                  <a:srgbClr val="F27900"/>
                </a:solidFill>
                <a:latin typeface="Arial Black" pitchFamily="34" charset="0"/>
                <a:ea typeface="黑体" pitchFamily="2" charset="-122"/>
              </a:rPr>
              <a:t>4. </a:t>
            </a:r>
            <a:r>
              <a:rPr lang="zh-CN" altLang="en-US" sz="1400" b="1" cap="all" dirty="0">
                <a:solidFill>
                  <a:srgbClr val="F27900"/>
                </a:solidFill>
                <a:latin typeface="Arial Black" pitchFamily="34" charset="0"/>
                <a:ea typeface="黑体" pitchFamily="2" charset="-122"/>
              </a:rPr>
              <a:t>公共资源区</a:t>
            </a:r>
            <a:endParaRPr lang="en-US" altLang="zh-CN" sz="1400" b="1" cap="all" dirty="0">
              <a:solidFill>
                <a:srgbClr val="F27900"/>
              </a:solidFill>
              <a:latin typeface="Arial Black" pitchFamily="34" charset="0"/>
              <a:ea typeface="黑体" pitchFamily="2" charset="-122"/>
            </a:endParaRPr>
          </a:p>
          <a:p>
            <a:pPr>
              <a:spcBef>
                <a:spcPct val="0"/>
              </a:spcBef>
            </a:pPr>
            <a:r>
              <a:rPr lang="zh-CN" altLang="en-US" sz="1400" dirty="0">
                <a:solidFill>
                  <a:srgbClr val="17375E"/>
                </a:solidFill>
                <a:latin typeface="华文中宋" pitchFamily="2" charset="-122"/>
                <a:ea typeface="华文中宋" pitchFamily="2" charset="-122"/>
              </a:rPr>
              <a:t> 提供丰富的课外学习资源。</a:t>
            </a:r>
          </a:p>
        </p:txBody>
      </p:sp>
      <p:sp>
        <p:nvSpPr>
          <p:cNvPr id="37" name="矩形 36"/>
          <p:cNvSpPr/>
          <p:nvPr/>
        </p:nvSpPr>
        <p:spPr>
          <a:xfrm>
            <a:off x="2081692" y="1746150"/>
            <a:ext cx="970473" cy="253916"/>
          </a:xfrm>
          <a:prstGeom prst="rect">
            <a:avLst/>
          </a:prstGeom>
          <a:solidFill>
            <a:schemeClr val="accent6">
              <a:lumMod val="75000"/>
            </a:schemeClr>
          </a:solidFill>
        </p:spPr>
        <p:txBody>
          <a:bodyPr wrap="square" lIns="91440" tIns="45720" rIns="91440" bIns="45720">
            <a:spAutoFit/>
          </a:bodyPr>
          <a:lstStyle/>
          <a:p>
            <a:pPr algn="ctr"/>
            <a:r>
              <a:rPr lang="zh-CN" altLang="en-US" sz="1050" b="1" cap="none" spc="0" dirty="0">
                <a:ln w="6600">
                  <a:solidFill>
                    <a:schemeClr val="bg1"/>
                  </a:solidFill>
                  <a:prstDash val="solid"/>
                </a:ln>
                <a:solidFill>
                  <a:schemeClr val="bg1"/>
                </a:solidFill>
                <a:effectLst>
                  <a:outerShdw dist="38100" dir="2700000" algn="tl" rotWithShape="0">
                    <a:schemeClr val="accent2"/>
                  </a:outerShdw>
                </a:effectLst>
              </a:rPr>
              <a:t>重要提示</a:t>
            </a:r>
          </a:p>
        </p:txBody>
      </p:sp>
      <p:sp>
        <p:nvSpPr>
          <p:cNvPr id="5" name="文本框 4"/>
          <p:cNvSpPr txBox="1"/>
          <p:nvPr/>
        </p:nvSpPr>
        <p:spPr>
          <a:xfrm>
            <a:off x="5839474" y="5560452"/>
            <a:ext cx="3177217" cy="830997"/>
          </a:xfrm>
          <a:prstGeom prst="rect">
            <a:avLst/>
          </a:prstGeom>
          <a:noFill/>
        </p:spPr>
        <p:txBody>
          <a:bodyPr wrap="square" rtlCol="0">
            <a:spAutoFit/>
          </a:bodyPr>
          <a:lstStyle/>
          <a:p>
            <a:r>
              <a:rPr lang="en-US" altLang="zh-CN" sz="1600" dirty="0">
                <a:solidFill>
                  <a:srgbClr val="C00000"/>
                </a:solidFill>
                <a:latin typeface="华文中宋" pitchFamily="2" charset="-122"/>
                <a:ea typeface="华文中宋" pitchFamily="2" charset="-122"/>
              </a:rPr>
              <a:t>【</a:t>
            </a:r>
            <a:r>
              <a:rPr lang="zh-CN" altLang="en-US" sz="1600" dirty="0">
                <a:solidFill>
                  <a:srgbClr val="C00000"/>
                </a:solidFill>
                <a:latin typeface="华文中宋" pitchFamily="2" charset="-122"/>
                <a:ea typeface="华文中宋" pitchFamily="2" charset="-122"/>
              </a:rPr>
              <a:t>注</a:t>
            </a:r>
            <a:r>
              <a:rPr lang="en-US" altLang="zh-CN" sz="1600" dirty="0">
                <a:solidFill>
                  <a:srgbClr val="C00000"/>
                </a:solidFill>
                <a:latin typeface="华文中宋" pitchFamily="2" charset="-122"/>
                <a:ea typeface="华文中宋" pitchFamily="2" charset="-122"/>
              </a:rPr>
              <a:t>】</a:t>
            </a:r>
            <a:r>
              <a:rPr lang="zh-CN" altLang="en-US" sz="1600" dirty="0">
                <a:solidFill>
                  <a:srgbClr val="C00000"/>
                </a:solidFill>
                <a:latin typeface="华文中宋" pitchFamily="2" charset="-122"/>
                <a:ea typeface="华文中宋" pitchFamily="2" charset="-122"/>
              </a:rPr>
              <a:t>重要提示是提醒学生当前需要完成的学习任务，可点击按钮查看提示信息。</a:t>
            </a:r>
          </a:p>
        </p:txBody>
      </p:sp>
      <p:sp>
        <p:nvSpPr>
          <p:cNvPr id="22" name="TextBox 37"/>
          <p:cNvSpPr txBox="1"/>
          <p:nvPr/>
        </p:nvSpPr>
        <p:spPr>
          <a:xfrm>
            <a:off x="5790025" y="3692605"/>
            <a:ext cx="3129037" cy="954107"/>
          </a:xfrm>
          <a:prstGeom prst="rect">
            <a:avLst/>
          </a:prstGeom>
          <a:solidFill>
            <a:schemeClr val="bg2">
              <a:lumMod val="90000"/>
              <a:alpha val="27000"/>
            </a:schemeClr>
          </a:solidFill>
          <a:ln>
            <a:solidFill>
              <a:schemeClr val="bg1">
                <a:lumMod val="75000"/>
                <a:alpha val="47000"/>
              </a:schemeClr>
            </a:solidFill>
          </a:ln>
        </p:spPr>
        <p:txBody>
          <a:bodyPr wrap="square" rtlCol="0">
            <a:spAutoFit/>
          </a:bodyPr>
          <a:lstStyle/>
          <a:p>
            <a:pPr>
              <a:spcBef>
                <a:spcPct val="0"/>
              </a:spcBef>
            </a:pPr>
            <a:r>
              <a:rPr lang="en-US" altLang="zh-CN" sz="1400" i="1" dirty="0">
                <a:solidFill>
                  <a:srgbClr val="F27900"/>
                </a:solidFill>
                <a:latin typeface="Arial Black" pitchFamily="34" charset="0"/>
                <a:ea typeface="黑体" pitchFamily="2" charset="-122"/>
              </a:rPr>
              <a:t>3.</a:t>
            </a:r>
            <a:r>
              <a:rPr lang="en-US" altLang="zh-CN" sz="1400" dirty="0">
                <a:solidFill>
                  <a:srgbClr val="F27900"/>
                </a:solidFill>
                <a:latin typeface="Arial Black" pitchFamily="34" charset="0"/>
                <a:ea typeface="黑体" pitchFamily="2" charset="-122"/>
              </a:rPr>
              <a:t> </a:t>
            </a:r>
            <a:r>
              <a:rPr lang="zh-CN" altLang="en-US" sz="1400" b="1" cap="all" dirty="0">
                <a:solidFill>
                  <a:srgbClr val="F27900"/>
                </a:solidFill>
                <a:latin typeface="Arial Black" pitchFamily="34" charset="0"/>
                <a:ea typeface="黑体" pitchFamily="2" charset="-122"/>
              </a:rPr>
              <a:t>课程学习区 </a:t>
            </a:r>
            <a:endParaRPr lang="en-US" altLang="zh-CN" sz="1400" b="1" cap="all" dirty="0">
              <a:solidFill>
                <a:srgbClr val="F27900"/>
              </a:solidFill>
              <a:latin typeface="Arial Black" pitchFamily="34" charset="0"/>
              <a:ea typeface="黑体" pitchFamily="2" charset="-122"/>
            </a:endParaRPr>
          </a:p>
          <a:p>
            <a:pPr>
              <a:spcBef>
                <a:spcPct val="0"/>
              </a:spcBef>
            </a:pPr>
            <a:r>
              <a:rPr lang="zh-CN" altLang="zh-CN" sz="1400" dirty="0">
                <a:solidFill>
                  <a:srgbClr val="17375E"/>
                </a:solidFill>
                <a:latin typeface="华文中宋" pitchFamily="2" charset="-122"/>
                <a:ea typeface="华文中宋" pitchFamily="2" charset="-122"/>
              </a:rPr>
              <a:t>可查看学习计划，进行课程学习，参与辅导论坛讨论，完成作业、机考、论文（设计）等学习任务</a:t>
            </a:r>
            <a:r>
              <a:rPr lang="zh-CN" altLang="en-US" sz="1400" dirty="0">
                <a:solidFill>
                  <a:srgbClr val="17375E"/>
                </a:solidFill>
                <a:latin typeface="华文中宋" pitchFamily="2" charset="-122"/>
                <a:ea typeface="华文中宋" pitchFamily="2" charset="-122"/>
              </a:rPr>
              <a:t>。</a:t>
            </a:r>
          </a:p>
        </p:txBody>
      </p:sp>
    </p:spTree>
    <p:extLst>
      <p:ext uri="{BB962C8B-B14F-4D97-AF65-F5344CB8AC3E}">
        <p14:creationId xmlns:p14="http://schemas.microsoft.com/office/powerpoint/2010/main" val="113838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04"/>
          <p:cNvSpPr>
            <a:spLocks noChangeArrowheads="1"/>
          </p:cNvSpPr>
          <p:nvPr/>
        </p:nvSpPr>
        <p:spPr bwMode="auto">
          <a:xfrm>
            <a:off x="403664" y="1484784"/>
            <a:ext cx="3672408" cy="4663970"/>
          </a:xfrm>
          <a:prstGeom prst="roundRect">
            <a:avLst>
              <a:gd name="adj" fmla="val 7315"/>
            </a:avLst>
          </a:prstGeom>
          <a:solidFill>
            <a:schemeClr val="bg1">
              <a:lumMod val="85000"/>
              <a:alpha val="50000"/>
            </a:schemeClr>
          </a:solidFill>
          <a:ln w="3175" cap="flat" cmpd="sng" algn="ctr">
            <a:solidFill>
              <a:srgbClr val="4F81BD">
                <a:lumMod val="75000"/>
              </a:srgbClr>
            </a:solidFill>
            <a:prstDash val="solid"/>
            <a:bevel/>
            <a:tailEnd type="ova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 name="TextBox 9"/>
          <p:cNvSpPr txBox="1">
            <a:spLocks noChangeArrowheads="1"/>
          </p:cNvSpPr>
          <p:nvPr/>
        </p:nvSpPr>
        <p:spPr bwMode="auto">
          <a:xfrm>
            <a:off x="403664" y="1586723"/>
            <a:ext cx="3616140" cy="465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739" tIns="40868" rIns="81739" bIns="40868">
            <a:spAutoFit/>
          </a:bodyPr>
          <a:lstStyle>
            <a:defPPr>
              <a:defRPr lang="zh-CN"/>
            </a:defPPr>
            <a:lvl1pPr eaLnBrk="1" hangingPunct="1">
              <a:defRPr sz="2000">
                <a:solidFill>
                  <a:srgbClr val="306090"/>
                </a:solidFill>
                <a:latin typeface="+mj-ea"/>
                <a:ea typeface="+mj-ea"/>
              </a:defRPr>
            </a:lvl1pPr>
            <a:lvl2pPr marL="742950" indent="-285750">
              <a:defRPr sz="2400">
                <a:latin typeface="Times New Roman" pitchFamily="18" charset="0"/>
              </a:defRPr>
            </a:lvl2pPr>
            <a:lvl3pPr marL="1143000" indent="-228600">
              <a:defRPr sz="2400">
                <a:latin typeface="Times New Roman" pitchFamily="18" charset="0"/>
              </a:defRPr>
            </a:lvl3pPr>
            <a:lvl4pPr marL="1600200" indent="-228600">
              <a:defRPr sz="2400">
                <a:latin typeface="Times New Roman" pitchFamily="18" charset="0"/>
              </a:defRPr>
            </a:lvl4pPr>
            <a:lvl5pPr marL="2057400" indent="-228600">
              <a:defRPr sz="2400">
                <a:latin typeface="Times New Roman" pitchFamily="18" charset="0"/>
              </a:defRPr>
            </a:lvl5pPr>
            <a:lvl6pPr marL="2514600" indent="-228600" eaLnBrk="0" fontAlgn="base" hangingPunct="0">
              <a:spcBef>
                <a:spcPct val="0"/>
              </a:spcBef>
              <a:spcAft>
                <a:spcPct val="0"/>
              </a:spcAft>
              <a:defRPr sz="2400">
                <a:latin typeface="Times New Roman" pitchFamily="18" charset="0"/>
              </a:defRPr>
            </a:lvl6pPr>
            <a:lvl7pPr marL="2971800" indent="-228600" eaLnBrk="0" fontAlgn="base" hangingPunct="0">
              <a:spcBef>
                <a:spcPct val="0"/>
              </a:spcBef>
              <a:spcAft>
                <a:spcPct val="0"/>
              </a:spcAft>
              <a:defRPr sz="2400">
                <a:latin typeface="Times New Roman" pitchFamily="18" charset="0"/>
              </a:defRPr>
            </a:lvl7pPr>
            <a:lvl8pPr marL="3429000" indent="-228600" eaLnBrk="0" fontAlgn="base" hangingPunct="0">
              <a:spcBef>
                <a:spcPct val="0"/>
              </a:spcBef>
              <a:spcAft>
                <a:spcPct val="0"/>
              </a:spcAft>
              <a:defRPr sz="2400">
                <a:latin typeface="Times New Roman" pitchFamily="18" charset="0"/>
              </a:defRPr>
            </a:lvl8pPr>
            <a:lvl9pPr marL="3886200" indent="-228600" eaLnBrk="0" fontAlgn="base" hangingPunct="0">
              <a:spcBef>
                <a:spcPct val="0"/>
              </a:spcBef>
              <a:spcAft>
                <a:spcPct val="0"/>
              </a:spcAft>
              <a:defRPr sz="2400">
                <a:latin typeface="Times New Roman" pitchFamily="18" charset="0"/>
              </a:defRPr>
            </a:lvl9pPr>
          </a:lstStyle>
          <a:p>
            <a:pPr>
              <a:lnSpc>
                <a:spcPct val="150000"/>
              </a:lnSpc>
            </a:pPr>
            <a:r>
              <a:rPr lang="zh-CN" altLang="en-US" sz="1800" dirty="0">
                <a:latin typeface="华文中宋" pitchFamily="2" charset="-122"/>
                <a:ea typeface="华文中宋" pitchFamily="2" charset="-122"/>
              </a:rPr>
              <a:t>      </a:t>
            </a:r>
            <a:r>
              <a:rPr lang="en-US" altLang="zh-CN" sz="1800" dirty="0">
                <a:solidFill>
                  <a:srgbClr val="17375E"/>
                </a:solidFill>
                <a:latin typeface="华文中宋" pitchFamily="2" charset="-122"/>
                <a:ea typeface="华文中宋" pitchFamily="2" charset="-122"/>
              </a:rPr>
              <a:t>2013</a:t>
            </a:r>
            <a:r>
              <a:rPr lang="zh-CN" altLang="en-US" sz="1800" dirty="0">
                <a:solidFill>
                  <a:srgbClr val="17375E"/>
                </a:solidFill>
                <a:latin typeface="华文中宋" pitchFamily="2" charset="-122"/>
                <a:ea typeface="华文中宋" pitchFamily="2" charset="-122"/>
              </a:rPr>
              <a:t>年</a:t>
            </a:r>
            <a:r>
              <a:rPr lang="en-US" altLang="zh-CN" sz="1800" dirty="0">
                <a:solidFill>
                  <a:srgbClr val="17375E"/>
                </a:solidFill>
                <a:latin typeface="华文中宋" pitchFamily="2" charset="-122"/>
                <a:ea typeface="华文中宋" pitchFamily="2" charset="-122"/>
              </a:rPr>
              <a:t>8</a:t>
            </a:r>
            <a:r>
              <a:rPr lang="zh-CN" altLang="en-US" sz="1800" dirty="0">
                <a:solidFill>
                  <a:srgbClr val="17375E"/>
                </a:solidFill>
                <a:latin typeface="华文中宋" pitchFamily="2" charset="-122"/>
                <a:ea typeface="华文中宋" pitchFamily="2" charset="-122"/>
              </a:rPr>
              <a:t>月</a:t>
            </a:r>
            <a:r>
              <a:rPr lang="en-US" altLang="zh-CN" sz="1800" dirty="0">
                <a:solidFill>
                  <a:srgbClr val="17375E"/>
                </a:solidFill>
                <a:latin typeface="华文中宋" pitchFamily="2" charset="-122"/>
                <a:ea typeface="华文中宋" pitchFamily="2" charset="-122"/>
              </a:rPr>
              <a:t>27</a:t>
            </a:r>
            <a:r>
              <a:rPr lang="zh-CN" altLang="en-US" sz="1800" dirty="0">
                <a:solidFill>
                  <a:srgbClr val="17375E"/>
                </a:solidFill>
                <a:latin typeface="华文中宋" pitchFamily="2" charset="-122"/>
                <a:ea typeface="华文中宋" pitchFamily="2" charset="-122"/>
              </a:rPr>
              <a:t>日，由学院自主研发的东财在线移动学习客户端正式上线。</a:t>
            </a:r>
            <a:endParaRPr lang="en-US" altLang="zh-CN" sz="1800" dirty="0">
              <a:solidFill>
                <a:srgbClr val="17375E"/>
              </a:solidFill>
              <a:latin typeface="华文中宋" pitchFamily="2" charset="-122"/>
              <a:ea typeface="华文中宋" pitchFamily="2" charset="-122"/>
            </a:endParaRPr>
          </a:p>
          <a:p>
            <a:pPr>
              <a:lnSpc>
                <a:spcPct val="150000"/>
              </a:lnSpc>
            </a:pPr>
            <a:r>
              <a:rPr lang="en-US" altLang="zh-CN" sz="1800" dirty="0">
                <a:solidFill>
                  <a:srgbClr val="17375E"/>
                </a:solidFill>
                <a:latin typeface="华文中宋" pitchFamily="2" charset="-122"/>
                <a:ea typeface="华文中宋" pitchFamily="2" charset="-122"/>
              </a:rPr>
              <a:t>    </a:t>
            </a:r>
            <a:r>
              <a:rPr lang="zh-CN" altLang="en-US" sz="1800" dirty="0">
                <a:solidFill>
                  <a:srgbClr val="17375E"/>
                </a:solidFill>
                <a:latin typeface="华文中宋" pitchFamily="2" charset="-122"/>
                <a:ea typeface="华文中宋" pitchFamily="2" charset="-122"/>
              </a:rPr>
              <a:t>学生在安卓或苹果系统手机、</a:t>
            </a:r>
            <a:r>
              <a:rPr lang="en-US" altLang="zh-CN" sz="1800" dirty="0">
                <a:solidFill>
                  <a:srgbClr val="17375E"/>
                </a:solidFill>
                <a:latin typeface="华文中宋" pitchFamily="2" charset="-122"/>
                <a:ea typeface="华文中宋" pitchFamily="2" charset="-122"/>
              </a:rPr>
              <a:t>Pad</a:t>
            </a:r>
            <a:r>
              <a:rPr lang="zh-CN" altLang="en-US" sz="1800" dirty="0">
                <a:solidFill>
                  <a:srgbClr val="17375E"/>
                </a:solidFill>
                <a:latin typeface="华文中宋" pitchFamily="2" charset="-122"/>
                <a:ea typeface="华文中宋" pitchFamily="2" charset="-122"/>
              </a:rPr>
              <a:t>等移动设备中下载客户端，利用移动客户端登陆移动教室后，可轻松观看课件、完成作业、随堂练习、辅导、信息查询、考试预约、成绩合成、成绩查询、费用查询、习题收藏、在线帮助等</a:t>
            </a:r>
            <a:r>
              <a:rPr lang="en-US" altLang="zh-CN" sz="1800" dirty="0">
                <a:solidFill>
                  <a:srgbClr val="17375E"/>
                </a:solidFill>
                <a:latin typeface="华文中宋" pitchFamily="2" charset="-122"/>
                <a:ea typeface="华文中宋" pitchFamily="2" charset="-122"/>
              </a:rPr>
              <a:t>15</a:t>
            </a:r>
            <a:r>
              <a:rPr lang="zh-CN" altLang="en-US" sz="1800" dirty="0">
                <a:solidFill>
                  <a:srgbClr val="17375E"/>
                </a:solidFill>
                <a:latin typeface="华文中宋" pitchFamily="2" charset="-122"/>
                <a:ea typeface="华文中宋" pitchFamily="2" charset="-122"/>
              </a:rPr>
              <a:t>项学习操作。</a:t>
            </a:r>
            <a:endParaRPr lang="en-US" altLang="zh-CN" sz="1800" dirty="0">
              <a:solidFill>
                <a:srgbClr val="17375E"/>
              </a:solidFill>
              <a:latin typeface="华文中宋" pitchFamily="2" charset="-122"/>
              <a:ea typeface="华文中宋" pitchFamily="2" charset="-122"/>
            </a:endParaRPr>
          </a:p>
        </p:txBody>
      </p:sp>
      <p:sp>
        <p:nvSpPr>
          <p:cNvPr id="4" name="AutoShape 12"/>
          <p:cNvSpPr>
            <a:spLocks noChangeArrowheads="1"/>
          </p:cNvSpPr>
          <p:nvPr/>
        </p:nvSpPr>
        <p:spPr bwMode="auto">
          <a:xfrm rot="10800000" flipH="1">
            <a:off x="4499992" y="921749"/>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5" name="标题 1"/>
          <p:cNvSpPr>
            <a:spLocks noGrp="1"/>
          </p:cNvSpPr>
          <p:nvPr>
            <p:ph type="title"/>
          </p:nvPr>
        </p:nvSpPr>
        <p:spPr>
          <a:xfrm>
            <a:off x="4879704" y="303166"/>
            <a:ext cx="4014434" cy="648072"/>
          </a:xfrm>
        </p:spPr>
        <p:txBody>
          <a:bodyPr>
            <a:normAutofit fontScale="90000"/>
          </a:bodyPr>
          <a:lstStyle/>
          <a:p>
            <a:pPr fontAlgn="base">
              <a:spcAft>
                <a:spcPct val="0"/>
              </a:spcAft>
            </a:pPr>
            <a:r>
              <a:rPr lang="zh-CN" altLang="en-US" sz="2400" b="1" dirty="0">
                <a:solidFill>
                  <a:schemeClr val="accent6">
                    <a:lumMod val="75000"/>
                  </a:schemeClr>
                </a:solidFill>
                <a:latin typeface="+mn-ea"/>
                <a:ea typeface="+mn-ea"/>
                <a:cs typeface="+mn-cs"/>
              </a:rPr>
              <a:t>     东财在线  </a:t>
            </a:r>
            <a:r>
              <a:rPr lang="zh-CN" altLang="en-US" sz="2000" b="1" dirty="0">
                <a:solidFill>
                  <a:schemeClr val="accent1">
                    <a:lumMod val="75000"/>
                  </a:schemeClr>
                </a:solidFill>
                <a:latin typeface="+mn-ea"/>
                <a:ea typeface="+mn-ea"/>
                <a:cs typeface="+mn-cs"/>
              </a:rPr>
              <a:t>移动学习客户端</a:t>
            </a:r>
          </a:p>
        </p:txBody>
      </p:sp>
      <p:sp>
        <p:nvSpPr>
          <p:cNvPr id="8" name="矩形 7"/>
          <p:cNvSpPr/>
          <p:nvPr/>
        </p:nvSpPr>
        <p:spPr>
          <a:xfrm>
            <a:off x="6968082" y="3228384"/>
            <a:ext cx="1890261" cy="338554"/>
          </a:xfrm>
          <a:prstGeom prst="rect">
            <a:avLst/>
          </a:prstGeom>
        </p:spPr>
        <p:txBody>
          <a:bodyPr wrap="none">
            <a:spAutoFit/>
          </a:bodyPr>
          <a:lstStyle/>
          <a:p>
            <a:r>
              <a:rPr lang="zh-CN" altLang="en-US" sz="1600" dirty="0">
                <a:solidFill>
                  <a:srgbClr val="17375E"/>
                </a:solidFill>
                <a:latin typeface="华文中宋" pitchFamily="2" charset="-122"/>
                <a:ea typeface="华文中宋" pitchFamily="2" charset="-122"/>
              </a:rPr>
              <a:t>扫描下载</a:t>
            </a:r>
            <a:r>
              <a:rPr lang="en-US" altLang="zh-CN" sz="1600" dirty="0">
                <a:solidFill>
                  <a:srgbClr val="17375E"/>
                </a:solidFill>
                <a:latin typeface="华文中宋" pitchFamily="2" charset="-122"/>
                <a:ea typeface="华文中宋" pitchFamily="2" charset="-122"/>
              </a:rPr>
              <a:t>iphone</a:t>
            </a:r>
            <a:r>
              <a:rPr lang="zh-CN" altLang="en-US" sz="1600" dirty="0">
                <a:solidFill>
                  <a:srgbClr val="17375E"/>
                </a:solidFill>
                <a:latin typeface="华文中宋" pitchFamily="2" charset="-122"/>
                <a:ea typeface="华文中宋" pitchFamily="2" charset="-122"/>
              </a:rPr>
              <a:t>版</a:t>
            </a:r>
            <a:endParaRPr lang="zh-CN" altLang="en-US" sz="1600" dirty="0"/>
          </a:p>
        </p:txBody>
      </p:sp>
      <p:sp>
        <p:nvSpPr>
          <p:cNvPr id="9" name="矩形 8"/>
          <p:cNvSpPr/>
          <p:nvPr/>
        </p:nvSpPr>
        <p:spPr>
          <a:xfrm>
            <a:off x="6999073" y="4904606"/>
            <a:ext cx="1983235" cy="338554"/>
          </a:xfrm>
          <a:prstGeom prst="rect">
            <a:avLst/>
          </a:prstGeom>
        </p:spPr>
        <p:txBody>
          <a:bodyPr wrap="none">
            <a:spAutoFit/>
          </a:bodyPr>
          <a:lstStyle/>
          <a:p>
            <a:r>
              <a:rPr lang="zh-CN" altLang="en-US" sz="1600" dirty="0">
                <a:solidFill>
                  <a:srgbClr val="17375E"/>
                </a:solidFill>
                <a:latin typeface="华文中宋" pitchFamily="2" charset="-122"/>
                <a:ea typeface="华文中宋" pitchFamily="2" charset="-122"/>
              </a:rPr>
              <a:t>扫描下载</a:t>
            </a:r>
            <a:r>
              <a:rPr lang="en-US" altLang="zh-CN" sz="1600" dirty="0">
                <a:solidFill>
                  <a:srgbClr val="17375E"/>
                </a:solidFill>
                <a:latin typeface="华文中宋" pitchFamily="2" charset="-122"/>
                <a:ea typeface="华文中宋" pitchFamily="2" charset="-122"/>
              </a:rPr>
              <a:t>android</a:t>
            </a:r>
            <a:r>
              <a:rPr lang="zh-CN" altLang="en-US" sz="1600" dirty="0">
                <a:solidFill>
                  <a:srgbClr val="17375E"/>
                </a:solidFill>
                <a:latin typeface="华文中宋" pitchFamily="2" charset="-122"/>
                <a:ea typeface="华文中宋" pitchFamily="2" charset="-122"/>
              </a:rPr>
              <a:t>版</a:t>
            </a:r>
            <a:endParaRPr lang="zh-CN" altLang="en-US" sz="1600" dirty="0"/>
          </a:p>
        </p:txBody>
      </p:sp>
      <p:grpSp>
        <p:nvGrpSpPr>
          <p:cNvPr id="10" name="组合 9"/>
          <p:cNvGrpSpPr/>
          <p:nvPr/>
        </p:nvGrpSpPr>
        <p:grpSpPr>
          <a:xfrm>
            <a:off x="4169420" y="1227041"/>
            <a:ext cx="2736304" cy="5312203"/>
            <a:chOff x="4150617" y="1166833"/>
            <a:chExt cx="2736304" cy="5312203"/>
          </a:xfrm>
        </p:grpSpPr>
        <p:pic>
          <p:nvPicPr>
            <p:cNvPr id="11" name="图片 10"/>
            <p:cNvPicPr>
              <a:picLocks noChangeAspect="1"/>
            </p:cNvPicPr>
            <p:nvPr/>
          </p:nvPicPr>
          <p:blipFill>
            <a:blip r:embed="rId2"/>
            <a:stretch>
              <a:fillRect/>
            </a:stretch>
          </p:blipFill>
          <p:spPr>
            <a:xfrm>
              <a:off x="4150617" y="1166833"/>
              <a:ext cx="2736304" cy="5312203"/>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1916832"/>
              <a:ext cx="2334059" cy="3840031"/>
            </a:xfrm>
            <a:prstGeom prst="rect">
              <a:avLst/>
            </a:prstGeom>
          </p:spPr>
        </p:pic>
      </p:gr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9140" y="2098732"/>
            <a:ext cx="971550" cy="971550"/>
          </a:xfrm>
          <a:prstGeom prst="rect">
            <a:avLst/>
          </a:prstGeom>
        </p:spPr>
      </p:pic>
      <p:pic>
        <p:nvPicPr>
          <p:cNvPr id="13" name="图片 12"/>
          <p:cNvPicPr>
            <a:picLocks noChangeAspect="1"/>
          </p:cNvPicPr>
          <p:nvPr/>
        </p:nvPicPr>
        <p:blipFill>
          <a:blip r:embed="rId5"/>
          <a:stretch>
            <a:fillRect/>
          </a:stretch>
        </p:blipFill>
        <p:spPr>
          <a:xfrm>
            <a:off x="7111083" y="3846545"/>
            <a:ext cx="1000000" cy="1028571"/>
          </a:xfrm>
          <a:prstGeom prst="rect">
            <a:avLst/>
          </a:prstGeom>
        </p:spPr>
      </p:pic>
    </p:spTree>
    <p:extLst>
      <p:ext uri="{BB962C8B-B14F-4D97-AF65-F5344CB8AC3E}">
        <p14:creationId xmlns:p14="http://schemas.microsoft.com/office/powerpoint/2010/main" val="843293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Administrator\桌面\新建文件夹\新建文件夹\mzl.jsvpwf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1124744"/>
            <a:ext cx="2112235" cy="3749217"/>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a:extLst/>
        </p:spPr>
      </p:pic>
      <p:pic>
        <p:nvPicPr>
          <p:cNvPr id="6" name="Picture 3" descr="C:\Documents and Settings\Administrator\桌面\新建文件夹\新建文件夹\mzl.kbizuvd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4513" y="1455344"/>
            <a:ext cx="2688297" cy="4771728"/>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a:extLst/>
        </p:spPr>
      </p:pic>
      <p:pic>
        <p:nvPicPr>
          <p:cNvPr id="7" name="Picture 4" descr="C:\Documents and Settings\Administrator\桌面\新建文件夹\新建文件夹\mzl.qhqjjx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028146"/>
            <a:ext cx="2380321" cy="4225069"/>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a:extLst/>
        </p:spPr>
      </p:pic>
    </p:spTree>
    <p:extLst>
      <p:ext uri="{BB962C8B-B14F-4D97-AF65-F5344CB8AC3E}">
        <p14:creationId xmlns:p14="http://schemas.microsoft.com/office/powerpoint/2010/main" val="1501714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00000" y="2924944"/>
            <a:ext cx="7772400" cy="648072"/>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CN" altLang="en-US" sz="3100" dirty="0">
                <a:solidFill>
                  <a:srgbClr val="F27900"/>
                </a:solidFill>
                <a:effectLst>
                  <a:reflection blurRad="6350" stA="55000" endA="300" endPos="45500" dir="5400000" sy="-100000" algn="bl" rotWithShape="0"/>
                </a:effectLst>
                <a:latin typeface="黑体" pitchFamily="2" charset="-122"/>
                <a:ea typeface="黑体" pitchFamily="2" charset="-122"/>
              </a:rPr>
              <a:t>交费及发票</a:t>
            </a:r>
            <a:endParaRPr lang="zh-CN" altLang="en-US" sz="3100" dirty="0">
              <a:solidFill>
                <a:srgbClr val="F27900"/>
              </a:solidFill>
              <a:effectLst>
                <a:reflection blurRad="6350" stA="55000" endA="300" endPos="45500" dir="5400000" sy="-100000" algn="bl" rotWithShape="0"/>
              </a:effectLst>
              <a:latin typeface="黑体" pitchFamily="2" charset="-122"/>
              <a:ea typeface="黑体" pitchFamily="2" charset="-122"/>
              <a:cs typeface="+mn-cs"/>
            </a:endParaRPr>
          </a:p>
        </p:txBody>
      </p:sp>
      <p:sp>
        <p:nvSpPr>
          <p:cNvPr id="5" name="AutoShape 12"/>
          <p:cNvSpPr>
            <a:spLocks noChangeArrowheads="1"/>
          </p:cNvSpPr>
          <p:nvPr/>
        </p:nvSpPr>
        <p:spPr bwMode="auto">
          <a:xfrm rot="10800000" flipH="1">
            <a:off x="179513" y="3573015"/>
            <a:ext cx="6840759"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8194" name="Picture 2" descr="C:\Documents and Settings\Administrator\桌面\QQ截图20111114154141.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val="0"/>
              </a:ext>
            </a:extLst>
          </a:blip>
          <a:srcRect/>
          <a:stretch>
            <a:fillRect/>
          </a:stretch>
        </p:blipFill>
        <p:spPr bwMode="auto">
          <a:xfrm>
            <a:off x="500034" y="3826919"/>
            <a:ext cx="5667352" cy="2030973"/>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a:extLst/>
        </p:spPr>
      </p:pic>
    </p:spTree>
    <p:extLst>
      <p:ext uri="{BB962C8B-B14F-4D97-AF65-F5344CB8AC3E}">
        <p14:creationId xmlns:p14="http://schemas.microsoft.com/office/powerpoint/2010/main" val="1000426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2"/>
          <p:cNvSpPr>
            <a:spLocks noChangeArrowheads="1"/>
          </p:cNvSpPr>
          <p:nvPr/>
        </p:nvSpPr>
        <p:spPr bwMode="auto">
          <a:xfrm rot="10800000" flipH="1">
            <a:off x="4447033" y="1065765"/>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3" name="标题 1"/>
          <p:cNvSpPr>
            <a:spLocks noGrp="1"/>
          </p:cNvSpPr>
          <p:nvPr>
            <p:ph type="title"/>
          </p:nvPr>
        </p:nvSpPr>
        <p:spPr>
          <a:xfrm>
            <a:off x="5076056" y="476672"/>
            <a:ext cx="3472358" cy="648072"/>
          </a:xfrm>
        </p:spPr>
        <p:txBody>
          <a:bodyPr>
            <a:noAutofit/>
          </a:bodyPr>
          <a:lstStyle/>
          <a:p>
            <a:pPr algn="r" fontAlgn="base">
              <a:spcAft>
                <a:spcPct val="0"/>
              </a:spcAft>
            </a:pPr>
            <a:r>
              <a:rPr lang="zh-CN" altLang="en-US" sz="2400" b="1" dirty="0">
                <a:solidFill>
                  <a:schemeClr val="accent6">
                    <a:lumMod val="75000"/>
                  </a:schemeClr>
                </a:solidFill>
                <a:latin typeface="+mn-ea"/>
                <a:ea typeface="+mn-ea"/>
                <a:cs typeface="+mn-cs"/>
              </a:rPr>
              <a:t>学费与教材费</a:t>
            </a:r>
            <a:endParaRPr lang="zh-CN" altLang="en-US" sz="2400" b="1" dirty="0">
              <a:solidFill>
                <a:srgbClr val="52849F"/>
              </a:solidFill>
              <a:latin typeface="+mn-ea"/>
              <a:ea typeface="+mn-ea"/>
              <a:cs typeface="+mn-cs"/>
            </a:endParaRPr>
          </a:p>
        </p:txBody>
      </p:sp>
      <p:sp>
        <p:nvSpPr>
          <p:cNvPr id="4" name="矩形 3"/>
          <p:cNvSpPr/>
          <p:nvPr/>
        </p:nvSpPr>
        <p:spPr>
          <a:xfrm>
            <a:off x="1209737" y="1356151"/>
            <a:ext cx="7056784" cy="3777957"/>
          </a:xfrm>
          <a:prstGeom prst="rect">
            <a:avLst/>
          </a:prstGeom>
        </p:spPr>
        <p:txBody>
          <a:bodyPr wrap="square">
            <a:spAutoFit/>
          </a:bodyPr>
          <a:lstStyle/>
          <a:p>
            <a:pPr>
              <a:lnSpc>
                <a:spcPct val="200000"/>
              </a:lnSpc>
            </a:pPr>
            <a:r>
              <a:rPr lang="zh-CN" altLang="zh-CN" sz="2200" dirty="0">
                <a:solidFill>
                  <a:srgbClr val="C00000"/>
                </a:solidFill>
                <a:latin typeface="华文中宋" pitchFamily="2" charset="-122"/>
                <a:ea typeface="华文中宋" pitchFamily="2" charset="-122"/>
              </a:rPr>
              <a:t>学费</a:t>
            </a:r>
          </a:p>
          <a:p>
            <a:pPr marL="285750" indent="-285750">
              <a:lnSpc>
                <a:spcPct val="150000"/>
              </a:lnSpc>
              <a:buFont typeface="Wingdings" pitchFamily="2" charset="2"/>
              <a:buChar char="l"/>
            </a:pPr>
            <a:r>
              <a:rPr lang="zh-CN" altLang="zh-CN" sz="1700" dirty="0">
                <a:solidFill>
                  <a:srgbClr val="17375E"/>
                </a:solidFill>
                <a:latin typeface="华文中宋" pitchFamily="2" charset="-122"/>
                <a:ea typeface="华文中宋" pitchFamily="2" charset="-122"/>
              </a:rPr>
              <a:t>实行学分制，学费按学分收取</a:t>
            </a:r>
            <a:r>
              <a:rPr lang="zh-CN" altLang="en-US" sz="1700" dirty="0">
                <a:solidFill>
                  <a:srgbClr val="17375E"/>
                </a:solidFill>
                <a:latin typeface="华文中宋" pitchFamily="2" charset="-122"/>
                <a:ea typeface="华文中宋" pitchFamily="2" charset="-122"/>
              </a:rPr>
              <a:t>，学费在开课时扣费</a:t>
            </a:r>
            <a:r>
              <a:rPr lang="zh-CN" altLang="zh-CN" sz="1700" dirty="0">
                <a:solidFill>
                  <a:srgbClr val="17375E"/>
                </a:solidFill>
                <a:latin typeface="华文中宋" pitchFamily="2" charset="-122"/>
                <a:ea typeface="华文中宋" pitchFamily="2" charset="-122"/>
              </a:rPr>
              <a:t>。</a:t>
            </a:r>
            <a:endParaRPr lang="en-US" altLang="zh-CN" sz="1700" dirty="0">
              <a:solidFill>
                <a:srgbClr val="17375E"/>
              </a:solidFill>
              <a:latin typeface="华文中宋" pitchFamily="2" charset="-122"/>
              <a:ea typeface="华文中宋" pitchFamily="2" charset="-122"/>
            </a:endParaRPr>
          </a:p>
          <a:p>
            <a:pPr marL="285750" indent="-285750">
              <a:lnSpc>
                <a:spcPct val="150000"/>
              </a:lnSpc>
              <a:buFont typeface="Wingdings" pitchFamily="2" charset="2"/>
              <a:buChar char="l"/>
            </a:pPr>
            <a:r>
              <a:rPr lang="zh-CN" altLang="zh-CN" sz="1700" dirty="0">
                <a:solidFill>
                  <a:srgbClr val="17375E"/>
                </a:solidFill>
                <a:latin typeface="华文中宋" pitchFamily="2" charset="-122"/>
                <a:ea typeface="华文中宋" pitchFamily="2" charset="-122"/>
              </a:rPr>
              <a:t>即：学费总额</a:t>
            </a:r>
            <a:r>
              <a:rPr lang="en-US" altLang="zh-CN" sz="1700" dirty="0">
                <a:solidFill>
                  <a:srgbClr val="17375E"/>
                </a:solidFill>
                <a:latin typeface="华文中宋" pitchFamily="2" charset="-122"/>
                <a:ea typeface="华文中宋" pitchFamily="2" charset="-122"/>
              </a:rPr>
              <a:t>=</a:t>
            </a:r>
            <a:r>
              <a:rPr lang="zh-CN" altLang="zh-CN" sz="1700" dirty="0">
                <a:solidFill>
                  <a:srgbClr val="17375E"/>
                </a:solidFill>
                <a:latin typeface="华文中宋" pitchFamily="2" charset="-122"/>
                <a:ea typeface="华文中宋" pitchFamily="2" charset="-122"/>
              </a:rPr>
              <a:t>所修学分总</a:t>
            </a:r>
            <a:r>
              <a:rPr lang="zh-CN" altLang="en-US" sz="1700" dirty="0">
                <a:solidFill>
                  <a:srgbClr val="17375E"/>
                </a:solidFill>
                <a:latin typeface="华文中宋" pitchFamily="2" charset="-122"/>
                <a:ea typeface="华文中宋" pitchFamily="2" charset="-122"/>
              </a:rPr>
              <a:t>和</a:t>
            </a:r>
            <a:r>
              <a:rPr lang="en-US" altLang="zh-CN" sz="1700" dirty="0">
                <a:solidFill>
                  <a:srgbClr val="17375E"/>
                </a:solidFill>
                <a:latin typeface="华文中宋" pitchFamily="2" charset="-122"/>
                <a:ea typeface="华文中宋" pitchFamily="2" charset="-122"/>
              </a:rPr>
              <a:t>╳</a:t>
            </a:r>
            <a:r>
              <a:rPr lang="zh-CN" altLang="en-US" sz="1700" dirty="0">
                <a:solidFill>
                  <a:srgbClr val="17375E"/>
                </a:solidFill>
                <a:latin typeface="华文中宋" pitchFamily="2" charset="-122"/>
                <a:ea typeface="华文中宋" pitchFamily="2" charset="-122"/>
              </a:rPr>
              <a:t>每学分</a:t>
            </a:r>
            <a:r>
              <a:rPr lang="zh-CN" altLang="zh-CN" sz="1700" dirty="0">
                <a:solidFill>
                  <a:srgbClr val="17375E"/>
                </a:solidFill>
                <a:latin typeface="华文中宋" pitchFamily="2" charset="-122"/>
                <a:ea typeface="华文中宋" pitchFamily="2" charset="-122"/>
              </a:rPr>
              <a:t>学费标准</a:t>
            </a:r>
            <a:r>
              <a:rPr lang="zh-CN" altLang="en-US" sz="1700" dirty="0">
                <a:solidFill>
                  <a:srgbClr val="17375E"/>
                </a:solidFill>
                <a:latin typeface="华文中宋" pitchFamily="2" charset="-122"/>
                <a:ea typeface="华文中宋" pitchFamily="2" charset="-122"/>
              </a:rPr>
              <a:t>。</a:t>
            </a:r>
            <a:endParaRPr lang="en-US" altLang="zh-CN" sz="1700" dirty="0">
              <a:solidFill>
                <a:srgbClr val="17375E"/>
              </a:solidFill>
              <a:latin typeface="华文中宋" pitchFamily="2" charset="-122"/>
              <a:ea typeface="华文中宋" pitchFamily="2" charset="-122"/>
            </a:endParaRPr>
          </a:p>
          <a:p>
            <a:pPr marL="285750" indent="-285750">
              <a:lnSpc>
                <a:spcPct val="150000"/>
              </a:lnSpc>
            </a:pPr>
            <a:r>
              <a:rPr lang="en-US" altLang="zh-CN" sz="1700" dirty="0">
                <a:solidFill>
                  <a:srgbClr val="17375E"/>
                </a:solidFill>
                <a:latin typeface="华文中宋" pitchFamily="2" charset="-122"/>
                <a:ea typeface="华文中宋" pitchFamily="2" charset="-122"/>
              </a:rPr>
              <a:t>    </a:t>
            </a:r>
            <a:r>
              <a:rPr lang="zh-CN" altLang="zh-CN" sz="1700" dirty="0">
                <a:solidFill>
                  <a:srgbClr val="17375E"/>
                </a:solidFill>
                <a:latin typeface="华文中宋" pitchFamily="2" charset="-122"/>
                <a:ea typeface="华文中宋" pitchFamily="2" charset="-122"/>
              </a:rPr>
              <a:t>学费采取预交的方式。为保证正常学习，学生要注意及时续交学费，保证个人账户内有不少于预选学分的学费。</a:t>
            </a:r>
          </a:p>
          <a:p>
            <a:pPr>
              <a:lnSpc>
                <a:spcPct val="200000"/>
              </a:lnSpc>
            </a:pPr>
            <a:r>
              <a:rPr lang="zh-CN" altLang="zh-CN" sz="2200" dirty="0">
                <a:solidFill>
                  <a:srgbClr val="C00000"/>
                </a:solidFill>
                <a:latin typeface="华文中宋" pitchFamily="2" charset="-122"/>
                <a:ea typeface="华文中宋" pitchFamily="2" charset="-122"/>
              </a:rPr>
              <a:t>教材费</a:t>
            </a:r>
          </a:p>
          <a:p>
            <a:pPr marL="285750" indent="-285750">
              <a:lnSpc>
                <a:spcPct val="150000"/>
              </a:lnSpc>
            </a:pPr>
            <a:r>
              <a:rPr lang="zh-CN" altLang="zh-CN" sz="1700" dirty="0">
                <a:solidFill>
                  <a:srgbClr val="17375E"/>
                </a:solidFill>
                <a:latin typeface="华文中宋" pitchFamily="2" charset="-122"/>
                <a:ea typeface="华文中宋" pitchFamily="2" charset="-122"/>
              </a:rPr>
              <a:t>教材费</a:t>
            </a:r>
            <a:r>
              <a:rPr lang="zh-CN" altLang="en-US" sz="1700" dirty="0">
                <a:solidFill>
                  <a:srgbClr val="17375E"/>
                </a:solidFill>
                <a:latin typeface="华文中宋" pitchFamily="2" charset="-122"/>
                <a:ea typeface="华文中宋" pitchFamily="2" charset="-122"/>
              </a:rPr>
              <a:t>根据学生自愿申请购买教材的实际</a:t>
            </a:r>
            <a:r>
              <a:rPr lang="zh-CN" altLang="zh-CN" sz="1700" dirty="0">
                <a:solidFill>
                  <a:srgbClr val="17375E"/>
                </a:solidFill>
                <a:latin typeface="华文中宋" pitchFamily="2" charset="-122"/>
                <a:ea typeface="华文中宋" pitchFamily="2" charset="-122"/>
              </a:rPr>
              <a:t>金额代收。</a:t>
            </a:r>
          </a:p>
          <a:p>
            <a:pPr marL="285750" indent="-285750">
              <a:lnSpc>
                <a:spcPct val="150000"/>
              </a:lnSpc>
              <a:buFont typeface="Wingdings" pitchFamily="2" charset="2"/>
              <a:buChar char="l"/>
            </a:pPr>
            <a:endParaRPr lang="zh-CN" altLang="zh-CN" sz="1700" dirty="0">
              <a:solidFill>
                <a:srgbClr val="17375E"/>
              </a:solidFill>
              <a:latin typeface="华文中宋" pitchFamily="2" charset="-122"/>
              <a:ea typeface="华文中宋" pitchFamily="2" charset="-122"/>
            </a:endParaRPr>
          </a:p>
        </p:txBody>
      </p:sp>
      <p:sp>
        <p:nvSpPr>
          <p:cNvPr id="9" name="流程图: 联系 8"/>
          <p:cNvSpPr/>
          <p:nvPr/>
        </p:nvSpPr>
        <p:spPr>
          <a:xfrm>
            <a:off x="928662" y="1714488"/>
            <a:ext cx="214314" cy="214314"/>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0" name="流程图: 联系 9"/>
          <p:cNvSpPr/>
          <p:nvPr/>
        </p:nvSpPr>
        <p:spPr>
          <a:xfrm>
            <a:off x="928662" y="3929066"/>
            <a:ext cx="214314" cy="214314"/>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Tree>
    <p:extLst>
      <p:ext uri="{BB962C8B-B14F-4D97-AF65-F5344CB8AC3E}">
        <p14:creationId xmlns:p14="http://schemas.microsoft.com/office/powerpoint/2010/main" val="3558643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p:nvPr/>
        </p:nvPicPr>
        <p:blipFill>
          <a:blip r:embed="rId2">
            <a:extLst>
              <a:ext uri="{28A0092B-C50C-407E-A947-70E740481C1C}">
                <a14:useLocalDpi xmlns:a14="http://schemas.microsoft.com/office/drawing/2010/main" val="0"/>
              </a:ext>
            </a:extLst>
          </a:blip>
          <a:srcRect/>
          <a:stretch>
            <a:fillRect/>
          </a:stretch>
        </p:blipFill>
        <p:spPr bwMode="auto">
          <a:xfrm>
            <a:off x="2548812" y="2944465"/>
            <a:ext cx="6429750" cy="2762006"/>
          </a:xfrm>
          <a:prstGeom prst="rect">
            <a:avLst/>
          </a:prstGeom>
          <a:ln>
            <a:solidFill>
              <a:schemeClr val="accent1">
                <a:lumMod val="50000"/>
              </a:schemeClr>
            </a:solidFill>
          </a:ln>
          <a:effectLst>
            <a:outerShdw blurRad="190500" algn="tl" rotWithShape="0">
              <a:srgbClr val="000000">
                <a:alpha val="70000"/>
              </a:srgbClr>
            </a:outerShdw>
          </a:effectLst>
        </p:spPr>
      </p:pic>
      <p:pic>
        <p:nvPicPr>
          <p:cNvPr id="12" name="图片 11" descr="C:\Users\amin\Desktop\1703学生手册\新建文件夹\费用信息.png"/>
          <p:cNvPicPr/>
          <p:nvPr/>
        </p:nvPicPr>
        <p:blipFill>
          <a:blip r:embed="rId3">
            <a:extLst>
              <a:ext uri="{28A0092B-C50C-407E-A947-70E740481C1C}">
                <a14:useLocalDpi xmlns:a14="http://schemas.microsoft.com/office/drawing/2010/main" val="0"/>
              </a:ext>
            </a:extLst>
          </a:blip>
          <a:srcRect/>
          <a:stretch>
            <a:fillRect/>
          </a:stretch>
        </p:blipFill>
        <p:spPr bwMode="auto">
          <a:xfrm>
            <a:off x="2481778" y="1299116"/>
            <a:ext cx="6429750" cy="3290699"/>
          </a:xfrm>
          <a:prstGeom prst="rect">
            <a:avLst/>
          </a:prstGeom>
          <a:ln>
            <a:solidFill>
              <a:schemeClr val="accent1">
                <a:lumMod val="50000"/>
              </a:schemeClr>
            </a:solidFill>
          </a:ln>
          <a:effectLst>
            <a:outerShdw blurRad="190500" algn="tl" rotWithShape="0">
              <a:srgbClr val="000000">
                <a:alpha val="70000"/>
              </a:srgbClr>
            </a:outerShdw>
          </a:effectLst>
        </p:spPr>
      </p:pic>
      <p:sp>
        <p:nvSpPr>
          <p:cNvPr id="3" name="AutoShape 12"/>
          <p:cNvSpPr>
            <a:spLocks noChangeArrowheads="1"/>
          </p:cNvSpPr>
          <p:nvPr/>
        </p:nvSpPr>
        <p:spPr bwMode="auto">
          <a:xfrm rot="10800000" flipH="1">
            <a:off x="4447033" y="1065766"/>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4" name="标题 1"/>
          <p:cNvSpPr txBox="1">
            <a:spLocks/>
          </p:cNvSpPr>
          <p:nvPr/>
        </p:nvSpPr>
        <p:spPr>
          <a:xfrm>
            <a:off x="5076056" y="548680"/>
            <a:ext cx="3472358" cy="6480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chemeClr val="accent6">
                    <a:lumMod val="75000"/>
                  </a:schemeClr>
                </a:solidFill>
                <a:latin typeface="+mn-ea"/>
                <a:ea typeface="+mn-ea"/>
                <a:cs typeface="+mn-cs"/>
              </a:rPr>
              <a:t>网上交费</a:t>
            </a:r>
            <a:endParaRPr lang="zh-CN" altLang="en-US" sz="2400" b="1" dirty="0">
              <a:solidFill>
                <a:srgbClr val="52849F"/>
              </a:solidFill>
              <a:latin typeface="+mn-ea"/>
              <a:ea typeface="+mn-ea"/>
              <a:cs typeface="+mn-cs"/>
            </a:endParaRPr>
          </a:p>
        </p:txBody>
      </p:sp>
      <p:sp>
        <p:nvSpPr>
          <p:cNvPr id="5" name="TextBox 4"/>
          <p:cNvSpPr txBox="1"/>
          <p:nvPr/>
        </p:nvSpPr>
        <p:spPr>
          <a:xfrm>
            <a:off x="144737" y="2177733"/>
            <a:ext cx="2192801" cy="4154984"/>
          </a:xfrm>
          <a:prstGeom prst="rect">
            <a:avLst/>
          </a:prstGeom>
          <a:solidFill>
            <a:schemeClr val="bg2">
              <a:lumMod val="90000"/>
              <a:alpha val="27000"/>
            </a:schemeClr>
          </a:solidFill>
          <a:ln>
            <a:solidFill>
              <a:schemeClr val="bg1">
                <a:lumMod val="75000"/>
                <a:alpha val="47000"/>
              </a:schemeClr>
            </a:solidFill>
          </a:ln>
        </p:spPr>
        <p:txBody>
          <a:bodyPr wrap="square" rtlCol="0">
            <a:spAutoFit/>
          </a:bodyPr>
          <a:lstStyle/>
          <a:p>
            <a:pPr marL="285750" indent="-285750">
              <a:lnSpc>
                <a:spcPct val="150000"/>
              </a:lnSpc>
              <a:spcBef>
                <a:spcPct val="0"/>
              </a:spcBef>
              <a:buFont typeface="Wingdings" pitchFamily="2" charset="2"/>
              <a:buChar char="l"/>
            </a:pPr>
            <a:r>
              <a:rPr lang="zh-CN" altLang="en-US" sz="1600" dirty="0">
                <a:solidFill>
                  <a:srgbClr val="17375E"/>
                </a:solidFill>
                <a:latin typeface="华文中宋" pitchFamily="2" charset="-122"/>
                <a:ea typeface="华文中宋" pitchFamily="2" charset="-122"/>
              </a:rPr>
              <a:t>进入教室首页点击个人中心右上脚“详细”，查看费用信息。</a:t>
            </a:r>
            <a:endParaRPr lang="en-US" altLang="zh-CN" sz="1600" dirty="0">
              <a:solidFill>
                <a:srgbClr val="17375E"/>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600" dirty="0">
                <a:solidFill>
                  <a:srgbClr val="17375E"/>
                </a:solidFill>
                <a:latin typeface="华文中宋" pitchFamily="2" charset="-122"/>
                <a:ea typeface="华文中宋" pitchFamily="2" charset="-122"/>
              </a:rPr>
              <a:t>进入平台后，请先查看交费信息提示。</a:t>
            </a:r>
            <a:endParaRPr lang="en-US" altLang="zh-CN" sz="1600" dirty="0">
              <a:solidFill>
                <a:srgbClr val="17375E"/>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600" dirty="0">
                <a:solidFill>
                  <a:srgbClr val="17375E"/>
                </a:solidFill>
                <a:latin typeface="华文中宋" pitchFamily="2" charset="-122"/>
                <a:ea typeface="华文中宋" pitchFamily="2" charset="-122"/>
              </a:rPr>
              <a:t>点击“网上交费”根据费用提示，输入应交金额</a:t>
            </a:r>
            <a:r>
              <a:rPr lang="zh-CN" altLang="zh-CN" sz="1600" dirty="0">
                <a:solidFill>
                  <a:srgbClr val="17375E"/>
                </a:solidFill>
                <a:latin typeface="华文中宋" pitchFamily="2" charset="-122"/>
                <a:ea typeface="华文中宋" pitchFamily="2" charset="-122"/>
              </a:rPr>
              <a:t>。</a:t>
            </a:r>
            <a:endParaRPr lang="en-US" altLang="zh-CN" sz="1600" dirty="0">
              <a:solidFill>
                <a:srgbClr val="17375E"/>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600" dirty="0">
                <a:solidFill>
                  <a:srgbClr val="17375E"/>
                </a:solidFill>
                <a:latin typeface="华文中宋" pitchFamily="2" charset="-122"/>
                <a:ea typeface="华文中宋" pitchFamily="2" charset="-122"/>
              </a:rPr>
              <a:t>选择支付方式进行交费。</a:t>
            </a:r>
            <a:endParaRPr lang="zh-CN" altLang="zh-CN" sz="1600" dirty="0">
              <a:solidFill>
                <a:srgbClr val="17375E"/>
              </a:solidFill>
              <a:latin typeface="华文中宋" pitchFamily="2" charset="-122"/>
              <a:ea typeface="华文中宋" pitchFamily="2" charset="-122"/>
            </a:endParaRPr>
          </a:p>
        </p:txBody>
      </p:sp>
      <p:sp>
        <p:nvSpPr>
          <p:cNvPr id="6" name="矩形 5"/>
          <p:cNvSpPr/>
          <p:nvPr/>
        </p:nvSpPr>
        <p:spPr>
          <a:xfrm>
            <a:off x="3781552" y="3068960"/>
            <a:ext cx="1366511" cy="28803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292080" y="3625148"/>
            <a:ext cx="1728192" cy="522791"/>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416727" y="1979692"/>
            <a:ext cx="1336089" cy="396081"/>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下箭头 21"/>
          <p:cNvSpPr/>
          <p:nvPr/>
        </p:nvSpPr>
        <p:spPr>
          <a:xfrm>
            <a:off x="6819872" y="4244101"/>
            <a:ext cx="811137" cy="441876"/>
          </a:xfrm>
          <a:prstGeom prst="down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7" name="矩形 16"/>
          <p:cNvSpPr/>
          <p:nvPr/>
        </p:nvSpPr>
        <p:spPr>
          <a:xfrm>
            <a:off x="4418231" y="5047146"/>
            <a:ext cx="1728192" cy="318161"/>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05368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67544" y="2204864"/>
            <a:ext cx="7772400" cy="648072"/>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CN" altLang="en-US" sz="2800" dirty="0">
                <a:solidFill>
                  <a:srgbClr val="F27900"/>
                </a:solidFill>
                <a:effectLst>
                  <a:reflection blurRad="6350" stA="55000" endA="300" endPos="45500" dir="5400000" sy="-100000" algn="bl" rotWithShape="0"/>
                </a:effectLst>
                <a:latin typeface="黑体" pitchFamily="2" charset="-122"/>
                <a:ea typeface="黑体" pitchFamily="2" charset="-122"/>
                <a:cs typeface="+mn-cs"/>
              </a:rPr>
              <a:t>目录</a:t>
            </a:r>
          </a:p>
        </p:txBody>
      </p:sp>
      <p:sp>
        <p:nvSpPr>
          <p:cNvPr id="5" name="AutoShape 12"/>
          <p:cNvSpPr>
            <a:spLocks noChangeArrowheads="1"/>
          </p:cNvSpPr>
          <p:nvPr/>
        </p:nvSpPr>
        <p:spPr bwMode="auto">
          <a:xfrm rot="10800000" flipH="1">
            <a:off x="179513" y="2780927"/>
            <a:ext cx="6840759"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8" name="矩形 7"/>
          <p:cNvSpPr/>
          <p:nvPr/>
        </p:nvSpPr>
        <p:spPr>
          <a:xfrm>
            <a:off x="883065" y="3134853"/>
            <a:ext cx="2509020" cy="2990562"/>
          </a:xfrm>
          <a:prstGeom prst="rect">
            <a:avLst/>
          </a:prstGeom>
        </p:spPr>
        <p:txBody>
          <a:bodyPr wrap="square">
            <a:spAutoFit/>
          </a:bodyPr>
          <a:lstStyle/>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简介</a:t>
            </a:r>
            <a:endParaRPr lang="en-US" altLang="zh-CN" b="1" dirty="0">
              <a:solidFill>
                <a:srgbClr val="17375E"/>
              </a:solidFill>
              <a:latin typeface="华文中宋" pitchFamily="2" charset="-122"/>
              <a:ea typeface="华文中宋" pitchFamily="2" charset="-122"/>
            </a:endParaRPr>
          </a:p>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学习平台</a:t>
            </a:r>
            <a:r>
              <a:rPr lang="zh-CN" altLang="en-US" sz="1400" b="1" dirty="0">
                <a:solidFill>
                  <a:srgbClr val="17375E"/>
                </a:solidFill>
                <a:latin typeface="华文中宋" pitchFamily="2" charset="-122"/>
                <a:ea typeface="华文中宋" pitchFamily="2" charset="-122"/>
              </a:rPr>
              <a:t>（东财在线）</a:t>
            </a:r>
            <a:endParaRPr lang="en-US" altLang="zh-CN" sz="1400" b="1" dirty="0">
              <a:solidFill>
                <a:srgbClr val="17375E"/>
              </a:solidFill>
              <a:latin typeface="华文中宋" pitchFamily="2" charset="-122"/>
              <a:ea typeface="华文中宋" pitchFamily="2" charset="-122"/>
            </a:endParaRPr>
          </a:p>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交费、选开课</a:t>
            </a:r>
            <a:endParaRPr lang="zh-CN" altLang="zh-CN" b="1" dirty="0">
              <a:solidFill>
                <a:srgbClr val="17375E"/>
              </a:solidFill>
              <a:latin typeface="华文中宋" pitchFamily="2" charset="-122"/>
              <a:ea typeface="华文中宋" pitchFamily="2" charset="-122"/>
            </a:endParaRPr>
          </a:p>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课程学习、课程辅导</a:t>
            </a:r>
            <a:endParaRPr lang="en-US" altLang="zh-CN" b="1" dirty="0">
              <a:solidFill>
                <a:srgbClr val="17375E"/>
              </a:solidFill>
              <a:latin typeface="华文中宋" pitchFamily="2" charset="-122"/>
              <a:ea typeface="华文中宋" pitchFamily="2" charset="-122"/>
            </a:endParaRPr>
          </a:p>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实践类课程</a:t>
            </a:r>
            <a:endParaRPr lang="zh-CN" altLang="zh-CN" b="1" dirty="0">
              <a:solidFill>
                <a:srgbClr val="17375E"/>
              </a:solidFill>
              <a:latin typeface="华文中宋" pitchFamily="2" charset="-122"/>
              <a:ea typeface="华文中宋" pitchFamily="2" charset="-122"/>
            </a:endParaRPr>
          </a:p>
        </p:txBody>
      </p:sp>
      <p:sp>
        <p:nvSpPr>
          <p:cNvPr id="9" name="矩形 8"/>
          <p:cNvSpPr/>
          <p:nvPr/>
        </p:nvSpPr>
        <p:spPr>
          <a:xfrm>
            <a:off x="3491880" y="3163649"/>
            <a:ext cx="4572000" cy="2369880"/>
          </a:xfrm>
          <a:prstGeom prst="rect">
            <a:avLst/>
          </a:prstGeom>
        </p:spPr>
        <p:txBody>
          <a:bodyPr>
            <a:spAutoFit/>
          </a:bodyPr>
          <a:lstStyle/>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课程考试</a:t>
            </a:r>
            <a:endParaRPr lang="en-US" altLang="zh-CN" b="1" dirty="0">
              <a:solidFill>
                <a:srgbClr val="17375E"/>
              </a:solidFill>
              <a:latin typeface="华文中宋" pitchFamily="2" charset="-122"/>
              <a:ea typeface="华文中宋" pitchFamily="2" charset="-122"/>
            </a:endParaRPr>
          </a:p>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免代修、免考</a:t>
            </a:r>
            <a:endParaRPr lang="en-US" altLang="zh-CN" b="1" dirty="0">
              <a:solidFill>
                <a:srgbClr val="17375E"/>
              </a:solidFill>
              <a:latin typeface="华文中宋" pitchFamily="2" charset="-122"/>
              <a:ea typeface="华文中宋" pitchFamily="2" charset="-122"/>
            </a:endParaRPr>
          </a:p>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全国统考</a:t>
            </a:r>
            <a:endParaRPr lang="en-US" altLang="zh-CN" b="1" dirty="0">
              <a:solidFill>
                <a:srgbClr val="17375E"/>
              </a:solidFill>
              <a:latin typeface="华文中宋" pitchFamily="2" charset="-122"/>
              <a:ea typeface="华文中宋" pitchFamily="2" charset="-122"/>
            </a:endParaRPr>
          </a:p>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毕业论文</a:t>
            </a:r>
            <a:endParaRPr lang="en-US" altLang="zh-CN" b="1" dirty="0">
              <a:solidFill>
                <a:srgbClr val="17375E"/>
              </a:solidFill>
              <a:latin typeface="华文中宋" pitchFamily="2" charset="-122"/>
              <a:ea typeface="华文中宋" pitchFamily="2" charset="-122"/>
            </a:endParaRPr>
          </a:p>
        </p:txBody>
      </p:sp>
      <p:sp>
        <p:nvSpPr>
          <p:cNvPr id="10" name="矩形 9"/>
          <p:cNvSpPr/>
          <p:nvPr/>
        </p:nvSpPr>
        <p:spPr>
          <a:xfrm>
            <a:off x="6119664" y="3134853"/>
            <a:ext cx="4572000" cy="2369880"/>
          </a:xfrm>
          <a:prstGeom prst="rect">
            <a:avLst/>
          </a:prstGeom>
        </p:spPr>
        <p:txBody>
          <a:bodyPr>
            <a:spAutoFit/>
          </a:bodyPr>
          <a:lstStyle/>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学位申请</a:t>
            </a:r>
            <a:endParaRPr lang="en-US" altLang="zh-CN" sz="1400" b="1" dirty="0">
              <a:solidFill>
                <a:srgbClr val="17375E"/>
              </a:solidFill>
              <a:latin typeface="华文中宋" pitchFamily="2" charset="-122"/>
              <a:ea typeface="华文中宋" pitchFamily="2" charset="-122"/>
            </a:endParaRPr>
          </a:p>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学籍管理</a:t>
            </a:r>
            <a:endParaRPr lang="en-US" altLang="zh-CN" b="1" dirty="0">
              <a:solidFill>
                <a:srgbClr val="17375E"/>
              </a:solidFill>
              <a:latin typeface="华文中宋" pitchFamily="2" charset="-122"/>
              <a:ea typeface="华文中宋" pitchFamily="2" charset="-122"/>
            </a:endParaRPr>
          </a:p>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问题咨询</a:t>
            </a:r>
            <a:endParaRPr lang="en-US" altLang="zh-CN" b="1" dirty="0">
              <a:solidFill>
                <a:srgbClr val="17375E"/>
              </a:solidFill>
              <a:latin typeface="华文中宋" pitchFamily="2" charset="-122"/>
              <a:ea typeface="华文中宋" pitchFamily="2" charset="-122"/>
            </a:endParaRPr>
          </a:p>
          <a:p>
            <a:pPr>
              <a:lnSpc>
                <a:spcPct val="150000"/>
              </a:lnSpc>
              <a:spcBef>
                <a:spcPts val="800"/>
              </a:spcBef>
              <a:spcAft>
                <a:spcPts val="800"/>
              </a:spcAft>
            </a:pPr>
            <a:r>
              <a:rPr lang="zh-CN" altLang="en-US" b="1" dirty="0">
                <a:solidFill>
                  <a:srgbClr val="17375E"/>
                </a:solidFill>
                <a:latin typeface="华文中宋" pitchFamily="2" charset="-122"/>
                <a:ea typeface="华文中宋" pitchFamily="2" charset="-122"/>
              </a:rPr>
              <a:t>学生活动、校友会</a:t>
            </a:r>
            <a:endParaRPr lang="zh-CN" altLang="zh-CN" b="1" dirty="0">
              <a:solidFill>
                <a:srgbClr val="17375E"/>
              </a:solidFill>
              <a:latin typeface="华文中宋" pitchFamily="2" charset="-122"/>
              <a:ea typeface="华文中宋" pitchFamily="2" charset="-122"/>
            </a:endParaRPr>
          </a:p>
        </p:txBody>
      </p:sp>
      <p:sp>
        <p:nvSpPr>
          <p:cNvPr id="11" name="流程图: 联系 10"/>
          <p:cNvSpPr/>
          <p:nvPr/>
        </p:nvSpPr>
        <p:spPr>
          <a:xfrm>
            <a:off x="683568" y="3357562"/>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2" name="流程图: 联系 11"/>
          <p:cNvSpPr/>
          <p:nvPr/>
        </p:nvSpPr>
        <p:spPr>
          <a:xfrm>
            <a:off x="683568" y="3929066"/>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3" name="流程图: 联系 12"/>
          <p:cNvSpPr/>
          <p:nvPr/>
        </p:nvSpPr>
        <p:spPr>
          <a:xfrm>
            <a:off x="683568" y="4572008"/>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4" name="流程图: 联系 13"/>
          <p:cNvSpPr/>
          <p:nvPr/>
        </p:nvSpPr>
        <p:spPr>
          <a:xfrm>
            <a:off x="683568" y="5214950"/>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5" name="流程图: 联系 14"/>
          <p:cNvSpPr/>
          <p:nvPr/>
        </p:nvSpPr>
        <p:spPr>
          <a:xfrm>
            <a:off x="3347864" y="3357562"/>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6" name="流程图: 联系 15"/>
          <p:cNvSpPr/>
          <p:nvPr/>
        </p:nvSpPr>
        <p:spPr>
          <a:xfrm>
            <a:off x="3347864" y="3929066"/>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7" name="流程图: 联系 16"/>
          <p:cNvSpPr/>
          <p:nvPr/>
        </p:nvSpPr>
        <p:spPr>
          <a:xfrm>
            <a:off x="3347864" y="4572008"/>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9" name="流程图: 联系 18"/>
          <p:cNvSpPr/>
          <p:nvPr/>
        </p:nvSpPr>
        <p:spPr>
          <a:xfrm>
            <a:off x="3347864" y="5214950"/>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20" name="流程图: 联系 19"/>
          <p:cNvSpPr/>
          <p:nvPr/>
        </p:nvSpPr>
        <p:spPr>
          <a:xfrm>
            <a:off x="5976788" y="3357562"/>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21" name="流程图: 联系 20"/>
          <p:cNvSpPr/>
          <p:nvPr/>
        </p:nvSpPr>
        <p:spPr>
          <a:xfrm>
            <a:off x="5976788" y="3929066"/>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22" name="流程图: 联系 21"/>
          <p:cNvSpPr/>
          <p:nvPr/>
        </p:nvSpPr>
        <p:spPr>
          <a:xfrm>
            <a:off x="5976788" y="4572008"/>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23" name="流程图: 联系 22"/>
          <p:cNvSpPr/>
          <p:nvPr/>
        </p:nvSpPr>
        <p:spPr>
          <a:xfrm>
            <a:off x="5976788" y="5214950"/>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24" name="流程图: 联系 23"/>
          <p:cNvSpPr/>
          <p:nvPr/>
        </p:nvSpPr>
        <p:spPr>
          <a:xfrm>
            <a:off x="683568" y="5806404"/>
            <a:ext cx="142876" cy="142876"/>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Tree>
    <p:extLst>
      <p:ext uri="{BB962C8B-B14F-4D97-AF65-F5344CB8AC3E}">
        <p14:creationId xmlns:p14="http://schemas.microsoft.com/office/powerpoint/2010/main" val="3413352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2"/>
          <p:cNvSpPr>
            <a:spLocks noChangeArrowheads="1"/>
          </p:cNvSpPr>
          <p:nvPr/>
        </p:nvSpPr>
        <p:spPr bwMode="auto">
          <a:xfrm rot="10800000" flipH="1">
            <a:off x="4447033" y="1209781"/>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6" name="标题 1"/>
          <p:cNvSpPr>
            <a:spLocks noGrp="1"/>
          </p:cNvSpPr>
          <p:nvPr>
            <p:ph type="title"/>
          </p:nvPr>
        </p:nvSpPr>
        <p:spPr>
          <a:xfrm>
            <a:off x="5220072" y="607659"/>
            <a:ext cx="3328342" cy="648072"/>
          </a:xfrm>
        </p:spPr>
        <p:txBody>
          <a:bodyPr>
            <a:normAutofit/>
          </a:bodyPr>
          <a:lstStyle/>
          <a:p>
            <a:pPr fontAlgn="base">
              <a:spcAft>
                <a:spcPct val="0"/>
              </a:spcAft>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选开课 </a:t>
            </a:r>
            <a:r>
              <a:rPr lang="zh-CN" altLang="en-US" sz="2000" b="1" dirty="0">
                <a:solidFill>
                  <a:schemeClr val="accent1">
                    <a:lumMod val="75000"/>
                  </a:schemeClr>
                </a:solidFill>
                <a:latin typeface="+mn-ea"/>
                <a:ea typeface="+mn-ea"/>
                <a:cs typeface="+mn-cs"/>
              </a:rPr>
              <a:t>基本规则</a:t>
            </a:r>
          </a:p>
        </p:txBody>
      </p:sp>
      <p:sp>
        <p:nvSpPr>
          <p:cNvPr id="8" name="矩形 7"/>
          <p:cNvSpPr/>
          <p:nvPr/>
        </p:nvSpPr>
        <p:spPr>
          <a:xfrm>
            <a:off x="1115616" y="1213051"/>
            <a:ext cx="7488832" cy="5443029"/>
          </a:xfrm>
          <a:prstGeom prst="rect">
            <a:avLst/>
          </a:prstGeom>
        </p:spPr>
        <p:txBody>
          <a:bodyPr wrap="square">
            <a:spAutoFit/>
          </a:bodyPr>
          <a:lstStyle/>
          <a:p>
            <a:pPr>
              <a:lnSpc>
                <a:spcPct val="190000"/>
              </a:lnSpc>
            </a:pPr>
            <a:r>
              <a:rPr lang="zh-CN" altLang="zh-CN" sz="1600" b="1" dirty="0">
                <a:solidFill>
                  <a:srgbClr val="17375E"/>
                </a:solidFill>
                <a:latin typeface="华文中宋" pitchFamily="2" charset="-122"/>
                <a:ea typeface="华文中宋" pitchFamily="2" charset="-122"/>
              </a:rPr>
              <a:t>新生选课</a:t>
            </a:r>
            <a:r>
              <a:rPr lang="zh-CN" altLang="en-US" sz="1600" b="1" dirty="0">
                <a:solidFill>
                  <a:srgbClr val="17375E"/>
                </a:solidFill>
                <a:latin typeface="华文中宋" pitchFamily="2" charset="-122"/>
                <a:ea typeface="华文中宋" pitchFamily="2" charset="-122"/>
              </a:rPr>
              <a:t>：</a:t>
            </a:r>
            <a:endParaRPr lang="zh-CN" altLang="zh-CN" sz="1600" b="1" dirty="0">
              <a:solidFill>
                <a:srgbClr val="17375E"/>
              </a:solidFill>
              <a:latin typeface="华文中宋" pitchFamily="2" charset="-122"/>
              <a:ea typeface="华文中宋" pitchFamily="2" charset="-122"/>
            </a:endParaRPr>
          </a:p>
          <a:p>
            <a:pPr>
              <a:lnSpc>
                <a:spcPct val="190000"/>
              </a:lnSpc>
            </a:pPr>
            <a:r>
              <a:rPr lang="zh-CN" altLang="en-US" sz="1500" dirty="0">
                <a:solidFill>
                  <a:srgbClr val="17375E"/>
                </a:solidFill>
                <a:latin typeface="华文中宋" pitchFamily="2" charset="-122"/>
                <a:ea typeface="华文中宋" pitchFamily="2" charset="-122"/>
              </a:rPr>
              <a:t>学生所学课程由学院根据教学计划统一进行一次性选择，学生可随时根据个人情况调整。</a:t>
            </a:r>
            <a:endParaRPr lang="zh-CN" altLang="zh-CN" sz="1500" dirty="0">
              <a:solidFill>
                <a:srgbClr val="17375E"/>
              </a:solidFill>
              <a:latin typeface="华文中宋" pitchFamily="2" charset="-122"/>
              <a:ea typeface="华文中宋" pitchFamily="2" charset="-122"/>
            </a:endParaRPr>
          </a:p>
          <a:p>
            <a:pPr>
              <a:lnSpc>
                <a:spcPct val="190000"/>
              </a:lnSpc>
            </a:pPr>
            <a:r>
              <a:rPr lang="zh-CN" altLang="zh-CN" sz="1600" b="1" dirty="0">
                <a:solidFill>
                  <a:srgbClr val="17375E"/>
                </a:solidFill>
                <a:latin typeface="华文中宋" pitchFamily="2" charset="-122"/>
                <a:ea typeface="华文中宋" pitchFamily="2" charset="-122"/>
              </a:rPr>
              <a:t>选课规则：</a:t>
            </a:r>
          </a:p>
          <a:p>
            <a:pPr marL="285750" indent="-285750">
              <a:lnSpc>
                <a:spcPct val="190000"/>
              </a:lnSpc>
              <a:buFont typeface="Wingdings" panose="05000000000000000000" pitchFamily="2" charset="2"/>
              <a:buChar char="l"/>
            </a:pPr>
            <a:r>
              <a:rPr lang="zh-CN" altLang="en-US" sz="1500" dirty="0">
                <a:solidFill>
                  <a:srgbClr val="17375E"/>
                </a:solidFill>
                <a:latin typeface="华文中宋" pitchFamily="2" charset="-122"/>
                <a:ea typeface="华文中宋" pitchFamily="2" charset="-122"/>
              </a:rPr>
              <a:t>学生对课程进行调整时，可以依据课程先修后续关系、个人学习需要，变更课程的学习阶段。对于选修课，学生可以结合自身兴趣灵活调换。</a:t>
            </a:r>
            <a:endParaRPr lang="en-US" altLang="zh-CN" sz="1500" dirty="0">
              <a:solidFill>
                <a:srgbClr val="17375E"/>
              </a:solidFill>
              <a:latin typeface="华文中宋" pitchFamily="2" charset="-122"/>
              <a:ea typeface="华文中宋" pitchFamily="2" charset="-122"/>
            </a:endParaRPr>
          </a:p>
          <a:p>
            <a:pPr marL="285750" indent="-285750">
              <a:lnSpc>
                <a:spcPct val="190000"/>
              </a:lnSpc>
              <a:buFont typeface="Wingdings" panose="05000000000000000000" pitchFamily="2" charset="2"/>
              <a:buChar char="l"/>
            </a:pPr>
            <a:r>
              <a:rPr lang="zh-CN" altLang="zh-CN" sz="1500" dirty="0">
                <a:solidFill>
                  <a:srgbClr val="17375E"/>
                </a:solidFill>
                <a:latin typeface="华文中宋" pitchFamily="2" charset="-122"/>
                <a:ea typeface="华文中宋" pitchFamily="2" charset="-122"/>
              </a:rPr>
              <a:t>在规定的学习期限内分别修满教学计划中规定的必修课学分和选修课学分，是毕业的必要条件之一。</a:t>
            </a:r>
            <a:r>
              <a:rPr lang="zh-CN" altLang="en-US" sz="1500" dirty="0">
                <a:solidFill>
                  <a:srgbClr val="17375E"/>
                </a:solidFill>
                <a:latin typeface="华文中宋" pitchFamily="2" charset="-122"/>
                <a:ea typeface="华文中宋" pitchFamily="2" charset="-122"/>
              </a:rPr>
              <a:t>学生对课程进行调整时，必须遵守“在规定的学习期限内，分别修满教学计划中规定的必修课学分及选修课学分”这一要求，无选课门数及方式限制。</a:t>
            </a:r>
            <a:endParaRPr lang="en-US" altLang="zh-CN" sz="1500" dirty="0">
              <a:solidFill>
                <a:srgbClr val="17375E"/>
              </a:solidFill>
              <a:latin typeface="华文中宋" pitchFamily="2" charset="-122"/>
              <a:ea typeface="华文中宋" pitchFamily="2" charset="-122"/>
            </a:endParaRPr>
          </a:p>
          <a:p>
            <a:pPr>
              <a:lnSpc>
                <a:spcPct val="190000"/>
              </a:lnSpc>
            </a:pPr>
            <a:r>
              <a:rPr lang="zh-CN" altLang="zh-CN" sz="1600" b="1" dirty="0">
                <a:solidFill>
                  <a:srgbClr val="17375E"/>
                </a:solidFill>
                <a:latin typeface="华文中宋" pitchFamily="2" charset="-122"/>
                <a:ea typeface="华文中宋" pitchFamily="2" charset="-122"/>
              </a:rPr>
              <a:t>开课规则</a:t>
            </a:r>
            <a:r>
              <a:rPr lang="zh-CN" altLang="en-US" sz="1600" b="1" dirty="0">
                <a:solidFill>
                  <a:srgbClr val="17375E"/>
                </a:solidFill>
                <a:latin typeface="华文中宋" pitchFamily="2" charset="-122"/>
                <a:ea typeface="华文中宋" pitchFamily="2" charset="-122"/>
              </a:rPr>
              <a:t>：</a:t>
            </a:r>
            <a:endParaRPr lang="zh-CN" altLang="zh-CN" sz="1600" b="1" dirty="0">
              <a:solidFill>
                <a:srgbClr val="17375E"/>
              </a:solidFill>
              <a:latin typeface="华文中宋" pitchFamily="2" charset="-122"/>
              <a:ea typeface="华文中宋" pitchFamily="2" charset="-122"/>
            </a:endParaRPr>
          </a:p>
          <a:p>
            <a:pPr>
              <a:lnSpc>
                <a:spcPct val="190000"/>
              </a:lnSpc>
            </a:pPr>
            <a:r>
              <a:rPr lang="zh-CN" altLang="zh-CN" sz="1500" dirty="0">
                <a:solidFill>
                  <a:srgbClr val="17375E"/>
                </a:solidFill>
                <a:latin typeface="华文中宋" pitchFamily="2" charset="-122"/>
                <a:ea typeface="华文中宋" pitchFamily="2" charset="-122"/>
              </a:rPr>
              <a:t>交纳足够的费用，是成功开课的前提，在确认开课前，务必查看</a:t>
            </a:r>
            <a:r>
              <a:rPr lang="zh-CN" altLang="en-US" sz="1500" dirty="0">
                <a:solidFill>
                  <a:srgbClr val="17375E"/>
                </a:solidFill>
                <a:latin typeface="华文中宋" pitchFamily="2" charset="-122"/>
                <a:ea typeface="华文中宋" pitchFamily="2" charset="-122"/>
              </a:rPr>
              <a:t>学生账户中的学费</a:t>
            </a:r>
            <a:r>
              <a:rPr lang="zh-CN" altLang="zh-CN" sz="1500" dirty="0">
                <a:solidFill>
                  <a:srgbClr val="17375E"/>
                </a:solidFill>
                <a:latin typeface="华文中宋" pitchFamily="2" charset="-122"/>
                <a:ea typeface="华文中宋" pitchFamily="2" charset="-122"/>
              </a:rPr>
              <a:t>余额是否</a:t>
            </a:r>
            <a:r>
              <a:rPr lang="zh-CN" altLang="en-US" sz="1500" dirty="0">
                <a:solidFill>
                  <a:srgbClr val="17375E"/>
                </a:solidFill>
                <a:latin typeface="华文中宋" pitchFamily="2" charset="-122"/>
                <a:ea typeface="华文中宋" pitchFamily="2" charset="-122"/>
              </a:rPr>
              <a:t>充足</a:t>
            </a:r>
            <a:r>
              <a:rPr lang="zh-CN" altLang="zh-CN" sz="1500" dirty="0">
                <a:latin typeface="华文中宋" pitchFamily="2" charset="-122"/>
                <a:ea typeface="华文中宋" pitchFamily="2" charset="-122"/>
              </a:rPr>
              <a:t>。</a:t>
            </a:r>
          </a:p>
        </p:txBody>
      </p:sp>
      <p:sp>
        <p:nvSpPr>
          <p:cNvPr id="13" name="流程图: 联系 12"/>
          <p:cNvSpPr/>
          <p:nvPr/>
        </p:nvSpPr>
        <p:spPr>
          <a:xfrm>
            <a:off x="857224" y="1428736"/>
            <a:ext cx="214314" cy="214314"/>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4" name="流程图: 联系 13"/>
          <p:cNvSpPr/>
          <p:nvPr/>
        </p:nvSpPr>
        <p:spPr>
          <a:xfrm>
            <a:off x="857224" y="2357430"/>
            <a:ext cx="214314" cy="214314"/>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5" name="流程图: 联系 14"/>
          <p:cNvSpPr/>
          <p:nvPr/>
        </p:nvSpPr>
        <p:spPr>
          <a:xfrm>
            <a:off x="857224" y="5429264"/>
            <a:ext cx="214314" cy="214314"/>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Tree>
    <p:extLst>
      <p:ext uri="{BB962C8B-B14F-4D97-AF65-F5344CB8AC3E}">
        <p14:creationId xmlns:p14="http://schemas.microsoft.com/office/powerpoint/2010/main" val="1791209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C:\Users\amin\Desktop\1703学生手册\新建文件夹\学习计划.png"/>
          <p:cNvPicPr/>
          <p:nvPr/>
        </p:nvPicPr>
        <p:blipFill>
          <a:blip r:embed="rId2">
            <a:extLst>
              <a:ext uri="{28A0092B-C50C-407E-A947-70E740481C1C}">
                <a14:useLocalDpi xmlns:a14="http://schemas.microsoft.com/office/drawing/2010/main" val="0"/>
              </a:ext>
            </a:extLst>
          </a:blip>
          <a:srcRect/>
          <a:stretch>
            <a:fillRect/>
          </a:stretch>
        </p:blipFill>
        <p:spPr bwMode="auto">
          <a:xfrm>
            <a:off x="228628" y="1224014"/>
            <a:ext cx="6119243" cy="3165392"/>
          </a:xfrm>
          <a:prstGeom prst="rect">
            <a:avLst/>
          </a:prstGeom>
          <a:ln>
            <a:solidFill>
              <a:schemeClr val="accent1">
                <a:lumMod val="50000"/>
              </a:schemeClr>
            </a:solidFill>
          </a:ln>
          <a:effectLst>
            <a:outerShdw blurRad="190500" algn="tl" rotWithShape="0">
              <a:srgbClr val="000000">
                <a:alpha val="70000"/>
              </a:srgbClr>
            </a:outerShdw>
          </a:effectLst>
        </p:spPr>
      </p:pic>
      <p:sp>
        <p:nvSpPr>
          <p:cNvPr id="3" name="AutoShape 12"/>
          <p:cNvSpPr>
            <a:spLocks noChangeArrowheads="1"/>
          </p:cNvSpPr>
          <p:nvPr/>
        </p:nvSpPr>
        <p:spPr bwMode="auto">
          <a:xfrm rot="10800000" flipH="1">
            <a:off x="4499993" y="993758"/>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4" name="标题 1"/>
          <p:cNvSpPr txBox="1">
            <a:spLocks/>
          </p:cNvSpPr>
          <p:nvPr/>
        </p:nvSpPr>
        <p:spPr>
          <a:xfrm>
            <a:off x="4422361" y="447155"/>
            <a:ext cx="3979488"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chemeClr val="accent6">
                    <a:lumMod val="75000"/>
                  </a:schemeClr>
                </a:solidFill>
                <a:latin typeface="+mn-ea"/>
                <a:ea typeface="+mn-ea"/>
                <a:cs typeface="+mn-cs"/>
              </a:rPr>
              <a:t>个人学习进度</a:t>
            </a:r>
            <a:endParaRPr lang="zh-CN" altLang="en-US" sz="2000" b="1" dirty="0">
              <a:solidFill>
                <a:schemeClr val="accent1">
                  <a:lumMod val="75000"/>
                </a:schemeClr>
              </a:solidFill>
              <a:latin typeface="+mn-ea"/>
              <a:ea typeface="+mn-ea"/>
              <a:cs typeface="+mn-cs"/>
            </a:endParaRPr>
          </a:p>
        </p:txBody>
      </p:sp>
      <p:pic>
        <p:nvPicPr>
          <p:cNvPr id="11" name="图片 10"/>
          <p:cNvPicPr>
            <a:picLocks noChangeAspect="1"/>
          </p:cNvPicPr>
          <p:nvPr/>
        </p:nvPicPr>
        <p:blipFill>
          <a:blip r:embed="rId3"/>
          <a:stretch>
            <a:fillRect/>
          </a:stretch>
        </p:blipFill>
        <p:spPr>
          <a:xfrm>
            <a:off x="5280325" y="1539379"/>
            <a:ext cx="3837465" cy="1728192"/>
          </a:xfrm>
          <a:prstGeom prst="rect">
            <a:avLst/>
          </a:prstGeom>
          <a:ln w="19050">
            <a:solidFill>
              <a:schemeClr val="bg1">
                <a:lumMod val="75000"/>
              </a:schemeClr>
            </a:solidFill>
          </a:ln>
        </p:spPr>
      </p:pic>
      <p:sp>
        <p:nvSpPr>
          <p:cNvPr id="12" name="右箭头 11"/>
          <p:cNvSpPr/>
          <p:nvPr/>
        </p:nvSpPr>
        <p:spPr>
          <a:xfrm>
            <a:off x="4692483" y="1764747"/>
            <a:ext cx="587841" cy="57606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3" name="矩形 12"/>
          <p:cNvSpPr/>
          <p:nvPr/>
        </p:nvSpPr>
        <p:spPr>
          <a:xfrm>
            <a:off x="254645" y="1880026"/>
            <a:ext cx="4437838" cy="436464"/>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4"/>
          <p:cNvSpPr txBox="1"/>
          <p:nvPr/>
        </p:nvSpPr>
        <p:spPr>
          <a:xfrm>
            <a:off x="5127023" y="4452280"/>
            <a:ext cx="3837465" cy="1154162"/>
          </a:xfrm>
          <a:prstGeom prst="rect">
            <a:avLst/>
          </a:prstGeom>
          <a:solidFill>
            <a:schemeClr val="bg2">
              <a:lumMod val="90000"/>
              <a:alpha val="27000"/>
            </a:schemeClr>
          </a:solidFill>
          <a:ln>
            <a:solidFill>
              <a:schemeClr val="bg1">
                <a:lumMod val="75000"/>
                <a:alpha val="47000"/>
              </a:schemeClr>
            </a:solidFill>
          </a:ln>
        </p:spPr>
        <p:txBody>
          <a:bodyPr wrap="square" rtlCol="0">
            <a:spAutoFit/>
          </a:bodyPr>
          <a:lstStyle/>
          <a:p>
            <a:pPr marL="285750" indent="-285750">
              <a:lnSpc>
                <a:spcPct val="150000"/>
              </a:lnSpc>
              <a:spcBef>
                <a:spcPct val="0"/>
              </a:spcBef>
              <a:buFont typeface="Wingdings" pitchFamily="2" charset="2"/>
              <a:buChar char="l"/>
            </a:pPr>
            <a:r>
              <a:rPr lang="zh-CN" altLang="en-US" sz="1600" b="1" cap="all" dirty="0">
                <a:solidFill>
                  <a:srgbClr val="C00000"/>
                </a:solidFill>
                <a:latin typeface="华文中宋" pitchFamily="2" charset="-122"/>
                <a:ea typeface="华文中宋" pitchFamily="2" charset="-122"/>
              </a:rPr>
              <a:t>个人学习进度</a:t>
            </a:r>
            <a:endParaRPr lang="en-US" altLang="zh-CN" sz="1600" b="1" cap="all" dirty="0">
              <a:solidFill>
                <a:srgbClr val="C00000"/>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500" dirty="0">
                <a:solidFill>
                  <a:srgbClr val="17375E"/>
                </a:solidFill>
                <a:latin typeface="华文中宋" pitchFamily="2" charset="-122"/>
                <a:ea typeface="华文中宋" pitchFamily="2" charset="-122"/>
              </a:rPr>
              <a:t>当鼠标划过“学习进度提示”区时，可看到下拉列表，显示各项条件对比表。</a:t>
            </a:r>
            <a:endParaRPr lang="en-US" altLang="zh-CN" sz="1500" dirty="0">
              <a:solidFill>
                <a:srgbClr val="17375E"/>
              </a:solidFill>
              <a:latin typeface="华文中宋" pitchFamily="2" charset="-122"/>
              <a:ea typeface="华文中宋" pitchFamily="2" charset="-122"/>
            </a:endParaRPr>
          </a:p>
        </p:txBody>
      </p:sp>
    </p:spTree>
    <p:extLst>
      <p:ext uri="{BB962C8B-B14F-4D97-AF65-F5344CB8AC3E}">
        <p14:creationId xmlns:p14="http://schemas.microsoft.com/office/powerpoint/2010/main" val="2155369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349767" y="1596048"/>
            <a:ext cx="4701699" cy="4320480"/>
          </a:xfrm>
          <a:prstGeom prst="rect">
            <a:avLst/>
          </a:prstGeom>
          <a:ln w="19050">
            <a:solidFill>
              <a:schemeClr val="bg1">
                <a:lumMod val="65000"/>
              </a:schemeClr>
            </a:solidFill>
          </a:ln>
        </p:spPr>
      </p:pic>
      <p:sp>
        <p:nvSpPr>
          <p:cNvPr id="2" name="TextBox 4"/>
          <p:cNvSpPr txBox="1"/>
          <p:nvPr/>
        </p:nvSpPr>
        <p:spPr>
          <a:xfrm>
            <a:off x="5318543" y="1912416"/>
            <a:ext cx="3213896" cy="2539157"/>
          </a:xfrm>
          <a:prstGeom prst="rect">
            <a:avLst/>
          </a:prstGeom>
          <a:solidFill>
            <a:schemeClr val="bg2">
              <a:lumMod val="90000"/>
              <a:alpha val="27000"/>
            </a:schemeClr>
          </a:solidFill>
          <a:ln>
            <a:solidFill>
              <a:schemeClr val="bg1">
                <a:lumMod val="75000"/>
                <a:alpha val="47000"/>
              </a:schemeClr>
            </a:solidFill>
          </a:ln>
        </p:spPr>
        <p:txBody>
          <a:bodyPr wrap="square" rtlCol="0">
            <a:spAutoFit/>
          </a:bodyPr>
          <a:lstStyle/>
          <a:p>
            <a:pPr marL="285750" indent="-285750">
              <a:lnSpc>
                <a:spcPct val="150000"/>
              </a:lnSpc>
              <a:spcBef>
                <a:spcPct val="0"/>
              </a:spcBef>
              <a:buFont typeface="Wingdings" pitchFamily="2" charset="2"/>
              <a:buChar char="l"/>
            </a:pPr>
            <a:r>
              <a:rPr lang="zh-CN" altLang="en-US" sz="1600" b="1" cap="all" dirty="0">
                <a:solidFill>
                  <a:srgbClr val="C00000"/>
                </a:solidFill>
                <a:latin typeface="华文中宋" pitchFamily="2" charset="-122"/>
                <a:ea typeface="华文中宋" pitchFamily="2" charset="-122"/>
              </a:rPr>
              <a:t>个人学习计划</a:t>
            </a:r>
            <a:endParaRPr lang="en-US" altLang="zh-CN" sz="1600" b="1" cap="all" dirty="0">
              <a:solidFill>
                <a:srgbClr val="C00000"/>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500" dirty="0">
                <a:solidFill>
                  <a:srgbClr val="17375E"/>
                </a:solidFill>
                <a:latin typeface="华文中宋" pitchFamily="2" charset="-122"/>
                <a:ea typeface="华文中宋" pitchFamily="2" charset="-122"/>
              </a:rPr>
              <a:t>进入教室后，“</a:t>
            </a:r>
            <a:r>
              <a:rPr lang="zh-CN" altLang="en-US" sz="1500" dirty="0">
                <a:solidFill>
                  <a:schemeClr val="accent6">
                    <a:lumMod val="75000"/>
                  </a:schemeClr>
                </a:solidFill>
                <a:latin typeface="华文中宋" pitchFamily="2" charset="-122"/>
                <a:ea typeface="华文中宋" pitchFamily="2" charset="-122"/>
              </a:rPr>
              <a:t>课程学习区</a:t>
            </a:r>
            <a:r>
              <a:rPr lang="zh-CN" altLang="en-US" sz="1500" dirty="0">
                <a:solidFill>
                  <a:srgbClr val="17375E"/>
                </a:solidFill>
                <a:latin typeface="华文中宋" pitchFamily="2" charset="-122"/>
                <a:ea typeface="华文中宋" pitchFamily="2" charset="-122"/>
              </a:rPr>
              <a:t>”直观显示学生当前阶段学习计划。</a:t>
            </a:r>
            <a:endParaRPr lang="en-US" altLang="zh-CN" sz="1500" dirty="0">
              <a:solidFill>
                <a:srgbClr val="17375E"/>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500" dirty="0">
                <a:solidFill>
                  <a:srgbClr val="17375E"/>
                </a:solidFill>
                <a:latin typeface="华文中宋" pitchFamily="2" charset="-122"/>
                <a:ea typeface="华文中宋" pitchFamily="2" charset="-122"/>
              </a:rPr>
              <a:t>直观显示课程名称、课程类型、学分、课程状态、考核方式等。</a:t>
            </a:r>
            <a:endParaRPr lang="en-US" altLang="zh-CN" sz="1500" dirty="0">
              <a:solidFill>
                <a:srgbClr val="17375E"/>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500" dirty="0">
                <a:solidFill>
                  <a:srgbClr val="17375E"/>
                </a:solidFill>
                <a:latin typeface="华文中宋" pitchFamily="2" charset="-122"/>
                <a:ea typeface="华文中宋" pitchFamily="2" charset="-122"/>
              </a:rPr>
              <a:t>点击“</a:t>
            </a:r>
            <a:r>
              <a:rPr lang="zh-CN" altLang="en-US" sz="1500" dirty="0">
                <a:solidFill>
                  <a:srgbClr val="FF0000"/>
                </a:solidFill>
                <a:latin typeface="华文中宋" pitchFamily="2" charset="-122"/>
                <a:ea typeface="华文中宋" pitchFamily="2" charset="-122"/>
              </a:rPr>
              <a:t>全部计划</a:t>
            </a:r>
            <a:r>
              <a:rPr lang="zh-CN" altLang="en-US" sz="1500" dirty="0">
                <a:solidFill>
                  <a:srgbClr val="17375E"/>
                </a:solidFill>
                <a:latin typeface="华文中宋" pitchFamily="2" charset="-122"/>
                <a:ea typeface="华文中宋" pitchFamily="2" charset="-122"/>
              </a:rPr>
              <a:t>”，可查看个人全部学习计划。</a:t>
            </a:r>
            <a:endParaRPr lang="en-US" altLang="zh-CN" sz="1500" dirty="0">
              <a:solidFill>
                <a:srgbClr val="17375E"/>
              </a:solidFill>
              <a:latin typeface="华文中宋" pitchFamily="2" charset="-122"/>
              <a:ea typeface="华文中宋" pitchFamily="2" charset="-122"/>
            </a:endParaRPr>
          </a:p>
        </p:txBody>
      </p:sp>
      <p:sp>
        <p:nvSpPr>
          <p:cNvPr id="3" name="AutoShape 12"/>
          <p:cNvSpPr>
            <a:spLocks noChangeArrowheads="1"/>
          </p:cNvSpPr>
          <p:nvPr/>
        </p:nvSpPr>
        <p:spPr bwMode="auto">
          <a:xfrm rot="10800000" flipH="1">
            <a:off x="4499993" y="993758"/>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4" name="标题 1"/>
          <p:cNvSpPr txBox="1">
            <a:spLocks/>
          </p:cNvSpPr>
          <p:nvPr/>
        </p:nvSpPr>
        <p:spPr>
          <a:xfrm>
            <a:off x="4422361" y="447155"/>
            <a:ext cx="3979488"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chemeClr val="accent6">
                    <a:lumMod val="75000"/>
                  </a:schemeClr>
                </a:solidFill>
                <a:latin typeface="+mn-ea"/>
                <a:ea typeface="+mn-ea"/>
                <a:cs typeface="+mn-cs"/>
              </a:rPr>
              <a:t>个人学习计划</a:t>
            </a:r>
            <a:endParaRPr lang="zh-CN" altLang="en-US" sz="2000" b="1" dirty="0">
              <a:solidFill>
                <a:schemeClr val="accent1">
                  <a:lumMod val="75000"/>
                </a:schemeClr>
              </a:solidFill>
              <a:latin typeface="+mn-ea"/>
              <a:ea typeface="+mn-ea"/>
              <a:cs typeface="+mn-cs"/>
            </a:endParaRPr>
          </a:p>
        </p:txBody>
      </p:sp>
      <p:sp>
        <p:nvSpPr>
          <p:cNvPr id="10" name="矩形 9"/>
          <p:cNvSpPr/>
          <p:nvPr/>
        </p:nvSpPr>
        <p:spPr>
          <a:xfrm>
            <a:off x="349766" y="2204864"/>
            <a:ext cx="4701699" cy="28803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4761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2"/>
          <p:cNvSpPr>
            <a:spLocks noChangeArrowheads="1"/>
          </p:cNvSpPr>
          <p:nvPr/>
        </p:nvSpPr>
        <p:spPr bwMode="auto">
          <a:xfrm rot="10800000" flipH="1">
            <a:off x="4499993" y="993758"/>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4" name="标题 1"/>
          <p:cNvSpPr txBox="1">
            <a:spLocks/>
          </p:cNvSpPr>
          <p:nvPr/>
        </p:nvSpPr>
        <p:spPr>
          <a:xfrm>
            <a:off x="5273032" y="476672"/>
            <a:ext cx="3328342"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chemeClr val="accent6">
                    <a:lumMod val="75000"/>
                  </a:schemeClr>
                </a:solidFill>
                <a:latin typeface="+mn-ea"/>
                <a:ea typeface="+mn-ea"/>
                <a:cs typeface="+mn-cs"/>
              </a:rPr>
              <a:t>个人学习计划</a:t>
            </a:r>
            <a:endParaRPr lang="zh-CN" altLang="en-US" sz="2000" b="1" dirty="0">
              <a:solidFill>
                <a:schemeClr val="accent1">
                  <a:lumMod val="75000"/>
                </a:schemeClr>
              </a:solidFill>
              <a:latin typeface="+mn-ea"/>
              <a:ea typeface="+mn-ea"/>
              <a:cs typeface="+mn-cs"/>
            </a:endParaRPr>
          </a:p>
        </p:txBody>
      </p:sp>
      <p:sp>
        <p:nvSpPr>
          <p:cNvPr id="5" name="矩形 4"/>
          <p:cNvSpPr/>
          <p:nvPr/>
        </p:nvSpPr>
        <p:spPr>
          <a:xfrm>
            <a:off x="359532" y="4509120"/>
            <a:ext cx="8388931" cy="2192908"/>
          </a:xfrm>
          <a:prstGeom prst="rect">
            <a:avLst/>
          </a:prstGeom>
          <a:noFill/>
        </p:spPr>
        <p:txBody>
          <a:bodyPr wrap="square">
            <a:spAutoFit/>
          </a:bodyPr>
          <a:lstStyle/>
          <a:p>
            <a:pPr>
              <a:lnSpc>
                <a:spcPct val="150000"/>
              </a:lnSpc>
              <a:spcBef>
                <a:spcPct val="0"/>
              </a:spcBef>
            </a:pPr>
            <a:r>
              <a:rPr lang="en-US" altLang="zh-CN" sz="1500" b="1" cap="all" dirty="0">
                <a:solidFill>
                  <a:srgbClr val="C00000"/>
                </a:solidFill>
                <a:latin typeface="Arial Black" pitchFamily="34" charset="0"/>
                <a:ea typeface="黑体" pitchFamily="2" charset="-122"/>
              </a:rPr>
              <a:t>【</a:t>
            </a:r>
            <a:r>
              <a:rPr lang="zh-CN" altLang="en-US" sz="1500" cap="all" dirty="0">
                <a:solidFill>
                  <a:srgbClr val="C00000"/>
                </a:solidFill>
                <a:latin typeface="Arial Black" pitchFamily="34" charset="0"/>
                <a:ea typeface="黑体" pitchFamily="2" charset="-122"/>
              </a:rPr>
              <a:t>特别提示</a:t>
            </a:r>
            <a:r>
              <a:rPr lang="en-US" altLang="zh-CN" sz="1500" b="1" cap="all" dirty="0">
                <a:solidFill>
                  <a:srgbClr val="C00000"/>
                </a:solidFill>
                <a:latin typeface="Arial Black" pitchFamily="34" charset="0"/>
                <a:ea typeface="黑体" pitchFamily="2" charset="-122"/>
              </a:rPr>
              <a:t>】</a:t>
            </a:r>
            <a:endParaRPr lang="zh-CN" altLang="en-US" sz="1500" cap="all" dirty="0">
              <a:solidFill>
                <a:srgbClr val="C00000"/>
              </a:solidFill>
              <a:latin typeface="Arial Black" pitchFamily="34" charset="0"/>
              <a:ea typeface="黑体" pitchFamily="2" charset="-122"/>
            </a:endParaRPr>
          </a:p>
          <a:p>
            <a:pPr marL="285750" indent="-285750">
              <a:lnSpc>
                <a:spcPct val="150000"/>
              </a:lnSpc>
              <a:spcBef>
                <a:spcPct val="0"/>
              </a:spcBef>
              <a:buFont typeface="Wingdings" pitchFamily="2" charset="2"/>
              <a:buChar char="l"/>
            </a:pPr>
            <a:r>
              <a:rPr lang="zh-CN" altLang="en-US" sz="1500" dirty="0">
                <a:solidFill>
                  <a:srgbClr val="17375E"/>
                </a:solidFill>
                <a:latin typeface="华文中宋" pitchFamily="2" charset="-122"/>
                <a:ea typeface="华文中宋" pitchFamily="2" charset="-122"/>
              </a:rPr>
              <a:t>个人学习计划默认设置为专业指导性教学计划，其优点是根据专业培养目标，科学配置各阶段的学习任务。</a:t>
            </a:r>
          </a:p>
          <a:p>
            <a:pPr marL="285750" indent="-285750">
              <a:lnSpc>
                <a:spcPct val="150000"/>
              </a:lnSpc>
              <a:spcBef>
                <a:spcPct val="0"/>
              </a:spcBef>
              <a:buFont typeface="Wingdings" pitchFamily="2" charset="2"/>
              <a:buChar char="l"/>
            </a:pPr>
            <a:r>
              <a:rPr lang="zh-CN" altLang="en-US" sz="1500" dirty="0">
                <a:solidFill>
                  <a:srgbClr val="17375E"/>
                </a:solidFill>
                <a:latin typeface="华文中宋" pitchFamily="2" charset="-122"/>
                <a:ea typeface="华文中宋" pitchFamily="2" charset="-122"/>
              </a:rPr>
              <a:t>学生可依据课程先修后续关系、个人学习基础，实时变更课程的学习阶段，对其中的选修课还可结合自身兴趣特点灵活调换。</a:t>
            </a:r>
          </a:p>
          <a:p>
            <a:pPr marL="285750" indent="-285750">
              <a:lnSpc>
                <a:spcPct val="150000"/>
              </a:lnSpc>
              <a:spcBef>
                <a:spcPct val="0"/>
              </a:spcBef>
              <a:buFont typeface="Wingdings" pitchFamily="2" charset="2"/>
              <a:buChar char="l"/>
            </a:pPr>
            <a:r>
              <a:rPr lang="zh-CN" altLang="en-US" sz="1500" dirty="0">
                <a:solidFill>
                  <a:srgbClr val="17375E"/>
                </a:solidFill>
                <a:latin typeface="华文中宋" pitchFamily="2" charset="-122"/>
                <a:ea typeface="华文中宋" pitchFamily="2" charset="-122"/>
              </a:rPr>
              <a:t>动态显示学生各学习阶段的课程信息，便于学生了解及统筹安排学习进度</a:t>
            </a:r>
            <a:r>
              <a:rPr lang="zh-CN" altLang="en-US" sz="1600" dirty="0">
                <a:solidFill>
                  <a:srgbClr val="17375E"/>
                </a:solidFill>
                <a:latin typeface="华文中宋" pitchFamily="2" charset="-122"/>
                <a:ea typeface="华文中宋" pitchFamily="2" charset="-122"/>
              </a:rPr>
              <a:t>。</a:t>
            </a:r>
          </a:p>
        </p:txBody>
      </p:sp>
      <p:sp>
        <p:nvSpPr>
          <p:cNvPr id="6" name="TextBox 6"/>
          <p:cNvSpPr txBox="1"/>
          <p:nvPr/>
        </p:nvSpPr>
        <p:spPr>
          <a:xfrm>
            <a:off x="6084169" y="1844825"/>
            <a:ext cx="2880319" cy="1431161"/>
          </a:xfrm>
          <a:prstGeom prst="rect">
            <a:avLst/>
          </a:prstGeom>
          <a:solidFill>
            <a:schemeClr val="bg2">
              <a:lumMod val="90000"/>
              <a:alpha val="27000"/>
            </a:schemeClr>
          </a:solidFill>
          <a:ln>
            <a:solidFill>
              <a:schemeClr val="bg1">
                <a:lumMod val="75000"/>
                <a:alpha val="47000"/>
              </a:schemeClr>
            </a:solidFill>
          </a:ln>
        </p:spPr>
        <p:txBody>
          <a:bodyPr wrap="square" rtlCol="0">
            <a:spAutoFit/>
          </a:bodyPr>
          <a:lstStyle/>
          <a:p>
            <a:pPr marL="285750" indent="-285750">
              <a:lnSpc>
                <a:spcPct val="150000"/>
              </a:lnSpc>
              <a:spcBef>
                <a:spcPct val="0"/>
              </a:spcBef>
              <a:buFont typeface="Wingdings" pitchFamily="2" charset="2"/>
              <a:buChar char="l"/>
            </a:pPr>
            <a:r>
              <a:rPr lang="zh-CN" altLang="en-US" sz="1600" b="1" cap="all" dirty="0">
                <a:solidFill>
                  <a:srgbClr val="C00000"/>
                </a:solidFill>
                <a:latin typeface="华文中宋" pitchFamily="2" charset="-122"/>
                <a:ea typeface="华文中宋" pitchFamily="2" charset="-122"/>
              </a:rPr>
              <a:t>个人学习计划</a:t>
            </a:r>
            <a:endParaRPr lang="en-US" altLang="zh-CN" sz="1600" b="1" cap="all" dirty="0">
              <a:solidFill>
                <a:srgbClr val="C00000"/>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400" dirty="0">
                <a:solidFill>
                  <a:srgbClr val="17375E"/>
                </a:solidFill>
                <a:latin typeface="华文中宋" pitchFamily="2" charset="-122"/>
                <a:ea typeface="华文中宋" pitchFamily="2" charset="-122"/>
              </a:rPr>
              <a:t>可“按阶段”查看课程情况。</a:t>
            </a:r>
            <a:endParaRPr lang="en-US" altLang="zh-CN" sz="1400" dirty="0">
              <a:solidFill>
                <a:srgbClr val="17375E"/>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400" dirty="0">
                <a:solidFill>
                  <a:srgbClr val="17375E"/>
                </a:solidFill>
                <a:latin typeface="华文中宋" pitchFamily="2" charset="-122"/>
                <a:ea typeface="华文中宋" pitchFamily="2" charset="-122"/>
              </a:rPr>
              <a:t>新生入学时，统一</a:t>
            </a:r>
            <a:r>
              <a:rPr lang="zh-CN" altLang="zh-CN" sz="1400" dirty="0">
                <a:solidFill>
                  <a:srgbClr val="17375E"/>
                </a:solidFill>
                <a:latin typeface="华文中宋" pitchFamily="2" charset="-122"/>
                <a:ea typeface="华文中宋" pitchFamily="2" charset="-122"/>
              </a:rPr>
              <a:t>由学院一次性选择教学计划课程。</a:t>
            </a:r>
          </a:p>
        </p:txBody>
      </p:sp>
      <p:pic>
        <p:nvPicPr>
          <p:cNvPr id="9" name="图片 8"/>
          <p:cNvPicPr>
            <a:picLocks noChangeAspect="1"/>
          </p:cNvPicPr>
          <p:nvPr/>
        </p:nvPicPr>
        <p:blipFill>
          <a:blip r:embed="rId2"/>
          <a:stretch>
            <a:fillRect/>
          </a:stretch>
        </p:blipFill>
        <p:spPr>
          <a:xfrm>
            <a:off x="359532" y="1162334"/>
            <a:ext cx="5531348" cy="3274778"/>
          </a:xfrm>
          <a:prstGeom prst="rect">
            <a:avLst/>
          </a:prstGeom>
          <a:ln w="19050">
            <a:solidFill>
              <a:schemeClr val="bg1">
                <a:lumMod val="75000"/>
              </a:schemeClr>
            </a:solidFill>
          </a:ln>
        </p:spPr>
      </p:pic>
      <p:sp>
        <p:nvSpPr>
          <p:cNvPr id="7" name="矩形 6"/>
          <p:cNvSpPr/>
          <p:nvPr/>
        </p:nvSpPr>
        <p:spPr>
          <a:xfrm>
            <a:off x="467544" y="1628801"/>
            <a:ext cx="5328592" cy="216024"/>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49566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242485"/>
            <a:ext cx="6624736" cy="4108362"/>
          </a:xfrm>
          <a:prstGeom prst="rect">
            <a:avLst/>
          </a:prstGeom>
          <a:ln w="19050">
            <a:solidFill>
              <a:schemeClr val="bg1">
                <a:lumMod val="75000"/>
              </a:schemeClr>
            </a:solidFill>
          </a:ln>
        </p:spPr>
      </p:pic>
      <p:sp>
        <p:nvSpPr>
          <p:cNvPr id="2" name="AutoShape 12"/>
          <p:cNvSpPr>
            <a:spLocks noChangeArrowheads="1"/>
          </p:cNvSpPr>
          <p:nvPr/>
        </p:nvSpPr>
        <p:spPr bwMode="auto">
          <a:xfrm rot="10800000" flipH="1">
            <a:off x="4447033" y="993758"/>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3" name="标题 1"/>
          <p:cNvSpPr txBox="1">
            <a:spLocks/>
          </p:cNvSpPr>
          <p:nvPr/>
        </p:nvSpPr>
        <p:spPr>
          <a:xfrm>
            <a:off x="5220072" y="548680"/>
            <a:ext cx="3328342"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选、开课</a:t>
            </a:r>
            <a:endParaRPr lang="zh-CN" altLang="en-US" sz="2000" b="1" dirty="0">
              <a:solidFill>
                <a:schemeClr val="accent1">
                  <a:lumMod val="75000"/>
                </a:schemeClr>
              </a:solidFill>
              <a:latin typeface="+mn-ea"/>
              <a:ea typeface="+mn-ea"/>
              <a:cs typeface="+mn-cs"/>
            </a:endParaRPr>
          </a:p>
        </p:txBody>
      </p:sp>
      <p:sp>
        <p:nvSpPr>
          <p:cNvPr id="4" name="TextBox 4"/>
          <p:cNvSpPr txBox="1"/>
          <p:nvPr/>
        </p:nvSpPr>
        <p:spPr>
          <a:xfrm>
            <a:off x="179512" y="1299294"/>
            <a:ext cx="8784976" cy="877163"/>
          </a:xfrm>
          <a:prstGeom prst="rect">
            <a:avLst/>
          </a:prstGeom>
          <a:solidFill>
            <a:schemeClr val="accent1">
              <a:lumMod val="20000"/>
              <a:lumOff val="80000"/>
              <a:alpha val="30000"/>
            </a:schemeClr>
          </a:solidFill>
          <a:ln>
            <a:solidFill>
              <a:schemeClr val="bg1">
                <a:lumMod val="75000"/>
              </a:schemeClr>
            </a:solidFill>
          </a:ln>
        </p:spPr>
        <p:txBody>
          <a:bodyPr wrap="square" rtlCol="0">
            <a:spAutoFit/>
          </a:bodyPr>
          <a:lstStyle/>
          <a:p>
            <a:pPr marL="342900" indent="-342900">
              <a:lnSpc>
                <a:spcPct val="150000"/>
              </a:lnSpc>
              <a:spcBef>
                <a:spcPct val="0"/>
              </a:spcBef>
            </a:pPr>
            <a:r>
              <a:rPr lang="en-US" altLang="zh-CN" i="1" dirty="0">
                <a:solidFill>
                  <a:srgbClr val="F27900"/>
                </a:solidFill>
                <a:latin typeface="Arial Black" pitchFamily="34" charset="0"/>
                <a:ea typeface="黑体" pitchFamily="2" charset="-122"/>
              </a:rPr>
              <a:t> </a:t>
            </a:r>
            <a:r>
              <a:rPr lang="zh-CN" altLang="en-US" dirty="0">
                <a:solidFill>
                  <a:srgbClr val="17375E"/>
                </a:solidFill>
                <a:latin typeface="华文中宋" pitchFamily="2" charset="-122"/>
                <a:ea typeface="华文中宋" pitchFamily="2" charset="-122"/>
              </a:rPr>
              <a:t>点击“选开课”进入选开课平台，进行选课、退课、开课操作。</a:t>
            </a:r>
            <a:endParaRPr lang="en-US" altLang="zh-CN" dirty="0">
              <a:solidFill>
                <a:srgbClr val="17375E"/>
              </a:solidFill>
              <a:latin typeface="华文中宋" pitchFamily="2" charset="-122"/>
              <a:ea typeface="华文中宋" pitchFamily="2" charset="-122"/>
            </a:endParaRPr>
          </a:p>
          <a:p>
            <a:pPr>
              <a:lnSpc>
                <a:spcPct val="150000"/>
              </a:lnSpc>
              <a:spcBef>
                <a:spcPct val="0"/>
              </a:spcBef>
            </a:pPr>
            <a:r>
              <a:rPr lang="en-US" altLang="zh-CN" sz="1600" dirty="0">
                <a:solidFill>
                  <a:srgbClr val="17375E"/>
                </a:solidFill>
                <a:latin typeface="华文中宋" pitchFamily="2" charset="-122"/>
                <a:ea typeface="华文中宋" pitchFamily="2" charset="-122"/>
              </a:rPr>
              <a:t>  </a:t>
            </a:r>
            <a:r>
              <a:rPr lang="zh-CN" altLang="en-US" sz="1600" dirty="0">
                <a:solidFill>
                  <a:srgbClr val="C00000"/>
                </a:solidFill>
                <a:latin typeface="华文中宋" pitchFamily="2" charset="-122"/>
                <a:ea typeface="华文中宋" pitchFamily="2" charset="-122"/>
              </a:rPr>
              <a:t>（注：选课时不扣费，开课时扣除相应课程费用）</a:t>
            </a:r>
          </a:p>
        </p:txBody>
      </p:sp>
      <p:sp>
        <p:nvSpPr>
          <p:cNvPr id="5" name="TextBox 7"/>
          <p:cNvSpPr txBox="1"/>
          <p:nvPr/>
        </p:nvSpPr>
        <p:spPr>
          <a:xfrm>
            <a:off x="6884243" y="2242485"/>
            <a:ext cx="2068573" cy="1338828"/>
          </a:xfrm>
          <a:prstGeom prst="rect">
            <a:avLst/>
          </a:prstGeom>
          <a:solidFill>
            <a:schemeClr val="accent2">
              <a:lumMod val="20000"/>
              <a:lumOff val="80000"/>
              <a:alpha val="28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i="1" dirty="0">
                <a:solidFill>
                  <a:srgbClr val="F27900"/>
                </a:solidFill>
                <a:latin typeface="Arial Black" pitchFamily="34" charset="0"/>
                <a:ea typeface="黑体" pitchFamily="2" charset="-122"/>
              </a:rPr>
              <a:t>1</a:t>
            </a:r>
            <a:r>
              <a:rPr lang="zh-CN" altLang="en-US" i="1" dirty="0">
                <a:solidFill>
                  <a:srgbClr val="F27900"/>
                </a:solidFill>
                <a:latin typeface="Arial Black" pitchFamily="34" charset="0"/>
                <a:ea typeface="黑体" pitchFamily="2" charset="-122"/>
              </a:rPr>
              <a:t> </a:t>
            </a:r>
            <a:r>
              <a:rPr lang="en-US" altLang="zh-CN" i="1" dirty="0">
                <a:solidFill>
                  <a:srgbClr val="F27900"/>
                </a:solidFill>
                <a:latin typeface="Arial Black" pitchFamily="34" charset="0"/>
                <a:ea typeface="黑体" pitchFamily="2" charset="-122"/>
              </a:rPr>
              <a:t>.</a:t>
            </a:r>
            <a:r>
              <a:rPr lang="zh-CN" altLang="en-US" dirty="0">
                <a:solidFill>
                  <a:srgbClr val="17375E"/>
                </a:solidFill>
                <a:latin typeface="华文中宋" pitchFamily="2" charset="-122"/>
                <a:ea typeface="华文中宋" pitchFamily="2" charset="-122"/>
              </a:rPr>
              <a:t>查看当前已选学分及已取得学分情况。</a:t>
            </a:r>
            <a:endParaRPr lang="en-US" altLang="zh-CN" dirty="0">
              <a:solidFill>
                <a:srgbClr val="17375E"/>
              </a:solidFill>
              <a:latin typeface="华文中宋" pitchFamily="2" charset="-122"/>
              <a:ea typeface="华文中宋" pitchFamily="2" charset="-122"/>
            </a:endParaRPr>
          </a:p>
        </p:txBody>
      </p:sp>
      <p:sp>
        <p:nvSpPr>
          <p:cNvPr id="11" name="TextBox 9"/>
          <p:cNvSpPr txBox="1"/>
          <p:nvPr/>
        </p:nvSpPr>
        <p:spPr>
          <a:xfrm>
            <a:off x="6884243" y="3765523"/>
            <a:ext cx="2080245" cy="2585323"/>
          </a:xfrm>
          <a:prstGeom prst="rect">
            <a:avLst/>
          </a:prstGeom>
          <a:solidFill>
            <a:schemeClr val="accent3">
              <a:lumMod val="20000"/>
              <a:lumOff val="80000"/>
              <a:alpha val="29000"/>
            </a:schemeClr>
          </a:solidFill>
          <a:ln>
            <a:solidFill>
              <a:schemeClr val="bg1">
                <a:lumMod val="75000"/>
                <a:alpha val="48000"/>
              </a:schemeClr>
            </a:solidFill>
          </a:ln>
        </p:spPr>
        <p:txBody>
          <a:bodyPr wrap="square" rtlCol="0">
            <a:spAutoFit/>
          </a:bodyPr>
          <a:lstStyle/>
          <a:p>
            <a:pPr>
              <a:lnSpc>
                <a:spcPct val="150000"/>
              </a:lnSpc>
              <a:spcBef>
                <a:spcPct val="0"/>
              </a:spcBef>
            </a:pPr>
            <a:r>
              <a:rPr lang="en-US" altLang="zh-CN" i="1" dirty="0">
                <a:solidFill>
                  <a:srgbClr val="F27900"/>
                </a:solidFill>
                <a:latin typeface="Arial Black" pitchFamily="34" charset="0"/>
                <a:ea typeface="黑体" pitchFamily="2" charset="-122"/>
              </a:rPr>
              <a:t>2. </a:t>
            </a:r>
            <a:r>
              <a:rPr lang="zh-CN" altLang="en-US" dirty="0">
                <a:solidFill>
                  <a:srgbClr val="17375E"/>
                </a:solidFill>
                <a:latin typeface="华文中宋" pitchFamily="2" charset="-122"/>
                <a:ea typeface="华文中宋" pitchFamily="2" charset="-122"/>
              </a:rPr>
              <a:t>点击“选课”，进行选课操作；点击“</a:t>
            </a:r>
            <a:r>
              <a:rPr lang="zh-CN" altLang="en-US" dirty="0">
                <a:solidFill>
                  <a:srgbClr val="C00000"/>
                </a:solidFill>
                <a:latin typeface="华文中宋" pitchFamily="2" charset="-122"/>
                <a:ea typeface="华文中宋" pitchFamily="2" charset="-122"/>
              </a:rPr>
              <a:t>退课</a:t>
            </a:r>
            <a:r>
              <a:rPr lang="zh-CN" altLang="en-US" dirty="0">
                <a:solidFill>
                  <a:srgbClr val="17375E"/>
                </a:solidFill>
                <a:latin typeface="华文中宋" pitchFamily="2" charset="-122"/>
                <a:ea typeface="华文中宋" pitchFamily="2" charset="-122"/>
              </a:rPr>
              <a:t>”，退选已选课程；点击“</a:t>
            </a:r>
            <a:r>
              <a:rPr lang="zh-CN" altLang="en-US" dirty="0">
                <a:solidFill>
                  <a:srgbClr val="C00000"/>
                </a:solidFill>
                <a:latin typeface="华文中宋" pitchFamily="2" charset="-122"/>
                <a:ea typeface="华文中宋" pitchFamily="2" charset="-122"/>
              </a:rPr>
              <a:t>开课</a:t>
            </a:r>
            <a:r>
              <a:rPr lang="zh-CN" altLang="en-US" dirty="0">
                <a:solidFill>
                  <a:srgbClr val="17375E"/>
                </a:solidFill>
                <a:latin typeface="华文中宋" pitchFamily="2" charset="-122"/>
                <a:ea typeface="华文中宋" pitchFamily="2" charset="-122"/>
              </a:rPr>
              <a:t>”开通已选课程。</a:t>
            </a:r>
          </a:p>
        </p:txBody>
      </p:sp>
      <p:sp>
        <p:nvSpPr>
          <p:cNvPr id="12" name="椭圆形标注 11"/>
          <p:cNvSpPr/>
          <p:nvPr/>
        </p:nvSpPr>
        <p:spPr>
          <a:xfrm flipH="1">
            <a:off x="2195736" y="5733255"/>
            <a:ext cx="335297" cy="212308"/>
          </a:xfrm>
          <a:prstGeom prst="wedgeEllipseCallout">
            <a:avLst>
              <a:gd name="adj1" fmla="val -111770"/>
              <a:gd name="adj2" fmla="val 71858"/>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sp>
        <p:nvSpPr>
          <p:cNvPr id="13" name="椭圆形标注 12"/>
          <p:cNvSpPr/>
          <p:nvPr/>
        </p:nvSpPr>
        <p:spPr>
          <a:xfrm>
            <a:off x="323528" y="3933056"/>
            <a:ext cx="288032" cy="216024"/>
          </a:xfrm>
          <a:prstGeom prst="wedgeEllipseCallout">
            <a:avLst>
              <a:gd name="adj1" fmla="val 92286"/>
              <a:gd name="adj2" fmla="val 8154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sp>
        <p:nvSpPr>
          <p:cNvPr id="15" name="矩形 14"/>
          <p:cNvSpPr/>
          <p:nvPr/>
        </p:nvSpPr>
        <p:spPr>
          <a:xfrm>
            <a:off x="323528" y="4243709"/>
            <a:ext cx="5328592" cy="216024"/>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699792" y="5945563"/>
            <a:ext cx="1584176" cy="405283"/>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105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stretch>
            <a:fillRect/>
          </a:stretch>
        </p:blipFill>
        <p:spPr>
          <a:xfrm>
            <a:off x="239773" y="1680441"/>
            <a:ext cx="6132427" cy="3980807"/>
          </a:xfrm>
          <a:prstGeom prst="rect">
            <a:avLst/>
          </a:prstGeom>
        </p:spPr>
      </p:pic>
      <p:sp>
        <p:nvSpPr>
          <p:cNvPr id="3" name="AutoShape 12"/>
          <p:cNvSpPr>
            <a:spLocks noChangeArrowheads="1"/>
          </p:cNvSpPr>
          <p:nvPr/>
        </p:nvSpPr>
        <p:spPr bwMode="auto">
          <a:xfrm rot="10800000" flipH="1">
            <a:off x="4447033" y="993758"/>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4" name="标题 1"/>
          <p:cNvSpPr txBox="1">
            <a:spLocks/>
          </p:cNvSpPr>
          <p:nvPr/>
        </p:nvSpPr>
        <p:spPr>
          <a:xfrm>
            <a:off x="5220072" y="548680"/>
            <a:ext cx="3328342"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选、开课</a:t>
            </a:r>
            <a:endParaRPr lang="zh-CN" altLang="en-US" sz="2000" b="1" dirty="0">
              <a:solidFill>
                <a:schemeClr val="accent1">
                  <a:lumMod val="75000"/>
                </a:schemeClr>
              </a:solidFill>
              <a:latin typeface="+mn-ea"/>
              <a:ea typeface="+mn-ea"/>
              <a:cs typeface="+mn-cs"/>
            </a:endParaRPr>
          </a:p>
        </p:txBody>
      </p:sp>
      <p:sp>
        <p:nvSpPr>
          <p:cNvPr id="7" name="TextBox 6"/>
          <p:cNvSpPr txBox="1"/>
          <p:nvPr/>
        </p:nvSpPr>
        <p:spPr>
          <a:xfrm>
            <a:off x="6537696" y="2337313"/>
            <a:ext cx="2498799" cy="2585323"/>
          </a:xfrm>
          <a:prstGeom prst="rect">
            <a:avLst/>
          </a:prstGeom>
          <a:solidFill>
            <a:schemeClr val="accent3">
              <a:lumMod val="20000"/>
              <a:lumOff val="80000"/>
              <a:alpha val="30000"/>
            </a:schemeClr>
          </a:solidFill>
          <a:ln>
            <a:solidFill>
              <a:schemeClr val="bg1">
                <a:lumMod val="75000"/>
              </a:schemeClr>
            </a:solidFill>
          </a:ln>
        </p:spPr>
        <p:txBody>
          <a:bodyPr wrap="square" rtlCol="0">
            <a:spAutoFit/>
          </a:bodyPr>
          <a:lstStyle/>
          <a:p>
            <a:pPr>
              <a:lnSpc>
                <a:spcPct val="150000"/>
              </a:lnSpc>
              <a:spcBef>
                <a:spcPct val="0"/>
              </a:spcBef>
            </a:pPr>
            <a:r>
              <a:rPr lang="en-US" altLang="zh-CN" i="1" dirty="0">
                <a:solidFill>
                  <a:srgbClr val="F27900"/>
                </a:solidFill>
                <a:latin typeface="Arial Black" pitchFamily="34" charset="0"/>
                <a:ea typeface="黑体" pitchFamily="2" charset="-122"/>
              </a:rPr>
              <a:t>      </a:t>
            </a:r>
            <a:r>
              <a:rPr lang="zh-CN" altLang="en-US" dirty="0">
                <a:solidFill>
                  <a:srgbClr val="17375E"/>
                </a:solidFill>
                <a:latin typeface="华文中宋" pitchFamily="2" charset="-122"/>
                <a:ea typeface="华文中宋" pitchFamily="2" charset="-122"/>
              </a:rPr>
              <a:t>点击“</a:t>
            </a:r>
            <a:r>
              <a:rPr lang="zh-CN" altLang="en-US" dirty="0">
                <a:solidFill>
                  <a:srgbClr val="C00000"/>
                </a:solidFill>
                <a:latin typeface="华文中宋" pitchFamily="2" charset="-122"/>
                <a:ea typeface="华文中宋" pitchFamily="2" charset="-122"/>
              </a:rPr>
              <a:t>选课</a:t>
            </a:r>
            <a:r>
              <a:rPr lang="zh-CN" altLang="en-US" dirty="0">
                <a:solidFill>
                  <a:srgbClr val="17375E"/>
                </a:solidFill>
                <a:latin typeface="华文中宋" pitchFamily="2" charset="-122"/>
                <a:ea typeface="华文中宋" pitchFamily="2" charset="-122"/>
              </a:rPr>
              <a:t>”，进入选课操作，查看可选课程列表，进行</a:t>
            </a:r>
            <a:r>
              <a:rPr lang="zh-CN" altLang="en-US" dirty="0">
                <a:solidFill>
                  <a:srgbClr val="C00000"/>
                </a:solidFill>
                <a:latin typeface="华文中宋" pitchFamily="2" charset="-122"/>
                <a:ea typeface="华文中宋" pitchFamily="2" charset="-122"/>
              </a:rPr>
              <a:t>勾选课程</a:t>
            </a:r>
            <a:r>
              <a:rPr lang="zh-CN" altLang="en-US" dirty="0">
                <a:solidFill>
                  <a:srgbClr val="17375E"/>
                </a:solidFill>
                <a:latin typeface="华文中宋" pitchFamily="2" charset="-122"/>
                <a:ea typeface="华文中宋" pitchFamily="2" charset="-122"/>
              </a:rPr>
              <a:t>，点击“确认”即为选课成功，可直接进行交费或开课操作。</a:t>
            </a:r>
            <a:endParaRPr lang="zh-CN" altLang="en-US" sz="1600" dirty="0">
              <a:solidFill>
                <a:srgbClr val="C00000"/>
              </a:solidFill>
              <a:latin typeface="华文中宋" pitchFamily="2" charset="-122"/>
              <a:ea typeface="华文中宋" pitchFamily="2" charset="-122"/>
            </a:endParaRPr>
          </a:p>
        </p:txBody>
      </p:sp>
      <p:sp>
        <p:nvSpPr>
          <p:cNvPr id="9" name="矩形 8"/>
          <p:cNvSpPr/>
          <p:nvPr/>
        </p:nvSpPr>
        <p:spPr>
          <a:xfrm>
            <a:off x="2555776" y="4255630"/>
            <a:ext cx="1763107" cy="446581"/>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790169" y="5661248"/>
            <a:ext cx="3313728" cy="458780"/>
          </a:xfrm>
          <a:prstGeom prst="rect">
            <a:avLst/>
          </a:prstGeom>
        </p:spPr>
        <p:txBody>
          <a:bodyPr wrap="none">
            <a:spAutoFit/>
          </a:bodyPr>
          <a:lstStyle/>
          <a:p>
            <a:pPr>
              <a:lnSpc>
                <a:spcPct val="150000"/>
              </a:lnSpc>
              <a:spcBef>
                <a:spcPct val="0"/>
              </a:spcBef>
            </a:pPr>
            <a:r>
              <a:rPr lang="zh-CN" altLang="en-US" dirty="0">
                <a:solidFill>
                  <a:srgbClr val="C00000"/>
                </a:solidFill>
                <a:latin typeface="华文中宋" pitchFamily="2" charset="-122"/>
                <a:ea typeface="华文中宋" pitchFamily="2" charset="-122"/>
              </a:rPr>
              <a:t>注：</a:t>
            </a:r>
            <a:r>
              <a:rPr lang="zh-CN" altLang="en-US" sz="1600" dirty="0">
                <a:solidFill>
                  <a:srgbClr val="C00000"/>
                </a:solidFill>
                <a:latin typeface="华文中宋" pitchFamily="2" charset="-122"/>
                <a:ea typeface="华文中宋" pitchFamily="2" charset="-122"/>
              </a:rPr>
              <a:t>若费用不足，请先进行交费。</a:t>
            </a:r>
          </a:p>
        </p:txBody>
      </p:sp>
      <p:sp>
        <p:nvSpPr>
          <p:cNvPr id="14" name="矩形 13"/>
          <p:cNvSpPr/>
          <p:nvPr/>
        </p:nvSpPr>
        <p:spPr>
          <a:xfrm>
            <a:off x="358443" y="2906004"/>
            <a:ext cx="288032" cy="2755244"/>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43389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27992" y="2924944"/>
            <a:ext cx="7772400" cy="648072"/>
          </a:xfrm>
        </p:spPr>
        <p:txBody>
          <a:bodyPr>
            <a:normAutofit/>
          </a:bodyPr>
          <a:lstStyle/>
          <a:p>
            <a:r>
              <a:rPr lang="zh-CN" altLang="en-US" sz="3100" dirty="0">
                <a:solidFill>
                  <a:srgbClr val="F27900"/>
                </a:solidFill>
                <a:effectLst>
                  <a:reflection blurRad="6350" stA="55000" endA="300" endPos="45500" dir="5400000" sy="-100000" algn="bl" rotWithShape="0"/>
                </a:effectLst>
                <a:latin typeface="黑体" pitchFamily="2" charset="-122"/>
                <a:ea typeface="黑体" pitchFamily="2" charset="-122"/>
                <a:cs typeface="+mn-cs"/>
              </a:rPr>
              <a:t>课程学习、课程辅导</a:t>
            </a:r>
          </a:p>
        </p:txBody>
      </p:sp>
      <p:sp>
        <p:nvSpPr>
          <p:cNvPr id="6" name="AutoShape 12"/>
          <p:cNvSpPr>
            <a:spLocks noChangeArrowheads="1"/>
          </p:cNvSpPr>
          <p:nvPr/>
        </p:nvSpPr>
        <p:spPr bwMode="auto">
          <a:xfrm rot="10800000" flipH="1">
            <a:off x="179513" y="3573015"/>
            <a:ext cx="6840759"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7" name="Picture 2" descr="C:\Documents and Settings\Administrator\桌面\图片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617" y="3872862"/>
            <a:ext cx="4797425" cy="340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585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ChangeArrowheads="1"/>
          </p:cNvSpPr>
          <p:nvPr/>
        </p:nvSpPr>
        <p:spPr bwMode="auto">
          <a:xfrm rot="10800000" flipH="1">
            <a:off x="4447033" y="1209781"/>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6" name="标题 1"/>
          <p:cNvSpPr>
            <a:spLocks noGrp="1"/>
          </p:cNvSpPr>
          <p:nvPr>
            <p:ph type="title"/>
          </p:nvPr>
        </p:nvSpPr>
        <p:spPr>
          <a:xfrm>
            <a:off x="5220072" y="607659"/>
            <a:ext cx="3328342" cy="648072"/>
          </a:xfrm>
        </p:spPr>
        <p:txBody>
          <a:bodyPr>
            <a:normAutofit/>
          </a:bodyPr>
          <a:lstStyle/>
          <a:p>
            <a:pPr algn="r" fontAlgn="base">
              <a:spcAft>
                <a:spcPct val="0"/>
              </a:spcAft>
            </a:pPr>
            <a:r>
              <a:rPr lang="zh-CN" altLang="en-US" sz="2400" b="1" dirty="0">
                <a:solidFill>
                  <a:schemeClr val="accent6">
                    <a:lumMod val="75000"/>
                  </a:schemeClr>
                </a:solidFill>
                <a:latin typeface="+mn-ea"/>
                <a:ea typeface="+mn-ea"/>
                <a:cs typeface="+mn-cs"/>
              </a:rPr>
              <a:t>课程学习流程图</a:t>
            </a:r>
            <a:endParaRPr lang="zh-CN" altLang="en-US" sz="2000" b="1" dirty="0">
              <a:solidFill>
                <a:schemeClr val="accent1">
                  <a:lumMod val="75000"/>
                </a:schemeClr>
              </a:solidFill>
              <a:latin typeface="+mn-ea"/>
              <a:ea typeface="+mn-ea"/>
              <a:cs typeface="+mn-cs"/>
            </a:endParaRPr>
          </a:p>
        </p:txBody>
      </p:sp>
      <p:pic>
        <p:nvPicPr>
          <p:cNvPr id="5" name="图片 4"/>
          <p:cNvPicPr/>
          <p:nvPr/>
        </p:nvPicPr>
        <p:blipFill>
          <a:blip r:embed="rId2"/>
          <a:srcRect/>
          <a:stretch>
            <a:fillRect/>
          </a:stretch>
        </p:blipFill>
        <p:spPr bwMode="auto">
          <a:xfrm>
            <a:off x="1607201" y="1286515"/>
            <a:ext cx="5679664" cy="5445430"/>
          </a:xfrm>
          <a:prstGeom prst="rect">
            <a:avLst/>
          </a:prstGeom>
          <a:noFill/>
          <a:ln w="9525">
            <a:noFill/>
            <a:miter lim="800000"/>
            <a:headEnd/>
            <a:tailEnd/>
          </a:ln>
        </p:spPr>
      </p:pic>
    </p:spTree>
    <p:extLst>
      <p:ext uri="{BB962C8B-B14F-4D97-AF65-F5344CB8AC3E}">
        <p14:creationId xmlns:p14="http://schemas.microsoft.com/office/powerpoint/2010/main" val="542051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66360" y="1698259"/>
            <a:ext cx="5413752" cy="3761816"/>
          </a:xfrm>
          <a:prstGeom prst="rect">
            <a:avLst/>
          </a:prstGeom>
          <a:ln w="19050">
            <a:solidFill>
              <a:schemeClr val="bg1">
                <a:lumMod val="75000"/>
              </a:schemeClr>
            </a:solidFill>
          </a:ln>
        </p:spPr>
      </p:pic>
      <p:sp>
        <p:nvSpPr>
          <p:cNvPr id="4" name="AutoShape 12"/>
          <p:cNvSpPr>
            <a:spLocks noChangeArrowheads="1"/>
          </p:cNvSpPr>
          <p:nvPr/>
        </p:nvSpPr>
        <p:spPr bwMode="auto">
          <a:xfrm rot="10800000" flipH="1">
            <a:off x="4447033" y="1209781"/>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6" name="标题 1"/>
          <p:cNvSpPr>
            <a:spLocks noGrp="1"/>
          </p:cNvSpPr>
          <p:nvPr>
            <p:ph type="title"/>
          </p:nvPr>
        </p:nvSpPr>
        <p:spPr>
          <a:xfrm>
            <a:off x="5220072" y="607659"/>
            <a:ext cx="3328342" cy="648072"/>
          </a:xfrm>
        </p:spPr>
        <p:txBody>
          <a:bodyPr>
            <a:normAutofit/>
          </a:bodyPr>
          <a:lstStyle/>
          <a:p>
            <a:pPr algn="r" fontAlgn="base">
              <a:spcAft>
                <a:spcPct val="0"/>
              </a:spcAft>
            </a:pPr>
            <a:r>
              <a:rPr lang="zh-CN" altLang="en-US" sz="2400" b="1" dirty="0">
                <a:solidFill>
                  <a:schemeClr val="accent6">
                    <a:lumMod val="75000"/>
                  </a:schemeClr>
                </a:solidFill>
                <a:latin typeface="+mn-ea"/>
                <a:ea typeface="+mn-ea"/>
                <a:cs typeface="+mn-cs"/>
              </a:rPr>
              <a:t>课程学习 </a:t>
            </a:r>
            <a:r>
              <a:rPr lang="zh-CN" altLang="en-US" sz="2000" b="1" dirty="0">
                <a:solidFill>
                  <a:schemeClr val="accent1">
                    <a:lumMod val="75000"/>
                  </a:schemeClr>
                </a:solidFill>
                <a:latin typeface="+mn-ea"/>
                <a:ea typeface="+mn-ea"/>
                <a:cs typeface="+mn-cs"/>
              </a:rPr>
              <a:t>教室首页</a:t>
            </a:r>
          </a:p>
        </p:txBody>
      </p:sp>
      <p:sp>
        <p:nvSpPr>
          <p:cNvPr id="7" name="矩形 6"/>
          <p:cNvSpPr/>
          <p:nvPr/>
        </p:nvSpPr>
        <p:spPr>
          <a:xfrm>
            <a:off x="166361" y="3821328"/>
            <a:ext cx="5413752" cy="745239"/>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1520" y="5642664"/>
            <a:ext cx="8660008" cy="415498"/>
          </a:xfrm>
          <a:prstGeom prst="rect">
            <a:avLst/>
          </a:prstGeom>
          <a:solidFill>
            <a:schemeClr val="accent2">
              <a:lumMod val="20000"/>
              <a:lumOff val="80000"/>
              <a:alpha val="32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400" i="1" dirty="0">
                <a:solidFill>
                  <a:srgbClr val="F27900"/>
                </a:solidFill>
                <a:latin typeface="Arial Black" pitchFamily="34" charset="0"/>
                <a:ea typeface="黑体" pitchFamily="2" charset="-122"/>
              </a:rPr>
              <a:t>2.</a:t>
            </a:r>
            <a:r>
              <a:rPr lang="zh-CN" altLang="en-US" sz="1400" b="1" dirty="0">
                <a:solidFill>
                  <a:srgbClr val="F27900"/>
                </a:solidFill>
                <a:latin typeface="Arial Black" pitchFamily="34" charset="0"/>
                <a:ea typeface="黑体" pitchFamily="2" charset="-122"/>
              </a:rPr>
              <a:t>考试通过：</a:t>
            </a:r>
            <a:r>
              <a:rPr lang="zh-CN" altLang="en-US" sz="1400" dirty="0">
                <a:solidFill>
                  <a:srgbClr val="17375E"/>
                </a:solidFill>
                <a:latin typeface="华文中宋" pitchFamily="2" charset="-122"/>
                <a:ea typeface="华文中宋" pitchFamily="2" charset="-122"/>
              </a:rPr>
              <a:t>完成课程考试后，成绩将会显示在课程属性后方，表示已取得该门课程学分。</a:t>
            </a:r>
            <a:endParaRPr lang="zh-CN" altLang="zh-CN" sz="1400" dirty="0">
              <a:solidFill>
                <a:srgbClr val="17375E"/>
              </a:solidFill>
              <a:latin typeface="华文中宋" pitchFamily="2" charset="-122"/>
              <a:ea typeface="华文中宋" pitchFamily="2" charset="-122"/>
            </a:endParaRPr>
          </a:p>
        </p:txBody>
      </p:sp>
      <p:sp>
        <p:nvSpPr>
          <p:cNvPr id="8" name="矩形 7"/>
          <p:cNvSpPr/>
          <p:nvPr/>
        </p:nvSpPr>
        <p:spPr>
          <a:xfrm>
            <a:off x="5797106" y="1698259"/>
            <a:ext cx="3114422" cy="3647152"/>
          </a:xfrm>
          <a:prstGeom prst="rect">
            <a:avLst/>
          </a:prstGeom>
          <a:solidFill>
            <a:schemeClr val="accent2">
              <a:lumMod val="20000"/>
              <a:lumOff val="80000"/>
              <a:alpha val="32000"/>
            </a:schemeClr>
          </a:solidFill>
          <a:ln>
            <a:solidFill>
              <a:schemeClr val="bg1">
                <a:lumMod val="75000"/>
                <a:alpha val="55000"/>
              </a:schemeClr>
            </a:solidFill>
          </a:ln>
        </p:spPr>
        <p:txBody>
          <a:bodyPr wrap="square" rtlCol="0">
            <a:spAutoFit/>
          </a:bodyPr>
          <a:lstStyle/>
          <a:p>
            <a:pPr fontAlgn="ctr">
              <a:lnSpc>
                <a:spcPct val="150000"/>
              </a:lnSpc>
              <a:spcBef>
                <a:spcPct val="0"/>
              </a:spcBef>
            </a:pPr>
            <a:r>
              <a:rPr lang="zh-CN" altLang="en-US" sz="1400" b="1" dirty="0">
                <a:solidFill>
                  <a:srgbClr val="17375E"/>
                </a:solidFill>
                <a:latin typeface="华文中宋" pitchFamily="2" charset="-122"/>
                <a:ea typeface="华文中宋" pitchFamily="2" charset="-122"/>
              </a:rPr>
              <a:t>      当学生被正式录取后，学院会为学生</a:t>
            </a:r>
            <a:r>
              <a:rPr lang="zh-CN" altLang="zh-CN" sz="1400" b="1" dirty="0">
                <a:solidFill>
                  <a:srgbClr val="17375E"/>
                </a:solidFill>
                <a:latin typeface="华文中宋" pitchFamily="2" charset="-122"/>
                <a:ea typeface="华文中宋" pitchFamily="2" charset="-122"/>
              </a:rPr>
              <a:t>一次性选择建议执行的教学计划课程</a:t>
            </a:r>
            <a:r>
              <a:rPr lang="zh-CN" altLang="en-US" sz="1400" b="1" dirty="0">
                <a:solidFill>
                  <a:srgbClr val="17375E"/>
                </a:solidFill>
                <a:latin typeface="华文中宋" pitchFamily="2" charset="-122"/>
                <a:ea typeface="华文中宋" pitchFamily="2" charset="-122"/>
              </a:rPr>
              <a:t>，所以进入教室首页，课程学习区会显示现阶段课程列表。</a:t>
            </a:r>
            <a:endParaRPr lang="en-US" altLang="zh-CN" sz="1400" b="1" dirty="0">
              <a:solidFill>
                <a:srgbClr val="17375E"/>
              </a:solidFill>
              <a:latin typeface="华文中宋" pitchFamily="2" charset="-122"/>
              <a:ea typeface="华文中宋" pitchFamily="2" charset="-122"/>
            </a:endParaRPr>
          </a:p>
          <a:p>
            <a:pPr fontAlgn="ctr">
              <a:lnSpc>
                <a:spcPct val="150000"/>
              </a:lnSpc>
              <a:spcBef>
                <a:spcPct val="0"/>
              </a:spcBef>
            </a:pPr>
            <a:endParaRPr lang="zh-CN" altLang="zh-CN" sz="1400" b="1" dirty="0">
              <a:solidFill>
                <a:srgbClr val="17375E"/>
              </a:solidFill>
              <a:latin typeface="华文中宋" pitchFamily="2" charset="-122"/>
              <a:ea typeface="华文中宋" pitchFamily="2" charset="-122"/>
            </a:endParaRPr>
          </a:p>
          <a:p>
            <a:pPr fontAlgn="ctr">
              <a:lnSpc>
                <a:spcPct val="150000"/>
              </a:lnSpc>
              <a:spcBef>
                <a:spcPct val="0"/>
              </a:spcBef>
            </a:pPr>
            <a:r>
              <a:rPr lang="en-US" altLang="zh-CN" sz="1400" i="1" dirty="0">
                <a:solidFill>
                  <a:srgbClr val="F27900"/>
                </a:solidFill>
                <a:latin typeface="Arial Black" pitchFamily="34" charset="0"/>
                <a:ea typeface="黑体" pitchFamily="2" charset="-122"/>
              </a:rPr>
              <a:t>1.</a:t>
            </a:r>
            <a:r>
              <a:rPr lang="zh-CN" altLang="en-US" sz="1400" b="1" dirty="0">
                <a:solidFill>
                  <a:srgbClr val="F27900"/>
                </a:solidFill>
                <a:latin typeface="Arial Black" pitchFamily="34" charset="0"/>
                <a:ea typeface="黑体" pitchFamily="2" charset="-122"/>
              </a:rPr>
              <a:t>课程</a:t>
            </a:r>
            <a:r>
              <a:rPr lang="zh-CN" altLang="zh-CN" sz="1400" b="1" dirty="0">
                <a:solidFill>
                  <a:srgbClr val="F27900"/>
                </a:solidFill>
                <a:latin typeface="Arial Black" pitchFamily="34" charset="0"/>
                <a:ea typeface="黑体" pitchFamily="2" charset="-122"/>
              </a:rPr>
              <a:t>学习</a:t>
            </a:r>
            <a:r>
              <a:rPr lang="zh-CN" altLang="en-US" sz="1400" b="1" dirty="0">
                <a:solidFill>
                  <a:srgbClr val="F27900"/>
                </a:solidFill>
                <a:latin typeface="Arial Black" pitchFamily="34" charset="0"/>
                <a:ea typeface="黑体" pitchFamily="2" charset="-122"/>
              </a:rPr>
              <a:t>：</a:t>
            </a:r>
            <a:r>
              <a:rPr lang="zh-CN" altLang="en-US" sz="1400" dirty="0">
                <a:solidFill>
                  <a:srgbClr val="17375E"/>
                </a:solidFill>
                <a:latin typeface="华文中宋" pitchFamily="2" charset="-122"/>
                <a:ea typeface="华文中宋" pitchFamily="2" charset="-122"/>
              </a:rPr>
              <a:t>在学费充足时，点击“开始学习” 可以随时对课程进行开课操作；若学生不操作，系统将自动开课（每日凌晨</a:t>
            </a:r>
            <a:r>
              <a:rPr lang="en-US" altLang="zh-CN" sz="1400" dirty="0">
                <a:solidFill>
                  <a:srgbClr val="17375E"/>
                </a:solidFill>
                <a:latin typeface="华文中宋" pitchFamily="2" charset="-122"/>
                <a:ea typeface="华文中宋" pitchFamily="2" charset="-122"/>
              </a:rPr>
              <a:t>1</a:t>
            </a:r>
            <a:r>
              <a:rPr lang="zh-CN" altLang="en-US" sz="1400" dirty="0">
                <a:solidFill>
                  <a:srgbClr val="17375E"/>
                </a:solidFill>
                <a:latin typeface="华文中宋" pitchFamily="2" charset="-122"/>
                <a:ea typeface="华文中宋" pitchFamily="2" charset="-122"/>
              </a:rPr>
              <a:t>点为系统开课时间）。</a:t>
            </a:r>
            <a:r>
              <a:rPr lang="zh-CN" altLang="zh-CN" sz="1400" dirty="0">
                <a:solidFill>
                  <a:srgbClr val="17375E"/>
                </a:solidFill>
                <a:latin typeface="华文中宋" pitchFamily="2" charset="-122"/>
                <a:ea typeface="华文中宋" pitchFamily="2" charset="-122"/>
              </a:rPr>
              <a:t>课程开通后方可进行网上学习、作业等</a:t>
            </a:r>
            <a:r>
              <a:rPr lang="zh-CN" altLang="en-US" sz="1400" dirty="0">
                <a:solidFill>
                  <a:srgbClr val="17375E"/>
                </a:solidFill>
                <a:latin typeface="华文中宋" pitchFamily="2" charset="-122"/>
                <a:ea typeface="华文中宋" pitchFamily="2" charset="-122"/>
              </a:rPr>
              <a:t>操作。</a:t>
            </a:r>
            <a:endParaRPr lang="zh-CN" altLang="zh-CN" sz="1400" b="1" dirty="0">
              <a:solidFill>
                <a:srgbClr val="C00000"/>
              </a:solidFill>
              <a:latin typeface="华文中宋" pitchFamily="2" charset="-122"/>
              <a:ea typeface="华文中宋" pitchFamily="2" charset="-122"/>
            </a:endParaRPr>
          </a:p>
        </p:txBody>
      </p:sp>
      <p:sp>
        <p:nvSpPr>
          <p:cNvPr id="10" name="矩形 9"/>
          <p:cNvSpPr/>
          <p:nvPr/>
        </p:nvSpPr>
        <p:spPr>
          <a:xfrm>
            <a:off x="3737243" y="4653136"/>
            <a:ext cx="906765" cy="221763"/>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20410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361996" y="1510062"/>
            <a:ext cx="5413752" cy="3761816"/>
          </a:xfrm>
          <a:prstGeom prst="rect">
            <a:avLst/>
          </a:prstGeom>
          <a:ln w="19050">
            <a:solidFill>
              <a:schemeClr val="bg1">
                <a:lumMod val="75000"/>
              </a:schemeClr>
            </a:solidFill>
          </a:ln>
        </p:spPr>
      </p:pic>
      <p:sp>
        <p:nvSpPr>
          <p:cNvPr id="3" name="标题 1"/>
          <p:cNvSpPr txBox="1">
            <a:spLocks/>
          </p:cNvSpPr>
          <p:nvPr/>
        </p:nvSpPr>
        <p:spPr>
          <a:xfrm>
            <a:off x="3563889" y="332656"/>
            <a:ext cx="5472607"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chemeClr val="accent6">
                    <a:lumMod val="75000"/>
                  </a:schemeClr>
                </a:solidFill>
                <a:latin typeface="+mn-ea"/>
                <a:ea typeface="+mn-ea"/>
                <a:cs typeface="+mn-cs"/>
              </a:rPr>
              <a:t>课程学习  </a:t>
            </a:r>
            <a:r>
              <a:rPr lang="zh-CN" altLang="en-US" sz="1800" b="1" dirty="0">
                <a:solidFill>
                  <a:schemeClr val="accent1">
                    <a:lumMod val="75000"/>
                  </a:schemeClr>
                </a:solidFill>
                <a:latin typeface="+mn-ea"/>
                <a:ea typeface="+mn-ea"/>
                <a:cs typeface="+mn-cs"/>
              </a:rPr>
              <a:t>学习操作</a:t>
            </a:r>
          </a:p>
        </p:txBody>
      </p:sp>
      <p:sp>
        <p:nvSpPr>
          <p:cNvPr id="4" name="AutoShape 12"/>
          <p:cNvSpPr>
            <a:spLocks noChangeArrowheads="1"/>
          </p:cNvSpPr>
          <p:nvPr/>
        </p:nvSpPr>
        <p:spPr bwMode="auto">
          <a:xfrm rot="10800000" flipH="1">
            <a:off x="4499993" y="836712"/>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5" name="矩形 4"/>
          <p:cNvSpPr/>
          <p:nvPr/>
        </p:nvSpPr>
        <p:spPr>
          <a:xfrm>
            <a:off x="360394" y="4005064"/>
            <a:ext cx="5408495" cy="36004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36"/>
          <p:cNvSpPr txBox="1"/>
          <p:nvPr/>
        </p:nvSpPr>
        <p:spPr>
          <a:xfrm>
            <a:off x="5832647" y="1510062"/>
            <a:ext cx="3203849" cy="3647152"/>
          </a:xfrm>
          <a:prstGeom prst="rect">
            <a:avLst/>
          </a:prstGeom>
          <a:solidFill>
            <a:schemeClr val="accent5">
              <a:lumMod val="20000"/>
              <a:lumOff val="80000"/>
              <a:alpha val="28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400" i="1" dirty="0">
                <a:solidFill>
                  <a:srgbClr val="F27900"/>
                </a:solidFill>
                <a:latin typeface="Arial Black" pitchFamily="34" charset="0"/>
                <a:ea typeface="黑体" pitchFamily="2" charset="-122"/>
              </a:rPr>
              <a:t>3.</a:t>
            </a:r>
            <a:r>
              <a:rPr lang="zh-CN" altLang="en-US" sz="1400" dirty="0">
                <a:solidFill>
                  <a:srgbClr val="17375E"/>
                </a:solidFill>
                <a:latin typeface="华文中宋" pitchFamily="2" charset="-122"/>
                <a:ea typeface="华文中宋" pitchFamily="2" charset="-122"/>
              </a:rPr>
              <a:t> </a:t>
            </a:r>
            <a:r>
              <a:rPr lang="zh-CN" altLang="en-US" sz="1400" b="1" cap="all" dirty="0">
                <a:solidFill>
                  <a:srgbClr val="F27900"/>
                </a:solidFill>
                <a:latin typeface="Arial Black" pitchFamily="34" charset="0"/>
                <a:ea typeface="黑体" pitchFamily="2" charset="-122"/>
              </a:rPr>
              <a:t>学习操作</a:t>
            </a:r>
            <a:endParaRPr lang="en-US" altLang="zh-CN" sz="1400" b="1" cap="all" dirty="0">
              <a:solidFill>
                <a:srgbClr val="F27900"/>
              </a:solidFill>
              <a:latin typeface="Arial Black" pitchFamily="34" charset="0"/>
              <a:ea typeface="黑体" pitchFamily="2" charset="-122"/>
            </a:endParaRPr>
          </a:p>
          <a:p>
            <a:pPr marL="285750" indent="-285750">
              <a:lnSpc>
                <a:spcPct val="150000"/>
              </a:lnSpc>
              <a:spcBef>
                <a:spcPct val="0"/>
              </a:spcBef>
              <a:buFont typeface="Wingdings" pitchFamily="2" charset="2"/>
              <a:buChar char="l"/>
            </a:pPr>
            <a:r>
              <a:rPr lang="zh-CN" altLang="en-US" sz="1400" dirty="0">
                <a:solidFill>
                  <a:srgbClr val="17375E"/>
                </a:solidFill>
                <a:latin typeface="华文中宋" pitchFamily="2" charset="-122"/>
                <a:ea typeface="华文中宋" pitchFamily="2" charset="-122"/>
              </a:rPr>
              <a:t>在线学习：点击“开始学习”观看多媒体教学课件；</a:t>
            </a:r>
            <a:endParaRPr lang="en-US" altLang="zh-CN" sz="1400" dirty="0">
              <a:solidFill>
                <a:srgbClr val="17375E"/>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400" dirty="0">
                <a:solidFill>
                  <a:srgbClr val="17375E"/>
                </a:solidFill>
                <a:latin typeface="华文中宋" pitchFamily="2" charset="-122"/>
                <a:ea typeface="华文中宋" pitchFamily="2" charset="-122"/>
              </a:rPr>
              <a:t>作业：点击完成网上作业；</a:t>
            </a:r>
            <a:endParaRPr lang="en-US" altLang="zh-CN" sz="1400" dirty="0">
              <a:solidFill>
                <a:srgbClr val="17375E"/>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400" dirty="0">
                <a:solidFill>
                  <a:srgbClr val="17375E"/>
                </a:solidFill>
                <a:latin typeface="华文中宋" pitchFamily="2" charset="-122"/>
                <a:ea typeface="华文中宋" pitchFamily="2" charset="-122"/>
              </a:rPr>
              <a:t>参考资料：点击进行“综合练习”及“随堂随练”；</a:t>
            </a:r>
            <a:endParaRPr lang="en-US" altLang="zh-CN" sz="1400" dirty="0">
              <a:solidFill>
                <a:srgbClr val="17375E"/>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400" dirty="0">
                <a:solidFill>
                  <a:srgbClr val="17375E"/>
                </a:solidFill>
                <a:latin typeface="华文中宋" pitchFamily="2" charset="-122"/>
                <a:ea typeface="华文中宋" pitchFamily="2" charset="-122"/>
              </a:rPr>
              <a:t>机考：点击“参加网上考核； </a:t>
            </a:r>
            <a:endParaRPr lang="en-US" altLang="zh-CN" sz="1400" dirty="0">
              <a:solidFill>
                <a:srgbClr val="17375E"/>
              </a:solidFill>
              <a:latin typeface="华文中宋" pitchFamily="2" charset="-122"/>
              <a:ea typeface="华文中宋" pitchFamily="2" charset="-122"/>
            </a:endParaRPr>
          </a:p>
          <a:p>
            <a:pPr>
              <a:lnSpc>
                <a:spcPct val="150000"/>
              </a:lnSpc>
              <a:spcBef>
                <a:spcPct val="0"/>
              </a:spcBef>
            </a:pPr>
            <a:r>
              <a:rPr lang="en-US" altLang="zh-CN" sz="1400" dirty="0">
                <a:solidFill>
                  <a:srgbClr val="17375E"/>
                </a:solidFill>
                <a:latin typeface="华文中宋" pitchFamily="2" charset="-122"/>
                <a:ea typeface="华文中宋" pitchFamily="2" charset="-122"/>
              </a:rPr>
              <a:t>   </a:t>
            </a:r>
            <a:r>
              <a:rPr lang="zh-CN" altLang="en-US" sz="1400" dirty="0">
                <a:solidFill>
                  <a:srgbClr val="C00000"/>
                </a:solidFill>
                <a:latin typeface="+mn-ea"/>
              </a:rPr>
              <a:t>（机考每年组织两次分别在</a:t>
            </a:r>
            <a:r>
              <a:rPr lang="en-US" altLang="zh-CN" sz="1400" dirty="0">
                <a:solidFill>
                  <a:srgbClr val="C00000"/>
                </a:solidFill>
                <a:latin typeface="+mn-ea"/>
              </a:rPr>
              <a:t>2</a:t>
            </a:r>
            <a:r>
              <a:rPr lang="zh-CN" altLang="en-US" sz="1400" dirty="0">
                <a:solidFill>
                  <a:srgbClr val="C00000"/>
                </a:solidFill>
                <a:latin typeface="+mn-ea"/>
              </a:rPr>
              <a:t>月及</a:t>
            </a:r>
            <a:r>
              <a:rPr lang="en-US" altLang="zh-CN" sz="1400" dirty="0">
                <a:solidFill>
                  <a:srgbClr val="C00000"/>
                </a:solidFill>
                <a:latin typeface="+mn-ea"/>
              </a:rPr>
              <a:t>8</a:t>
            </a:r>
            <a:r>
              <a:rPr lang="zh-CN" altLang="en-US" sz="1400" dirty="0">
                <a:solidFill>
                  <a:srgbClr val="C00000"/>
                </a:solidFill>
                <a:latin typeface="+mn-ea"/>
              </a:rPr>
              <a:t>月开通平台，具体以公告为准）</a:t>
            </a:r>
            <a:endParaRPr lang="en-US" altLang="zh-CN" sz="1400" dirty="0">
              <a:solidFill>
                <a:srgbClr val="C00000"/>
              </a:solidFill>
              <a:latin typeface="+mn-ea"/>
            </a:endParaRPr>
          </a:p>
          <a:p>
            <a:pPr marL="285750" indent="-285750">
              <a:lnSpc>
                <a:spcPct val="150000"/>
              </a:lnSpc>
              <a:spcBef>
                <a:spcPct val="0"/>
              </a:spcBef>
              <a:buFont typeface="Wingdings" pitchFamily="2" charset="2"/>
              <a:buChar char="l"/>
            </a:pPr>
            <a:r>
              <a:rPr lang="zh-CN" altLang="en-US" sz="1400" dirty="0">
                <a:solidFill>
                  <a:srgbClr val="17375E"/>
                </a:solidFill>
                <a:latin typeface="华文中宋" pitchFamily="2" charset="-122"/>
                <a:ea typeface="华文中宋" pitchFamily="2" charset="-122"/>
              </a:rPr>
              <a:t>辅导：点击进入课程辅导论坛；</a:t>
            </a:r>
            <a:endParaRPr lang="en-US" altLang="zh-CN" sz="1400" dirty="0">
              <a:solidFill>
                <a:srgbClr val="17375E"/>
              </a:solidFill>
              <a:latin typeface="华文中宋" pitchFamily="2" charset="-122"/>
              <a:ea typeface="华文中宋" pitchFamily="2" charset="-122"/>
            </a:endParaRPr>
          </a:p>
          <a:p>
            <a:pPr marL="285750" indent="-285750">
              <a:lnSpc>
                <a:spcPct val="150000"/>
              </a:lnSpc>
              <a:spcBef>
                <a:spcPct val="0"/>
              </a:spcBef>
              <a:buFont typeface="Wingdings" pitchFamily="2" charset="2"/>
              <a:buChar char="l"/>
            </a:pPr>
            <a:r>
              <a:rPr lang="zh-CN" altLang="en-US" sz="1400" dirty="0">
                <a:solidFill>
                  <a:srgbClr val="17375E"/>
                </a:solidFill>
                <a:latin typeface="华文中宋" pitchFamily="2" charset="-122"/>
                <a:ea typeface="华文中宋" pitchFamily="2" charset="-122"/>
              </a:rPr>
              <a:t>下载：点击可下载课件及导学资料。</a:t>
            </a:r>
            <a:endParaRPr lang="en-US" altLang="zh-CN" sz="1400" dirty="0">
              <a:solidFill>
                <a:srgbClr val="17375E"/>
              </a:solidFill>
              <a:latin typeface="华文中宋" pitchFamily="2" charset="-122"/>
              <a:ea typeface="华文中宋" pitchFamily="2" charset="-122"/>
            </a:endParaRPr>
          </a:p>
        </p:txBody>
      </p:sp>
    </p:spTree>
    <p:extLst>
      <p:ext uri="{BB962C8B-B14F-4D97-AF65-F5344CB8AC3E}">
        <p14:creationId xmlns:p14="http://schemas.microsoft.com/office/powerpoint/2010/main" val="1947056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2"/>
          <p:cNvSpPr>
            <a:spLocks noChangeArrowheads="1"/>
          </p:cNvSpPr>
          <p:nvPr/>
        </p:nvSpPr>
        <p:spPr bwMode="auto">
          <a:xfrm rot="10800000" flipH="1">
            <a:off x="251520" y="2564904"/>
            <a:ext cx="6840759"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15" name="标题 1"/>
          <p:cNvSpPr txBox="1">
            <a:spLocks/>
          </p:cNvSpPr>
          <p:nvPr/>
        </p:nvSpPr>
        <p:spPr>
          <a:xfrm>
            <a:off x="-108521" y="1886953"/>
            <a:ext cx="6148980" cy="648072"/>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ea typeface="黑体" pitchFamily="2" charset="-122"/>
              </a:defRPr>
            </a:lvl2pPr>
            <a:lvl3pPr algn="ctr" rtl="0" eaLnBrk="0" fontAlgn="base" hangingPunct="0">
              <a:spcBef>
                <a:spcPct val="0"/>
              </a:spcBef>
              <a:spcAft>
                <a:spcPct val="0"/>
              </a:spcAft>
              <a:defRPr sz="4400">
                <a:solidFill>
                  <a:schemeClr val="tx1"/>
                </a:solidFill>
                <a:latin typeface="Arial" charset="0"/>
                <a:ea typeface="黑体" pitchFamily="2" charset="-122"/>
              </a:defRPr>
            </a:lvl3pPr>
            <a:lvl4pPr algn="ctr" rtl="0" eaLnBrk="0" fontAlgn="base" hangingPunct="0">
              <a:spcBef>
                <a:spcPct val="0"/>
              </a:spcBef>
              <a:spcAft>
                <a:spcPct val="0"/>
              </a:spcAft>
              <a:defRPr sz="4400">
                <a:solidFill>
                  <a:schemeClr val="tx1"/>
                </a:solidFill>
                <a:latin typeface="Arial" charset="0"/>
                <a:ea typeface="黑体" pitchFamily="2" charset="-122"/>
              </a:defRPr>
            </a:lvl4pPr>
            <a:lvl5pPr algn="ctr" rtl="0" eaLnBrk="0" fontAlgn="base" hangingPunct="0">
              <a:spcBef>
                <a:spcPct val="0"/>
              </a:spcBef>
              <a:spcAft>
                <a:spcPct val="0"/>
              </a:spcAft>
              <a:defRPr sz="4400">
                <a:solidFill>
                  <a:schemeClr val="tx1"/>
                </a:solidFill>
                <a:latin typeface="Arial" charset="0"/>
                <a:ea typeface="黑体" pitchFamily="2" charset="-122"/>
              </a:defRPr>
            </a:lvl5pPr>
            <a:lvl6pPr marL="457200" algn="ctr" rtl="0" fontAlgn="base">
              <a:spcBef>
                <a:spcPct val="0"/>
              </a:spcBef>
              <a:spcAft>
                <a:spcPct val="0"/>
              </a:spcAft>
              <a:defRPr sz="4400">
                <a:solidFill>
                  <a:schemeClr val="tx1"/>
                </a:solidFill>
                <a:latin typeface="Arial" charset="0"/>
                <a:ea typeface="黑体" pitchFamily="2" charset="-122"/>
              </a:defRPr>
            </a:lvl6pPr>
            <a:lvl7pPr marL="914400" algn="ctr" rtl="0" fontAlgn="base">
              <a:spcBef>
                <a:spcPct val="0"/>
              </a:spcBef>
              <a:spcAft>
                <a:spcPct val="0"/>
              </a:spcAft>
              <a:defRPr sz="4400">
                <a:solidFill>
                  <a:schemeClr val="tx1"/>
                </a:solidFill>
                <a:latin typeface="Arial" charset="0"/>
                <a:ea typeface="黑体" pitchFamily="2" charset="-122"/>
              </a:defRPr>
            </a:lvl7pPr>
            <a:lvl8pPr marL="1371600" algn="ctr" rtl="0" fontAlgn="base">
              <a:spcBef>
                <a:spcPct val="0"/>
              </a:spcBef>
              <a:spcAft>
                <a:spcPct val="0"/>
              </a:spcAft>
              <a:defRPr sz="4400">
                <a:solidFill>
                  <a:schemeClr val="tx1"/>
                </a:solidFill>
                <a:latin typeface="Arial" charset="0"/>
                <a:ea typeface="黑体" pitchFamily="2" charset="-122"/>
              </a:defRPr>
            </a:lvl8pPr>
            <a:lvl9pPr marL="1828800" algn="ctr" rtl="0" fontAlgn="base">
              <a:spcBef>
                <a:spcPct val="0"/>
              </a:spcBef>
              <a:spcAft>
                <a:spcPct val="0"/>
              </a:spcAft>
              <a:defRPr sz="4400">
                <a:solidFill>
                  <a:schemeClr val="tx1"/>
                </a:solidFill>
                <a:latin typeface="Arial" charset="0"/>
                <a:ea typeface="黑体" pitchFamily="2" charset="-122"/>
              </a:defRPr>
            </a:lvl9pPr>
          </a:lstStyle>
          <a:p>
            <a:pPr algn="l"/>
            <a:r>
              <a:rPr lang="zh-CN" altLang="en-US" sz="3100" b="1" dirty="0">
                <a:solidFill>
                  <a:srgbClr val="336699"/>
                </a:solidFill>
                <a:latin typeface="黑体" pitchFamily="2" charset="-122"/>
                <a:ea typeface="黑体" pitchFamily="2" charset="-122"/>
                <a:cs typeface="+mn-cs"/>
              </a:rPr>
              <a:t>   </a:t>
            </a:r>
            <a:r>
              <a:rPr lang="zh-CN" altLang="en-US" sz="3100" b="1" cap="all" dirty="0">
                <a:ln w="9000" cmpd="sng">
                  <a:noFill/>
                  <a:prstDash val="solid"/>
                </a:ln>
                <a:solidFill>
                  <a:srgbClr val="F27900"/>
                </a:solidFill>
                <a:effectLst>
                  <a:reflection blurRad="12700" stA="28000" endPos="45000" dist="1000" dir="5400000" sy="-100000" algn="bl" rotWithShape="0"/>
                </a:effectLst>
                <a:latin typeface="黑体" pitchFamily="2" charset="-122"/>
                <a:ea typeface="黑体" pitchFamily="2" charset="-122"/>
                <a:cs typeface="+mn-cs"/>
              </a:rPr>
              <a:t>东北财经大学网络教育简介</a:t>
            </a:r>
          </a:p>
        </p:txBody>
      </p:sp>
      <p:sp>
        <p:nvSpPr>
          <p:cNvPr id="17" name="AutoShape 12">
            <a:extLst>
              <a:ext uri="{FF2B5EF4-FFF2-40B4-BE49-F238E27FC236}">
                <a16:creationId xmlns:a16="http://schemas.microsoft.com/office/drawing/2014/main" xmlns="" id="{7696730D-DB36-4CDF-9082-8E4A64E212CF}"/>
              </a:ext>
            </a:extLst>
          </p:cNvPr>
          <p:cNvSpPr>
            <a:spLocks noChangeArrowheads="1"/>
          </p:cNvSpPr>
          <p:nvPr/>
        </p:nvSpPr>
        <p:spPr bwMode="auto">
          <a:xfrm rot="10800000" flipH="1">
            <a:off x="251520" y="2564904"/>
            <a:ext cx="6840759"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18" name="Picture 10">
            <a:extLst>
              <a:ext uri="{FF2B5EF4-FFF2-40B4-BE49-F238E27FC236}">
                <a16:creationId xmlns:a16="http://schemas.microsoft.com/office/drawing/2014/main" xmlns="" id="{785D203C-FC18-4A42-99F9-A237D3497F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544" y="5009574"/>
            <a:ext cx="2150399" cy="1523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xmlns="" id="{E66595F9-A6D5-4DEB-883C-1871DFD4232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68835" y="3198275"/>
            <a:ext cx="2204839" cy="1508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a:extLst>
              <a:ext uri="{FF2B5EF4-FFF2-40B4-BE49-F238E27FC236}">
                <a16:creationId xmlns:a16="http://schemas.microsoft.com/office/drawing/2014/main" xmlns="" id="{205D2BDB-56CD-45AF-AFA4-FE7FD1223C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3202569"/>
            <a:ext cx="2376264" cy="1517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a:extLst>
              <a:ext uri="{FF2B5EF4-FFF2-40B4-BE49-F238E27FC236}">
                <a16:creationId xmlns:a16="http://schemas.microsoft.com/office/drawing/2014/main" xmlns="" id="{2AD89BEC-5350-4DCD-B9C2-EAB4BA09EBB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634" t="8884" r="12102" b="6768"/>
          <a:stretch/>
        </p:blipFill>
        <p:spPr bwMode="auto">
          <a:xfrm>
            <a:off x="4635273" y="3194405"/>
            <a:ext cx="2204839" cy="15255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a:extLst>
              <a:ext uri="{FF2B5EF4-FFF2-40B4-BE49-F238E27FC236}">
                <a16:creationId xmlns:a16="http://schemas.microsoft.com/office/drawing/2014/main" xmlns="" id="{639CAB6A-203A-4DF1-B58B-6DDF2085B6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772373" y="5009574"/>
            <a:ext cx="2343325" cy="15708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a:extLst>
              <a:ext uri="{FF2B5EF4-FFF2-40B4-BE49-F238E27FC236}">
                <a16:creationId xmlns:a16="http://schemas.microsoft.com/office/drawing/2014/main" xmlns="" id="{CA83A82F-D9F4-44E0-8585-B2B3D457C7D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57"/>
          <a:stretch/>
        </p:blipFill>
        <p:spPr bwMode="auto">
          <a:xfrm>
            <a:off x="4327942" y="5008608"/>
            <a:ext cx="2415154" cy="1545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descr="E:\东北财经大学网络学院资料\10.学院资料\1 荣誉\ISO证书\ISO9001-2015中文证书.tif">
            <a:extLst>
              <a:ext uri="{FF2B5EF4-FFF2-40B4-BE49-F238E27FC236}">
                <a16:creationId xmlns:a16="http://schemas.microsoft.com/office/drawing/2014/main" xmlns="" id="{00603324-90FA-47E2-8294-7D32E98ABD8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3191430"/>
            <a:ext cx="1063706" cy="15013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3" descr="E:\东北财经大学网络学院资料\10.学院资料\1 荣誉\2009CMMI-Zh-cn-小会议室.jpg">
            <a:extLst>
              <a:ext uri="{FF2B5EF4-FFF2-40B4-BE49-F238E27FC236}">
                <a16:creationId xmlns:a16="http://schemas.microsoft.com/office/drawing/2014/main" xmlns="" id="{A241672D-6051-4F19-BE9A-60105FB9AB9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19648" y="4997254"/>
            <a:ext cx="2074788" cy="1567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5" descr="E:\东北财经大学网络学院资料\10.学院资料\1 荣誉\ISO证书\ISO9001-2015英文证书.tif">
            <a:extLst>
              <a:ext uri="{FF2B5EF4-FFF2-40B4-BE49-F238E27FC236}">
                <a16:creationId xmlns:a16="http://schemas.microsoft.com/office/drawing/2014/main" xmlns="" id="{BE7D4F4E-5B18-4EC4-8FB9-8F429F40ECB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078159" y="3191429"/>
            <a:ext cx="1057296" cy="1492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59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ChangeArrowheads="1"/>
          </p:cNvSpPr>
          <p:nvPr/>
        </p:nvSpPr>
        <p:spPr bwMode="auto">
          <a:xfrm rot="10800000" flipH="1">
            <a:off x="4447033" y="1209781"/>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5" name="标题 1"/>
          <p:cNvSpPr>
            <a:spLocks noGrp="1"/>
          </p:cNvSpPr>
          <p:nvPr>
            <p:ph type="title"/>
          </p:nvPr>
        </p:nvSpPr>
        <p:spPr>
          <a:xfrm>
            <a:off x="4716016" y="607659"/>
            <a:ext cx="3832398" cy="648072"/>
          </a:xfrm>
        </p:spPr>
        <p:txBody>
          <a:bodyPr>
            <a:noAutofit/>
          </a:bodyPr>
          <a:lstStyle/>
          <a:p>
            <a:pPr fontAlgn="base">
              <a:spcAft>
                <a:spcPct val="0"/>
              </a:spcAft>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课程学习 </a:t>
            </a:r>
            <a:r>
              <a:rPr lang="zh-CN" altLang="en-US" sz="1800" b="1" dirty="0">
                <a:solidFill>
                  <a:schemeClr val="accent1">
                    <a:lumMod val="75000"/>
                  </a:schemeClr>
                </a:solidFill>
                <a:latin typeface="+mn-ea"/>
                <a:ea typeface="+mn-ea"/>
                <a:cs typeface="+mn-cs"/>
              </a:rPr>
              <a:t>多媒体教学课件</a:t>
            </a:r>
          </a:p>
        </p:txBody>
      </p:sp>
      <p:pic>
        <p:nvPicPr>
          <p:cNvPr id="7" name="图片 6"/>
          <p:cNvPicPr/>
          <p:nvPr/>
        </p:nvPicPr>
        <p:blipFill>
          <a:blip r:embed="rId2"/>
          <a:srcRect/>
          <a:stretch>
            <a:fillRect/>
          </a:stretch>
        </p:blipFill>
        <p:spPr bwMode="auto">
          <a:xfrm>
            <a:off x="251520" y="2078530"/>
            <a:ext cx="6879755" cy="4392488"/>
          </a:xfrm>
          <a:prstGeom prst="rect">
            <a:avLst/>
          </a:prstGeom>
          <a:ln>
            <a:solidFill>
              <a:schemeClr val="tx2">
                <a:lumMod val="75000"/>
              </a:schemeClr>
            </a:solidFill>
          </a:ln>
          <a:effectLst>
            <a:outerShdw blurRad="190500" algn="tl" rotWithShape="0">
              <a:srgbClr val="000000">
                <a:alpha val="70000"/>
              </a:srgbClr>
            </a:outerShdw>
          </a:effectLst>
        </p:spPr>
      </p:pic>
      <p:sp>
        <p:nvSpPr>
          <p:cNvPr id="8" name="矩形 7"/>
          <p:cNvSpPr/>
          <p:nvPr/>
        </p:nvSpPr>
        <p:spPr>
          <a:xfrm>
            <a:off x="251520" y="1350479"/>
            <a:ext cx="8660008" cy="646331"/>
          </a:xfrm>
          <a:prstGeom prst="rect">
            <a:avLst/>
          </a:prstGeom>
        </p:spPr>
        <p:txBody>
          <a:bodyPr wrap="square">
            <a:spAutoFit/>
          </a:bodyPr>
          <a:lstStyle/>
          <a:p>
            <a:r>
              <a:rPr lang="en-US" altLang="zh-CN" dirty="0">
                <a:solidFill>
                  <a:srgbClr val="17375E"/>
                </a:solidFill>
                <a:latin typeface="华文中宋" pitchFamily="2" charset="-122"/>
                <a:ea typeface="华文中宋" pitchFamily="2" charset="-122"/>
              </a:rPr>
              <a:t>       </a:t>
            </a:r>
            <a:r>
              <a:rPr lang="zh-CN" altLang="zh-CN" dirty="0">
                <a:solidFill>
                  <a:srgbClr val="17375E"/>
                </a:solidFill>
                <a:latin typeface="华文中宋" pitchFamily="2" charset="-122"/>
                <a:ea typeface="华文中宋" pitchFamily="2" charset="-122"/>
              </a:rPr>
              <a:t>多媒体教学课件主要由东北财经大学的教师主讲。学生在观看教师讲解的同时，也可以浏览相应的文字资料。目前学院提供四种版本课件</a:t>
            </a:r>
            <a:r>
              <a:rPr lang="zh-CN" altLang="en-US" dirty="0">
                <a:solidFill>
                  <a:srgbClr val="17375E"/>
                </a:solidFill>
                <a:latin typeface="华文中宋" pitchFamily="2" charset="-122"/>
                <a:ea typeface="华文中宋" pitchFamily="2" charset="-122"/>
              </a:rPr>
              <a:t>。</a:t>
            </a:r>
            <a:endParaRPr lang="zh-CN" altLang="en-US" dirty="0"/>
          </a:p>
        </p:txBody>
      </p:sp>
    </p:spTree>
    <p:extLst>
      <p:ext uri="{BB962C8B-B14F-4D97-AF65-F5344CB8AC3E}">
        <p14:creationId xmlns:p14="http://schemas.microsoft.com/office/powerpoint/2010/main" val="2410444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758071" y="2159818"/>
            <a:ext cx="7665955" cy="1714649"/>
          </a:xfrm>
          <a:prstGeom prst="rect">
            <a:avLst/>
          </a:prstGeom>
          <a:ln w="19050">
            <a:solidFill>
              <a:schemeClr val="bg1">
                <a:lumMod val="75000"/>
              </a:schemeClr>
            </a:solidFill>
          </a:ln>
        </p:spPr>
      </p:pic>
      <p:sp>
        <p:nvSpPr>
          <p:cNvPr id="3" name="云形 2"/>
          <p:cNvSpPr/>
          <p:nvPr/>
        </p:nvSpPr>
        <p:spPr>
          <a:xfrm rot="757775">
            <a:off x="269673" y="4982039"/>
            <a:ext cx="3024335" cy="1142536"/>
          </a:xfrm>
          <a:prstGeom prst="cloud">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000" dirty="0">
                <a:latin typeface="华文行楷" pitchFamily="2" charset="-122"/>
                <a:ea typeface="华文行楷" pitchFamily="2" charset="-122"/>
              </a:rPr>
              <a:t>承诺在</a:t>
            </a:r>
            <a:r>
              <a:rPr lang="zh-CN" altLang="en-US" sz="2000" b="1" dirty="0">
                <a:latin typeface="华文中宋" pitchFamily="2" charset="-122"/>
                <a:ea typeface="华文中宋" pitchFamily="2" charset="-122"/>
              </a:rPr>
              <a:t> </a:t>
            </a:r>
            <a:r>
              <a:rPr lang="en-US" altLang="zh-CN" sz="2800" b="1" dirty="0">
                <a:ln w="12700">
                  <a:solidFill>
                    <a:schemeClr val="accent6">
                      <a:lumMod val="40000"/>
                      <a:lumOff val="6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华文行楷" pitchFamily="2" charset="-122"/>
                <a:ea typeface="华文行楷" pitchFamily="2" charset="-122"/>
              </a:rPr>
              <a:t>36</a:t>
            </a:r>
            <a:r>
              <a:rPr lang="en-US" altLang="zh-CN" sz="2800" dirty="0">
                <a:latin typeface="华文行楷" pitchFamily="2" charset="-122"/>
                <a:ea typeface="华文行楷" pitchFamily="2" charset="-122"/>
              </a:rPr>
              <a:t> </a:t>
            </a:r>
            <a:r>
              <a:rPr lang="zh-CN" altLang="en-US" sz="2000" dirty="0">
                <a:latin typeface="华文行楷" pitchFamily="2" charset="-122"/>
                <a:ea typeface="华文行楷" pitchFamily="2" charset="-122"/>
              </a:rPr>
              <a:t>小时内回复学生提问</a:t>
            </a:r>
          </a:p>
        </p:txBody>
      </p:sp>
      <p:sp>
        <p:nvSpPr>
          <p:cNvPr id="4" name="矩形 3"/>
          <p:cNvSpPr/>
          <p:nvPr/>
        </p:nvSpPr>
        <p:spPr>
          <a:xfrm>
            <a:off x="7812360" y="3215684"/>
            <a:ext cx="611666" cy="54392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 name="矩形 4"/>
          <p:cNvSpPr/>
          <p:nvPr/>
        </p:nvSpPr>
        <p:spPr>
          <a:xfrm>
            <a:off x="1475656" y="3379103"/>
            <a:ext cx="809043" cy="380503"/>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28"/>
          <p:cNvSpPr txBox="1"/>
          <p:nvPr/>
        </p:nvSpPr>
        <p:spPr>
          <a:xfrm>
            <a:off x="3399094" y="4289032"/>
            <a:ext cx="5169661" cy="1569660"/>
          </a:xfrm>
          <a:prstGeom prst="rect">
            <a:avLst/>
          </a:prstGeom>
          <a:solidFill>
            <a:schemeClr val="accent2">
              <a:lumMod val="20000"/>
              <a:lumOff val="80000"/>
              <a:alpha val="28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600" b="1" dirty="0">
                <a:solidFill>
                  <a:schemeClr val="accent6">
                    <a:lumMod val="75000"/>
                  </a:schemeClr>
                </a:solidFill>
                <a:latin typeface="华文中宋" pitchFamily="2" charset="-122"/>
                <a:ea typeface="华文中宋" pitchFamily="2" charset="-122"/>
                <a:sym typeface="MS PGothic" pitchFamily="34" charset="-128"/>
              </a:rPr>
              <a:t>1.</a:t>
            </a:r>
            <a:r>
              <a:rPr lang="zh-CN" altLang="en-US" sz="1600" b="1" dirty="0">
                <a:solidFill>
                  <a:schemeClr val="accent6">
                    <a:lumMod val="75000"/>
                  </a:schemeClr>
                </a:solidFill>
                <a:latin typeface="华文中宋" pitchFamily="2" charset="-122"/>
                <a:ea typeface="华文中宋" pitchFamily="2" charset="-122"/>
                <a:sym typeface="MS PGothic" pitchFamily="34" charset="-128"/>
              </a:rPr>
              <a:t>课程论坛：</a:t>
            </a:r>
            <a:r>
              <a:rPr lang="zh-CN" altLang="en-US" sz="1600" dirty="0">
                <a:solidFill>
                  <a:srgbClr val="17375E"/>
                </a:solidFill>
                <a:latin typeface="华文中宋" pitchFamily="2" charset="-122"/>
                <a:ea typeface="华文中宋" pitchFamily="2" charset="-122"/>
                <a:sym typeface="MS PGothic" pitchFamily="34" charset="-128"/>
              </a:rPr>
              <a:t>非即时，</a:t>
            </a:r>
            <a:r>
              <a:rPr lang="en-US" altLang="zh-CN" sz="1600" dirty="0">
                <a:solidFill>
                  <a:srgbClr val="17375E"/>
                </a:solidFill>
                <a:latin typeface="华文中宋" pitchFamily="2" charset="-122"/>
                <a:ea typeface="华文中宋" pitchFamily="2" charset="-122"/>
                <a:sym typeface="MS PGothic" pitchFamily="34" charset="-128"/>
              </a:rPr>
              <a:t>36</a:t>
            </a:r>
            <a:r>
              <a:rPr lang="zh-CN" altLang="en-US" sz="1600" dirty="0">
                <a:solidFill>
                  <a:srgbClr val="17375E"/>
                </a:solidFill>
                <a:latin typeface="华文中宋" pitchFamily="2" charset="-122"/>
                <a:ea typeface="华文中宋" pitchFamily="2" charset="-122"/>
                <a:sym typeface="MS PGothic" pitchFamily="34" charset="-128"/>
              </a:rPr>
              <a:t>小时内回复。</a:t>
            </a:r>
            <a:endParaRPr lang="en-US" altLang="zh-CN" sz="1600" dirty="0">
              <a:solidFill>
                <a:srgbClr val="17375E"/>
              </a:solidFill>
              <a:latin typeface="华文中宋" pitchFamily="2" charset="-122"/>
              <a:ea typeface="华文中宋" pitchFamily="2" charset="-122"/>
              <a:sym typeface="MS PGothic" pitchFamily="34" charset="-128"/>
            </a:endParaRPr>
          </a:p>
          <a:p>
            <a:pPr>
              <a:lnSpc>
                <a:spcPct val="150000"/>
              </a:lnSpc>
              <a:spcBef>
                <a:spcPct val="0"/>
              </a:spcBef>
            </a:pPr>
            <a:r>
              <a:rPr lang="en-US" altLang="zh-CN" sz="1600" b="1" dirty="0">
                <a:solidFill>
                  <a:schemeClr val="accent6">
                    <a:lumMod val="75000"/>
                  </a:schemeClr>
                </a:solidFill>
                <a:latin typeface="华文中宋" pitchFamily="2" charset="-122"/>
                <a:ea typeface="华文中宋" pitchFamily="2" charset="-122"/>
                <a:sym typeface="MS PGothic" pitchFamily="34" charset="-128"/>
              </a:rPr>
              <a:t>2.</a:t>
            </a:r>
            <a:r>
              <a:rPr lang="zh-CN" altLang="en-US" sz="1600" b="1" dirty="0">
                <a:solidFill>
                  <a:schemeClr val="accent6">
                    <a:lumMod val="75000"/>
                  </a:schemeClr>
                </a:solidFill>
                <a:latin typeface="华文中宋" pitchFamily="2" charset="-122"/>
                <a:ea typeface="华文中宋" pitchFamily="2" charset="-122"/>
                <a:sym typeface="MS PGothic" pitchFamily="34" charset="-128"/>
              </a:rPr>
              <a:t>在线答疑：</a:t>
            </a:r>
            <a:r>
              <a:rPr lang="zh-CN" altLang="en-US" sz="1600" dirty="0">
                <a:solidFill>
                  <a:srgbClr val="17375E"/>
                </a:solidFill>
                <a:latin typeface="华文中宋" pitchFamily="2" charset="-122"/>
                <a:ea typeface="华文中宋" pitchFamily="2" charset="-122"/>
                <a:sym typeface="MS PGothic" pitchFamily="34" charset="-128"/>
              </a:rPr>
              <a:t>即时。集中考试前课程答疑每月一次，时间安排在周一至周五晚七点之后及周六周日全天各个时间段；专题答疑不定期安排，时间较为灵活。</a:t>
            </a:r>
            <a:endParaRPr lang="zh-CN" altLang="en-US" sz="1600" dirty="0">
              <a:solidFill>
                <a:srgbClr val="17375E"/>
              </a:solidFill>
              <a:latin typeface="华文中宋" pitchFamily="2" charset="-122"/>
              <a:ea typeface="华文中宋" pitchFamily="2" charset="-122"/>
            </a:endParaRPr>
          </a:p>
        </p:txBody>
      </p:sp>
      <p:sp>
        <p:nvSpPr>
          <p:cNvPr id="7" name="椭圆形标注 6"/>
          <p:cNvSpPr/>
          <p:nvPr/>
        </p:nvSpPr>
        <p:spPr>
          <a:xfrm>
            <a:off x="1187624" y="3264242"/>
            <a:ext cx="288032" cy="216024"/>
          </a:xfrm>
          <a:prstGeom prst="wedgeEllipseCallout">
            <a:avLst>
              <a:gd name="adj1" fmla="val 77682"/>
              <a:gd name="adj2" fmla="val 41868"/>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sp>
        <p:nvSpPr>
          <p:cNvPr id="8" name="椭圆形标注 7"/>
          <p:cNvSpPr/>
          <p:nvPr/>
        </p:nvSpPr>
        <p:spPr>
          <a:xfrm>
            <a:off x="7516561" y="3017142"/>
            <a:ext cx="288032" cy="216024"/>
          </a:xfrm>
          <a:prstGeom prst="wedgeEllipseCallout">
            <a:avLst>
              <a:gd name="adj1" fmla="val 77356"/>
              <a:gd name="adj2" fmla="val 5509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sp>
        <p:nvSpPr>
          <p:cNvPr id="9" name="矩形 8"/>
          <p:cNvSpPr/>
          <p:nvPr/>
        </p:nvSpPr>
        <p:spPr>
          <a:xfrm>
            <a:off x="550132" y="1471890"/>
            <a:ext cx="4209807" cy="369332"/>
          </a:xfrm>
          <a:prstGeom prst="rect">
            <a:avLst/>
          </a:prstGeom>
        </p:spPr>
        <p:txBody>
          <a:bodyPr wrap="none">
            <a:spAutoFit/>
          </a:bodyPr>
          <a:lstStyle/>
          <a:p>
            <a:r>
              <a:rPr lang="zh-CN" altLang="en-US" b="1" dirty="0">
                <a:solidFill>
                  <a:srgbClr val="FA6500"/>
                </a:solidFill>
                <a:latin typeface="Informal Roman" pitchFamily="66" charset="0"/>
              </a:rPr>
              <a:t>       全过程学习指导、全方位服务支持</a:t>
            </a:r>
            <a:endParaRPr lang="zh-CN" altLang="en-US" dirty="0"/>
          </a:p>
        </p:txBody>
      </p:sp>
      <p:sp>
        <p:nvSpPr>
          <p:cNvPr id="10" name="AutoShape 12"/>
          <p:cNvSpPr>
            <a:spLocks noChangeArrowheads="1"/>
          </p:cNvSpPr>
          <p:nvPr/>
        </p:nvSpPr>
        <p:spPr bwMode="auto">
          <a:xfrm rot="10800000" flipH="1">
            <a:off x="4447033" y="1268760"/>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11" name="标题 1"/>
          <p:cNvSpPr>
            <a:spLocks noGrp="1"/>
          </p:cNvSpPr>
          <p:nvPr>
            <p:ph type="title"/>
          </p:nvPr>
        </p:nvSpPr>
        <p:spPr>
          <a:xfrm>
            <a:off x="5076056" y="679667"/>
            <a:ext cx="3472358" cy="648072"/>
          </a:xfrm>
        </p:spPr>
        <p:txBody>
          <a:bodyPr>
            <a:noAutofit/>
          </a:bodyPr>
          <a:lstStyle/>
          <a:p>
            <a:pPr algn="r" fontAlgn="base">
              <a:spcAft>
                <a:spcPct val="0"/>
              </a:spcAft>
            </a:pPr>
            <a:r>
              <a:rPr lang="zh-CN" altLang="en-US" sz="2400" b="1" dirty="0">
                <a:solidFill>
                  <a:schemeClr val="accent6">
                    <a:lumMod val="75000"/>
                  </a:schemeClr>
                </a:solidFill>
                <a:latin typeface="+mn-ea"/>
                <a:ea typeface="+mn-ea"/>
                <a:cs typeface="+mn-cs"/>
              </a:rPr>
              <a:t>课程学习 </a:t>
            </a:r>
            <a:r>
              <a:rPr lang="zh-CN" altLang="en-US" sz="1800" b="1" dirty="0">
                <a:solidFill>
                  <a:schemeClr val="accent1">
                    <a:lumMod val="75000"/>
                  </a:schemeClr>
                </a:solidFill>
                <a:latin typeface="+mn-ea"/>
                <a:ea typeface="+mn-ea"/>
                <a:cs typeface="+mn-cs"/>
              </a:rPr>
              <a:t>课程辅导</a:t>
            </a:r>
          </a:p>
        </p:txBody>
      </p:sp>
      <p:sp>
        <p:nvSpPr>
          <p:cNvPr id="12" name="流程图: 联系 11"/>
          <p:cNvSpPr/>
          <p:nvPr/>
        </p:nvSpPr>
        <p:spPr>
          <a:xfrm>
            <a:off x="857224" y="1571612"/>
            <a:ext cx="214314" cy="214314"/>
          </a:xfrm>
          <a:prstGeom prst="flowChartConnector">
            <a:avLst/>
          </a:prstGeom>
          <a:ln/>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Tree>
    <p:extLst>
      <p:ext uri="{BB962C8B-B14F-4D97-AF65-F5344CB8AC3E}">
        <p14:creationId xmlns:p14="http://schemas.microsoft.com/office/powerpoint/2010/main" val="3013993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400000" y="2924944"/>
            <a:ext cx="7772400" cy="648072"/>
          </a:xfrm>
        </p:spPr>
        <p:txBody>
          <a:bodyPr>
            <a:normAutofit/>
          </a:bodyPr>
          <a:lstStyle/>
          <a:p>
            <a:r>
              <a:rPr lang="zh-CN" altLang="en-US" sz="3100" dirty="0">
                <a:solidFill>
                  <a:srgbClr val="F27900"/>
                </a:solidFill>
                <a:effectLst>
                  <a:reflection blurRad="6350" stA="55000" endA="300" endPos="45500" dir="5400000" sy="-100000" algn="bl" rotWithShape="0"/>
                </a:effectLst>
                <a:latin typeface="黑体" pitchFamily="2" charset="-122"/>
                <a:ea typeface="黑体" pitchFamily="2" charset="-122"/>
                <a:cs typeface="+mn-cs"/>
              </a:rPr>
              <a:t>实践类课程</a:t>
            </a:r>
          </a:p>
        </p:txBody>
      </p:sp>
      <p:sp>
        <p:nvSpPr>
          <p:cNvPr id="6" name="AutoShape 12"/>
          <p:cNvSpPr>
            <a:spLocks noChangeArrowheads="1"/>
          </p:cNvSpPr>
          <p:nvPr/>
        </p:nvSpPr>
        <p:spPr bwMode="auto">
          <a:xfrm rot="10800000" flipH="1">
            <a:off x="179513" y="3573015"/>
            <a:ext cx="6840759"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7" name="Picture 5"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596" y="3802494"/>
            <a:ext cx="4000528" cy="2148390"/>
          </a:xfrm>
          <a:prstGeom prst="rect">
            <a:avLst/>
          </a:prstGeom>
          <a:noFill/>
          <a:ln w="19050" cmpd="dbl">
            <a:solidFill>
              <a:schemeClr val="bg1">
                <a:alpha val="28000"/>
              </a:schemeClr>
            </a:solidFill>
            <a:miter lim="800000"/>
            <a:headEnd/>
            <a:tailEnd/>
          </a:ln>
          <a:effectLst>
            <a:glow>
              <a:schemeClr val="accent1">
                <a:alpha val="40000"/>
              </a:schemeClr>
            </a:glow>
            <a:outerShdw blurRad="50800" dist="38100" dir="2700000" algn="tl" rotWithShape="0">
              <a:prstClr val="black">
                <a:alpha val="40000"/>
              </a:prstClr>
            </a:outerShdw>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719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2"/>
          <p:cNvSpPr>
            <a:spLocks noChangeArrowheads="1"/>
          </p:cNvSpPr>
          <p:nvPr/>
        </p:nvSpPr>
        <p:spPr bwMode="auto">
          <a:xfrm rot="10800000" flipH="1">
            <a:off x="4447033" y="1137773"/>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3" name="标题 1"/>
          <p:cNvSpPr txBox="1">
            <a:spLocks/>
          </p:cNvSpPr>
          <p:nvPr/>
        </p:nvSpPr>
        <p:spPr>
          <a:xfrm>
            <a:off x="4716016" y="535651"/>
            <a:ext cx="3832398" cy="6480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zh-CN" altLang="en-US" sz="2000" b="1">
                <a:solidFill>
                  <a:schemeClr val="accent6">
                    <a:lumMod val="75000"/>
                  </a:schemeClr>
                </a:solidFill>
                <a:latin typeface="+mn-ea"/>
                <a:ea typeface="+mn-ea"/>
                <a:cs typeface="+mn-cs"/>
              </a:rPr>
              <a:t>     </a:t>
            </a:r>
            <a:r>
              <a:rPr lang="zh-CN" altLang="en-US" sz="2400" b="1">
                <a:solidFill>
                  <a:schemeClr val="accent6">
                    <a:lumMod val="75000"/>
                  </a:schemeClr>
                </a:solidFill>
                <a:latin typeface="+mn-ea"/>
                <a:ea typeface="+mn-ea"/>
                <a:cs typeface="+mn-cs"/>
              </a:rPr>
              <a:t>课程学习 </a:t>
            </a:r>
            <a:r>
              <a:rPr lang="zh-CN" altLang="en-US" sz="1800" b="1">
                <a:solidFill>
                  <a:schemeClr val="accent1">
                    <a:lumMod val="75000"/>
                  </a:schemeClr>
                </a:solidFill>
                <a:latin typeface="+mn-ea"/>
                <a:ea typeface="+mn-ea"/>
                <a:cs typeface="+mn-cs"/>
              </a:rPr>
              <a:t>实践类课程</a:t>
            </a:r>
            <a:endParaRPr lang="zh-CN" altLang="en-US" sz="1800" b="1" dirty="0">
              <a:solidFill>
                <a:schemeClr val="accent1">
                  <a:lumMod val="75000"/>
                </a:schemeClr>
              </a:solidFill>
              <a:latin typeface="+mn-ea"/>
              <a:ea typeface="+mn-ea"/>
              <a:cs typeface="+mn-cs"/>
            </a:endParaRPr>
          </a:p>
        </p:txBody>
      </p:sp>
      <p:sp>
        <p:nvSpPr>
          <p:cNvPr id="4" name="矩形 3"/>
          <p:cNvSpPr/>
          <p:nvPr/>
        </p:nvSpPr>
        <p:spPr>
          <a:xfrm>
            <a:off x="1090674" y="1387044"/>
            <a:ext cx="6712718" cy="369332"/>
          </a:xfrm>
          <a:prstGeom prst="rect">
            <a:avLst/>
          </a:prstGeom>
        </p:spPr>
        <p:txBody>
          <a:bodyPr wrap="square">
            <a:spAutoFit/>
          </a:bodyPr>
          <a:lstStyle/>
          <a:p>
            <a:r>
              <a:rPr lang="zh-CN" altLang="en-US" i="1" dirty="0">
                <a:solidFill>
                  <a:schemeClr val="accent6">
                    <a:lumMod val="75000"/>
                  </a:schemeClr>
                </a:solidFill>
                <a:latin typeface="华文中宋" pitchFamily="2" charset="-122"/>
                <a:ea typeface="华文中宋" pitchFamily="2" charset="-122"/>
              </a:rPr>
              <a:t>实践类课程名称：</a:t>
            </a:r>
            <a:r>
              <a:rPr lang="zh-CN" altLang="en-US" dirty="0">
                <a:solidFill>
                  <a:srgbClr val="17375E"/>
                </a:solidFill>
                <a:latin typeface="华文中宋" pitchFamily="2" charset="-122"/>
                <a:ea typeface="华文中宋" pitchFamily="2" charset="-122"/>
              </a:rPr>
              <a:t>会计循环模拟实验和会计循环模拟实验（初级）</a:t>
            </a:r>
          </a:p>
        </p:txBody>
      </p:sp>
      <p:sp>
        <p:nvSpPr>
          <p:cNvPr id="5" name="矩形 4"/>
          <p:cNvSpPr/>
          <p:nvPr/>
        </p:nvSpPr>
        <p:spPr>
          <a:xfrm>
            <a:off x="1090674" y="1916832"/>
            <a:ext cx="3647152" cy="369332"/>
          </a:xfrm>
          <a:prstGeom prst="rect">
            <a:avLst/>
          </a:prstGeom>
        </p:spPr>
        <p:txBody>
          <a:bodyPr wrap="none">
            <a:spAutoFit/>
          </a:bodyPr>
          <a:lstStyle/>
          <a:p>
            <a:r>
              <a:rPr lang="zh-CN" altLang="zh-CN" i="1" dirty="0">
                <a:solidFill>
                  <a:schemeClr val="accent6">
                    <a:lumMod val="75000"/>
                  </a:schemeClr>
                </a:solidFill>
                <a:latin typeface="华文中宋" pitchFamily="2" charset="-122"/>
                <a:ea typeface="华文中宋" pitchFamily="2" charset="-122"/>
              </a:rPr>
              <a:t>会计循环模拟实验课程学习方式</a:t>
            </a:r>
            <a:r>
              <a:rPr lang="zh-CN" altLang="en-US" i="1" dirty="0">
                <a:solidFill>
                  <a:schemeClr val="accent6">
                    <a:lumMod val="75000"/>
                  </a:schemeClr>
                </a:solidFill>
                <a:latin typeface="华文中宋" pitchFamily="2" charset="-122"/>
                <a:ea typeface="华文中宋" pitchFamily="2" charset="-122"/>
              </a:rPr>
              <a:t>：</a:t>
            </a:r>
            <a:endParaRPr lang="zh-CN" altLang="zh-CN" i="1" dirty="0">
              <a:solidFill>
                <a:schemeClr val="accent6">
                  <a:lumMod val="75000"/>
                </a:schemeClr>
              </a:solidFill>
              <a:latin typeface="华文中宋" pitchFamily="2" charset="-122"/>
              <a:ea typeface="华文中宋" pitchFamily="2" charset="-122"/>
            </a:endParaRPr>
          </a:p>
        </p:txBody>
      </p:sp>
      <p:sp>
        <p:nvSpPr>
          <p:cNvPr id="6" name="矩形 5"/>
          <p:cNvSpPr/>
          <p:nvPr/>
        </p:nvSpPr>
        <p:spPr>
          <a:xfrm>
            <a:off x="1090674" y="2322187"/>
            <a:ext cx="7225742" cy="3539430"/>
          </a:xfrm>
          <a:prstGeom prst="rect">
            <a:avLst/>
          </a:prstGeom>
        </p:spPr>
        <p:txBody>
          <a:bodyPr wrap="square">
            <a:spAutoFit/>
          </a:bodyPr>
          <a:lstStyle/>
          <a:p>
            <a:pPr marL="342900" indent="-342900">
              <a:lnSpc>
                <a:spcPct val="150000"/>
              </a:lnSpc>
              <a:spcBef>
                <a:spcPts val="600"/>
              </a:spcBef>
              <a:spcAft>
                <a:spcPts val="600"/>
              </a:spcAft>
              <a:buFont typeface="+mj-lt"/>
              <a:buAutoNum type="arabicPeriod"/>
            </a:pPr>
            <a:r>
              <a:rPr lang="zh-CN" altLang="en-US" sz="1700" dirty="0">
                <a:solidFill>
                  <a:srgbClr val="17375E"/>
                </a:solidFill>
                <a:latin typeface="华文中宋" pitchFamily="2" charset="-122"/>
                <a:ea typeface="华文中宋" pitchFamily="2" charset="-122"/>
              </a:rPr>
              <a:t>在进入实验系统学习之前，建议学生先认真阅读会计循环模拟实验平台中的“</a:t>
            </a:r>
            <a:r>
              <a:rPr lang="zh-CN" altLang="en-US" sz="1700" b="1" i="1" dirty="0">
                <a:solidFill>
                  <a:srgbClr val="C00000"/>
                </a:solidFill>
                <a:latin typeface="华文中宋" pitchFamily="2" charset="-122"/>
                <a:ea typeface="华文中宋" pitchFamily="2" charset="-122"/>
              </a:rPr>
              <a:t>学习须知</a:t>
            </a:r>
            <a:r>
              <a:rPr lang="zh-CN" altLang="en-US" sz="1700" dirty="0">
                <a:solidFill>
                  <a:srgbClr val="17375E"/>
                </a:solidFill>
                <a:latin typeface="华文中宋" pitchFamily="2" charset="-122"/>
                <a:ea typeface="华文中宋" pitchFamily="2" charset="-122"/>
              </a:rPr>
              <a:t>”中的</a:t>
            </a:r>
            <a:r>
              <a:rPr lang="zh-CN" altLang="zh-CN" sz="1700" dirty="0">
                <a:solidFill>
                  <a:srgbClr val="17375E"/>
                </a:solidFill>
                <a:latin typeface="华文中宋" pitchFamily="2" charset="-122"/>
                <a:ea typeface="华文中宋" pitchFamily="2" charset="-122"/>
              </a:rPr>
              <a:t>“</a:t>
            </a:r>
            <a:r>
              <a:rPr lang="zh-CN" altLang="en-US" sz="1700" b="1" i="1" dirty="0">
                <a:solidFill>
                  <a:srgbClr val="C00000"/>
                </a:solidFill>
                <a:latin typeface="华文中宋" pitchFamily="2" charset="-122"/>
                <a:ea typeface="华文中宋" pitchFamily="2" charset="-122"/>
              </a:rPr>
              <a:t>操作指导</a:t>
            </a:r>
            <a:r>
              <a:rPr lang="zh-CN" altLang="zh-CN" sz="1700" dirty="0">
                <a:solidFill>
                  <a:srgbClr val="17375E"/>
                </a:solidFill>
                <a:latin typeface="华文中宋" pitchFamily="2" charset="-122"/>
                <a:ea typeface="华文中宋" pitchFamily="2" charset="-122"/>
              </a:rPr>
              <a:t>”</a:t>
            </a:r>
            <a:r>
              <a:rPr lang="zh-CN" altLang="en-US" sz="1700" dirty="0">
                <a:solidFill>
                  <a:srgbClr val="17375E"/>
                </a:solidFill>
                <a:latin typeface="华文中宋" pitchFamily="2" charset="-122"/>
                <a:ea typeface="华文中宋" pitchFamily="2" charset="-122"/>
              </a:rPr>
              <a:t>，为学生</a:t>
            </a:r>
            <a:r>
              <a:rPr lang="zh-CN" altLang="zh-CN" sz="1700" dirty="0">
                <a:solidFill>
                  <a:srgbClr val="17375E"/>
                </a:solidFill>
                <a:latin typeface="华文中宋" pitchFamily="2" charset="-122"/>
                <a:ea typeface="华文中宋" pitchFamily="2" charset="-122"/>
              </a:rPr>
              <a:t>提供</a:t>
            </a:r>
            <a:r>
              <a:rPr lang="zh-CN" altLang="en-US" sz="1700" dirty="0">
                <a:solidFill>
                  <a:srgbClr val="17375E"/>
                </a:solidFill>
                <a:latin typeface="华文中宋" pitchFamily="2" charset="-122"/>
                <a:ea typeface="华文中宋" pitchFamily="2" charset="-122"/>
              </a:rPr>
              <a:t>了</a:t>
            </a:r>
            <a:r>
              <a:rPr lang="zh-CN" altLang="zh-CN" sz="1700" dirty="0">
                <a:solidFill>
                  <a:srgbClr val="17375E"/>
                </a:solidFill>
                <a:latin typeface="华文中宋" pitchFamily="2" charset="-122"/>
                <a:ea typeface="华文中宋" pitchFamily="2" charset="-122"/>
              </a:rPr>
              <a:t>实验活动的相关讲解，同时亦提供“会计知识”、“科目代码”等供学生实验参考</a:t>
            </a:r>
            <a:r>
              <a:rPr lang="zh-CN" altLang="en-US" sz="1700" dirty="0">
                <a:solidFill>
                  <a:srgbClr val="17375E"/>
                </a:solidFill>
                <a:latin typeface="华文中宋" pitchFamily="2" charset="-122"/>
                <a:ea typeface="华文中宋" pitchFamily="2" charset="-122"/>
              </a:rPr>
              <a:t>。</a:t>
            </a:r>
            <a:endParaRPr lang="zh-CN" altLang="zh-CN" sz="1700" dirty="0">
              <a:solidFill>
                <a:srgbClr val="17375E"/>
              </a:solidFill>
              <a:latin typeface="华文中宋" pitchFamily="2" charset="-122"/>
              <a:ea typeface="华文中宋" pitchFamily="2" charset="-122"/>
            </a:endParaRPr>
          </a:p>
          <a:p>
            <a:pPr marL="342900" indent="-342900">
              <a:lnSpc>
                <a:spcPct val="150000"/>
              </a:lnSpc>
              <a:spcBef>
                <a:spcPts val="600"/>
              </a:spcBef>
              <a:spcAft>
                <a:spcPts val="600"/>
              </a:spcAft>
              <a:buFont typeface="+mj-lt"/>
              <a:buAutoNum type="arabicPeriod"/>
            </a:pPr>
            <a:r>
              <a:rPr lang="zh-CN" altLang="zh-CN" sz="1700" dirty="0">
                <a:solidFill>
                  <a:srgbClr val="17375E"/>
                </a:solidFill>
                <a:latin typeface="华文中宋" pitchFamily="2" charset="-122"/>
                <a:ea typeface="华文中宋" pitchFamily="2" charset="-122"/>
              </a:rPr>
              <a:t>选课开课后，进入教室点击课程名称，即可进入实验系统</a:t>
            </a:r>
            <a:r>
              <a:rPr lang="zh-CN" altLang="en-US" sz="1700" dirty="0">
                <a:solidFill>
                  <a:srgbClr val="17375E"/>
                </a:solidFill>
                <a:latin typeface="华文中宋" pitchFamily="2" charset="-122"/>
                <a:ea typeface="华文中宋" pitchFamily="2" charset="-122"/>
              </a:rPr>
              <a:t>。</a:t>
            </a:r>
            <a:r>
              <a:rPr lang="zh-CN" altLang="zh-CN" sz="1700" dirty="0">
                <a:solidFill>
                  <a:srgbClr val="17375E"/>
                </a:solidFill>
                <a:latin typeface="华文中宋" pitchFamily="2" charset="-122"/>
                <a:ea typeface="华文中宋" pitchFamily="2" charset="-122"/>
              </a:rPr>
              <a:t>。</a:t>
            </a:r>
          </a:p>
          <a:p>
            <a:pPr marL="342900" indent="-342900">
              <a:lnSpc>
                <a:spcPct val="150000"/>
              </a:lnSpc>
              <a:spcBef>
                <a:spcPts val="600"/>
              </a:spcBef>
              <a:spcAft>
                <a:spcPts val="600"/>
              </a:spcAft>
              <a:buFont typeface="+mj-lt"/>
              <a:buAutoNum type="arabicPeriod"/>
            </a:pPr>
            <a:r>
              <a:rPr lang="zh-CN" altLang="zh-CN" sz="1700" dirty="0">
                <a:solidFill>
                  <a:srgbClr val="17375E"/>
                </a:solidFill>
                <a:latin typeface="华文中宋" pitchFamily="2" charset="-122"/>
                <a:ea typeface="华文中宋" pitchFamily="2" charset="-122"/>
              </a:rPr>
              <a:t>正式进入实验系统后，可以看到四个实验室，其中 “演示实验室”是给学生练习经济业务、熟悉系统操作步骤使用，不计入课程成绩，建议学生先进入熟悉。剩余三个实验室“</a:t>
            </a:r>
            <a:r>
              <a:rPr lang="zh-CN" altLang="zh-CN" sz="1700" b="1" i="1" dirty="0">
                <a:solidFill>
                  <a:srgbClr val="C00000"/>
                </a:solidFill>
                <a:latin typeface="华文中宋" pitchFamily="2" charset="-122"/>
                <a:ea typeface="华文中宋" pitchFamily="2" charset="-122"/>
              </a:rPr>
              <a:t>会计循环实验室一、二、三</a:t>
            </a:r>
            <a:r>
              <a:rPr lang="zh-CN" altLang="zh-CN" sz="1700" dirty="0">
                <a:solidFill>
                  <a:srgbClr val="17375E"/>
                </a:solidFill>
                <a:latin typeface="华文中宋" pitchFamily="2" charset="-122"/>
                <a:ea typeface="华文中宋" pitchFamily="2" charset="-122"/>
              </a:rPr>
              <a:t>”则是提供给学生正式进行实验操作使用。</a:t>
            </a:r>
          </a:p>
        </p:txBody>
      </p:sp>
      <p:sp>
        <p:nvSpPr>
          <p:cNvPr id="7" name="流程图: 联系 6"/>
          <p:cNvSpPr/>
          <p:nvPr/>
        </p:nvSpPr>
        <p:spPr>
          <a:xfrm>
            <a:off x="785786" y="1500174"/>
            <a:ext cx="214314" cy="214314"/>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8" name="流程图: 联系 7"/>
          <p:cNvSpPr/>
          <p:nvPr/>
        </p:nvSpPr>
        <p:spPr>
          <a:xfrm>
            <a:off x="785786" y="2000240"/>
            <a:ext cx="214314" cy="214314"/>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Tree>
    <p:extLst>
      <p:ext uri="{BB962C8B-B14F-4D97-AF65-F5344CB8AC3E}">
        <p14:creationId xmlns:p14="http://schemas.microsoft.com/office/powerpoint/2010/main" val="2372084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p:cNvSpPr>
            <a:spLocks noChangeArrowheads="1"/>
          </p:cNvSpPr>
          <p:nvPr/>
        </p:nvSpPr>
        <p:spPr bwMode="auto">
          <a:xfrm rot="10800000" flipH="1">
            <a:off x="4447033" y="1078794"/>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5" name="标题 1"/>
          <p:cNvSpPr>
            <a:spLocks noGrp="1"/>
          </p:cNvSpPr>
          <p:nvPr>
            <p:ph type="title"/>
          </p:nvPr>
        </p:nvSpPr>
        <p:spPr>
          <a:xfrm>
            <a:off x="4716016" y="476672"/>
            <a:ext cx="3832398" cy="648072"/>
          </a:xfrm>
        </p:spPr>
        <p:txBody>
          <a:bodyPr>
            <a:noAutofit/>
          </a:bodyPr>
          <a:lstStyle/>
          <a:p>
            <a:pPr fontAlgn="base">
              <a:spcAft>
                <a:spcPct val="0"/>
              </a:spcAft>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课程学习 </a:t>
            </a:r>
            <a:r>
              <a:rPr lang="zh-CN" altLang="en-US" sz="1800" b="1" dirty="0">
                <a:solidFill>
                  <a:schemeClr val="accent1">
                    <a:lumMod val="75000"/>
                  </a:schemeClr>
                </a:solidFill>
                <a:latin typeface="+mn-ea"/>
                <a:ea typeface="+mn-ea"/>
                <a:cs typeface="+mn-cs"/>
              </a:rPr>
              <a:t>实践类课程</a:t>
            </a:r>
          </a:p>
        </p:txBody>
      </p:sp>
      <p:sp>
        <p:nvSpPr>
          <p:cNvPr id="2" name="Rectangle 2"/>
          <p:cNvSpPr>
            <a:spLocks noChangeArrowheads="1"/>
          </p:cNvSpPr>
          <p:nvPr/>
        </p:nvSpPr>
        <p:spPr bwMode="auto">
          <a:xfrm>
            <a:off x="908743" y="1421124"/>
            <a:ext cx="7580565" cy="126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266700" fontAlgn="base">
              <a:lnSpc>
                <a:spcPct val="150000"/>
              </a:lnSpc>
              <a:spcBef>
                <a:spcPct val="0"/>
              </a:spcBef>
              <a:spcAft>
                <a:spcPct val="0"/>
              </a:spcAft>
            </a:pPr>
            <a:r>
              <a:rPr lang="zh-CN" altLang="en-US" sz="1700" dirty="0">
                <a:solidFill>
                  <a:srgbClr val="17375E"/>
                </a:solidFill>
                <a:latin typeface="华文中宋" pitchFamily="2" charset="-122"/>
                <a:ea typeface="华文中宋" pitchFamily="2" charset="-122"/>
              </a:rPr>
              <a:t>在每个实验室中，学生须按顺序进行“编写记账凭证、登记日记账”、“登记明细账”、</a:t>
            </a:r>
            <a:r>
              <a:rPr lang="zh-CN" altLang="zh-CN" sz="1700" dirty="0">
                <a:solidFill>
                  <a:srgbClr val="17375E"/>
                </a:solidFill>
                <a:latin typeface="华文中宋" pitchFamily="2" charset="-122"/>
                <a:ea typeface="华文中宋" pitchFamily="2" charset="-122"/>
              </a:rPr>
              <a:t>“科目汇总”、“</a:t>
            </a:r>
            <a:r>
              <a:rPr lang="zh-CN" altLang="en-US" sz="1700" dirty="0">
                <a:solidFill>
                  <a:srgbClr val="17375E"/>
                </a:solidFill>
                <a:latin typeface="华文中宋" pitchFamily="2" charset="-122"/>
                <a:ea typeface="华文中宋" pitchFamily="2" charset="-122"/>
              </a:rPr>
              <a:t>登记</a:t>
            </a:r>
            <a:r>
              <a:rPr lang="zh-CN" altLang="zh-CN" sz="1700" dirty="0">
                <a:solidFill>
                  <a:srgbClr val="17375E"/>
                </a:solidFill>
                <a:latin typeface="华文中宋" pitchFamily="2" charset="-122"/>
                <a:ea typeface="华文中宋" pitchFamily="2" charset="-122"/>
              </a:rPr>
              <a:t>总账”、“期末结转”、“编制会计报表”六个阶段的实验活动。</a:t>
            </a:r>
            <a:endParaRPr lang="zh-CN" altLang="en-US" sz="1700" dirty="0">
              <a:solidFill>
                <a:srgbClr val="17375E"/>
              </a:solidFill>
              <a:latin typeface="华文中宋" pitchFamily="2" charset="-122"/>
              <a:ea typeface="华文中宋" pitchFamily="2" charset="-122"/>
            </a:endParaRPr>
          </a:p>
        </p:txBody>
      </p:sp>
      <p:pic>
        <p:nvPicPr>
          <p:cNvPr id="2049" name="图片 6" descr="说明: 会计实验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792" y="2690702"/>
            <a:ext cx="7309624" cy="3747311"/>
          </a:xfrm>
          <a:prstGeom prst="rect">
            <a:avLst/>
          </a:prstGeom>
          <a:noFill/>
          <a:ln w="12700" cmpd="thickThin">
            <a:solidFill>
              <a:schemeClr val="bg1">
                <a:lumMod val="50000"/>
              </a:schemeClr>
            </a:solidFill>
          </a:ln>
          <a:effectLst>
            <a:glow rad="76200">
              <a:schemeClr val="accent1">
                <a:lumMod val="20000"/>
                <a:lumOff val="80000"/>
                <a:alpha val="54000"/>
              </a:schemeClr>
            </a:glow>
            <a:outerShdw blurRad="50800" dist="38100" dir="5400000" sx="89000" sy="89000" algn="t" rotWithShape="0">
              <a:schemeClr val="bg1">
                <a:lumMod val="65000"/>
                <a:alpha val="40000"/>
              </a:schemeClr>
            </a:outerShdw>
            <a:softEdge rad="0"/>
          </a:effectLst>
          <a:extLst>
            <a:ext uri="{909E8E84-426E-40DD-AFC4-6F175D3DCCD1}">
              <a14:hiddenFill xmlns:a14="http://schemas.microsoft.com/office/drawing/2010/main">
                <a:solidFill>
                  <a:srgbClr val="FFFFFF"/>
                </a:solidFill>
              </a14:hiddenFill>
            </a:ext>
          </a:extLst>
        </p:spPr>
      </p:pic>
      <p:sp>
        <p:nvSpPr>
          <p:cNvPr id="7" name="流程图: 联系 6"/>
          <p:cNvSpPr/>
          <p:nvPr/>
        </p:nvSpPr>
        <p:spPr>
          <a:xfrm>
            <a:off x="928662" y="1571612"/>
            <a:ext cx="214314" cy="214314"/>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Tree>
    <p:extLst>
      <p:ext uri="{BB962C8B-B14F-4D97-AF65-F5344CB8AC3E}">
        <p14:creationId xmlns:p14="http://schemas.microsoft.com/office/powerpoint/2010/main" val="3423267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2121" y="1268760"/>
            <a:ext cx="7776863" cy="5109091"/>
          </a:xfrm>
          <a:prstGeom prst="rect">
            <a:avLst/>
          </a:prstGeom>
        </p:spPr>
        <p:txBody>
          <a:bodyPr wrap="square">
            <a:spAutoFit/>
          </a:bodyPr>
          <a:lstStyle/>
          <a:p>
            <a:pPr marL="342900" indent="-342900">
              <a:lnSpc>
                <a:spcPct val="200000"/>
              </a:lnSpc>
              <a:spcBef>
                <a:spcPts val="600"/>
              </a:spcBef>
              <a:spcAft>
                <a:spcPts val="600"/>
              </a:spcAft>
              <a:buFont typeface="+mj-lt"/>
              <a:buAutoNum type="arabicPeriod"/>
            </a:pPr>
            <a:r>
              <a:rPr lang="zh-CN" altLang="zh-CN" sz="1700" dirty="0">
                <a:solidFill>
                  <a:srgbClr val="17375E"/>
                </a:solidFill>
                <a:latin typeface="华文中宋" pitchFamily="2" charset="-122"/>
                <a:ea typeface="华文中宋" pitchFamily="2" charset="-122"/>
              </a:rPr>
              <a:t>在实验过程中，学生可通过点击实验室下方的卡通人物“</a:t>
            </a:r>
            <a:r>
              <a:rPr lang="zh-CN" altLang="en-US" sz="1700" b="1" i="1" dirty="0">
                <a:solidFill>
                  <a:srgbClr val="C00000"/>
                </a:solidFill>
                <a:latin typeface="华文中宋" pitchFamily="2" charset="-122"/>
                <a:ea typeface="华文中宋" pitchFamily="2" charset="-122"/>
              </a:rPr>
              <a:t>帮助</a:t>
            </a:r>
            <a:r>
              <a:rPr lang="zh-CN" altLang="en-US" sz="1700" dirty="0">
                <a:solidFill>
                  <a:srgbClr val="17375E"/>
                </a:solidFill>
                <a:latin typeface="华文中宋" pitchFamily="2" charset="-122"/>
                <a:ea typeface="华文中宋" pitchFamily="2" charset="-122"/>
              </a:rPr>
              <a:t>”按钮</a:t>
            </a:r>
            <a:r>
              <a:rPr lang="zh-CN" altLang="zh-CN" sz="1700" dirty="0">
                <a:solidFill>
                  <a:srgbClr val="17375E"/>
                </a:solidFill>
                <a:latin typeface="华文中宋" pitchFamily="2" charset="-122"/>
                <a:ea typeface="华文中宋" pitchFamily="2" charset="-122"/>
              </a:rPr>
              <a:t>，来检验各项实验活动的正确与否。</a:t>
            </a:r>
          </a:p>
          <a:p>
            <a:pPr marL="342900" indent="-342900">
              <a:lnSpc>
                <a:spcPct val="200000"/>
              </a:lnSpc>
              <a:spcBef>
                <a:spcPts val="600"/>
              </a:spcBef>
              <a:spcAft>
                <a:spcPts val="600"/>
              </a:spcAft>
              <a:buFont typeface="+mj-lt"/>
              <a:buAutoNum type="arabicPeriod"/>
            </a:pPr>
            <a:r>
              <a:rPr lang="zh-CN" altLang="zh-CN" sz="1700" dirty="0">
                <a:solidFill>
                  <a:srgbClr val="17375E"/>
                </a:solidFill>
                <a:latin typeface="华文中宋" pitchFamily="2" charset="-122"/>
                <a:ea typeface="华文中宋" pitchFamily="2" charset="-122"/>
              </a:rPr>
              <a:t>学生在完成每一步实验步骤后，需点击“</a:t>
            </a:r>
            <a:r>
              <a:rPr lang="zh-CN" altLang="en-US" sz="1700" b="1" i="1" dirty="0">
                <a:solidFill>
                  <a:srgbClr val="C00000"/>
                </a:solidFill>
                <a:latin typeface="华文中宋" pitchFamily="2" charset="-122"/>
                <a:ea typeface="华文中宋" pitchFamily="2" charset="-122"/>
              </a:rPr>
              <a:t>完成当前业务</a:t>
            </a:r>
            <a:r>
              <a:rPr lang="zh-CN" altLang="zh-CN" sz="1700" dirty="0">
                <a:solidFill>
                  <a:srgbClr val="17375E"/>
                </a:solidFill>
                <a:latin typeface="华文中宋" pitchFamily="2" charset="-122"/>
                <a:ea typeface="华文中宋" pitchFamily="2" charset="-122"/>
              </a:rPr>
              <a:t>”审核才能进入下一步骤。在首次审核时，如出现错误，会先提示有几处错误，对于已经提示的错误再次审核时如未修改或者改正，系统将累计记录错误</a:t>
            </a:r>
            <a:r>
              <a:rPr lang="zh-CN" altLang="en-US" sz="1700" dirty="0">
                <a:solidFill>
                  <a:srgbClr val="17375E"/>
                </a:solidFill>
                <a:latin typeface="华文中宋" pitchFamily="2" charset="-122"/>
                <a:ea typeface="华文中宋" pitchFamily="2" charset="-122"/>
              </a:rPr>
              <a:t>，</a:t>
            </a:r>
            <a:r>
              <a:rPr lang="zh-CN" altLang="zh-CN" sz="1700" dirty="0">
                <a:solidFill>
                  <a:srgbClr val="17375E"/>
                </a:solidFill>
                <a:latin typeface="华文中宋" pitchFamily="2" charset="-122"/>
                <a:ea typeface="华文中宋" pitchFamily="2" charset="-122"/>
              </a:rPr>
              <a:t>再次点击“</a:t>
            </a:r>
            <a:r>
              <a:rPr lang="zh-CN" altLang="en-US" sz="1700" b="1" i="1" dirty="0">
                <a:solidFill>
                  <a:srgbClr val="C00000"/>
                </a:solidFill>
                <a:latin typeface="华文中宋" pitchFamily="2" charset="-122"/>
                <a:ea typeface="华文中宋" pitchFamily="2" charset="-122"/>
              </a:rPr>
              <a:t>帮助</a:t>
            </a:r>
            <a:r>
              <a:rPr lang="zh-CN" altLang="zh-CN" sz="1700" dirty="0">
                <a:solidFill>
                  <a:srgbClr val="17375E"/>
                </a:solidFill>
                <a:latin typeface="华文中宋" pitchFamily="2" charset="-122"/>
                <a:ea typeface="华文中宋" pitchFamily="2" charset="-122"/>
              </a:rPr>
              <a:t>”审核时会提示具体错误内容</a:t>
            </a:r>
            <a:r>
              <a:rPr lang="zh-CN" altLang="en-US" sz="1700" dirty="0">
                <a:solidFill>
                  <a:srgbClr val="17375E"/>
                </a:solidFill>
                <a:latin typeface="华文中宋" pitchFamily="2" charset="-122"/>
                <a:ea typeface="华文中宋" pitchFamily="2" charset="-122"/>
              </a:rPr>
              <a:t>，</a:t>
            </a:r>
            <a:r>
              <a:rPr lang="zh-CN" altLang="zh-CN" sz="1700" dirty="0">
                <a:solidFill>
                  <a:srgbClr val="17375E"/>
                </a:solidFill>
                <a:latin typeface="华文中宋" pitchFamily="2" charset="-122"/>
                <a:ea typeface="华文中宋" pitchFamily="2" charset="-122"/>
              </a:rPr>
              <a:t>学生可进行相应修改。</a:t>
            </a:r>
          </a:p>
          <a:p>
            <a:pPr marL="342900" indent="-342900">
              <a:lnSpc>
                <a:spcPct val="200000"/>
              </a:lnSpc>
              <a:spcBef>
                <a:spcPts val="600"/>
              </a:spcBef>
              <a:spcAft>
                <a:spcPts val="600"/>
              </a:spcAft>
              <a:buFont typeface="+mj-lt"/>
              <a:buAutoNum type="arabicPeriod"/>
            </a:pPr>
            <a:r>
              <a:rPr lang="zh-CN" altLang="zh-CN" sz="1700" dirty="0">
                <a:solidFill>
                  <a:srgbClr val="17375E"/>
                </a:solidFill>
                <a:latin typeface="华文中宋" pitchFamily="2" charset="-122"/>
                <a:ea typeface="华文中宋" pitchFamily="2" charset="-122"/>
              </a:rPr>
              <a:t>会计循环模拟实验中的实验室设置有</a:t>
            </a:r>
            <a:r>
              <a:rPr lang="en-US" altLang="zh-CN" sz="1700" b="1" i="1" dirty="0">
                <a:solidFill>
                  <a:srgbClr val="C00000"/>
                </a:solidFill>
                <a:latin typeface="华文中宋" pitchFamily="2" charset="-122"/>
                <a:ea typeface="华文中宋" pitchFamily="2" charset="-122"/>
              </a:rPr>
              <a:t>100-120</a:t>
            </a:r>
            <a:r>
              <a:rPr lang="zh-CN" altLang="zh-CN" sz="1700" b="1" i="1" dirty="0">
                <a:solidFill>
                  <a:srgbClr val="C00000"/>
                </a:solidFill>
                <a:latin typeface="华文中宋" pitchFamily="2" charset="-122"/>
                <a:ea typeface="华文中宋" pitchFamily="2" charset="-122"/>
              </a:rPr>
              <a:t>笔经济业务</a:t>
            </a:r>
            <a:r>
              <a:rPr lang="zh-CN" altLang="zh-CN" sz="1700" dirty="0">
                <a:solidFill>
                  <a:srgbClr val="17375E"/>
                </a:solidFill>
                <a:latin typeface="华文中宋" pitchFamily="2" charset="-122"/>
                <a:ea typeface="华文中宋" pitchFamily="2" charset="-122"/>
              </a:rPr>
              <a:t>，每个实验室的具体经济业务笔数要依据系统随机抽取确定，学生以系统不再出现新的经济业务作为全部经济业务都已经发生的判断依据。</a:t>
            </a:r>
          </a:p>
        </p:txBody>
      </p:sp>
      <p:sp>
        <p:nvSpPr>
          <p:cNvPr id="3" name="AutoShape 12"/>
          <p:cNvSpPr>
            <a:spLocks noChangeArrowheads="1"/>
          </p:cNvSpPr>
          <p:nvPr/>
        </p:nvSpPr>
        <p:spPr bwMode="auto">
          <a:xfrm rot="10800000" flipH="1">
            <a:off x="4447033" y="980729"/>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4" name="标题 1"/>
          <p:cNvSpPr txBox="1">
            <a:spLocks/>
          </p:cNvSpPr>
          <p:nvPr/>
        </p:nvSpPr>
        <p:spPr>
          <a:xfrm>
            <a:off x="4716016" y="476672"/>
            <a:ext cx="3832398" cy="6480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课程学习 </a:t>
            </a:r>
            <a:r>
              <a:rPr lang="zh-CN" altLang="en-US" sz="1800" b="1" dirty="0">
                <a:solidFill>
                  <a:schemeClr val="accent1">
                    <a:lumMod val="75000"/>
                  </a:schemeClr>
                </a:solidFill>
                <a:latin typeface="+mn-ea"/>
                <a:ea typeface="+mn-ea"/>
                <a:cs typeface="+mn-cs"/>
              </a:rPr>
              <a:t>实践类课程</a:t>
            </a:r>
          </a:p>
        </p:txBody>
      </p:sp>
    </p:spTree>
    <p:extLst>
      <p:ext uri="{BB962C8B-B14F-4D97-AF65-F5344CB8AC3E}">
        <p14:creationId xmlns:p14="http://schemas.microsoft.com/office/powerpoint/2010/main" val="2365431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2"/>
          <p:cNvSpPr>
            <a:spLocks noChangeArrowheads="1"/>
          </p:cNvSpPr>
          <p:nvPr/>
        </p:nvSpPr>
        <p:spPr bwMode="auto">
          <a:xfrm rot="10800000" flipH="1">
            <a:off x="4447033" y="1124745"/>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14" name="矩形 13"/>
          <p:cNvSpPr/>
          <p:nvPr/>
        </p:nvSpPr>
        <p:spPr>
          <a:xfrm>
            <a:off x="1058604" y="1772816"/>
            <a:ext cx="7081726" cy="4632037"/>
          </a:xfrm>
          <a:prstGeom prst="rect">
            <a:avLst/>
          </a:prstGeom>
        </p:spPr>
        <p:txBody>
          <a:bodyPr wrap="square">
            <a:spAutoFit/>
          </a:bodyPr>
          <a:lstStyle/>
          <a:p>
            <a:pPr marL="342900" indent="-342900">
              <a:lnSpc>
                <a:spcPct val="150000"/>
              </a:lnSpc>
              <a:spcBef>
                <a:spcPts val="600"/>
              </a:spcBef>
              <a:spcAft>
                <a:spcPts val="600"/>
              </a:spcAft>
              <a:buFont typeface="+mj-lt"/>
              <a:buAutoNum type="arabicPeriod"/>
            </a:pPr>
            <a:r>
              <a:rPr lang="zh-CN" altLang="zh-CN" sz="1700" dirty="0">
                <a:solidFill>
                  <a:srgbClr val="17375E"/>
                </a:solidFill>
                <a:latin typeface="华文中宋" pitchFamily="2" charset="-122"/>
                <a:ea typeface="华文中宋" pitchFamily="2" charset="-122"/>
              </a:rPr>
              <a:t>每个实验室设置总分</a:t>
            </a:r>
            <a:r>
              <a:rPr lang="en-US" altLang="zh-CN" sz="1700" dirty="0">
                <a:solidFill>
                  <a:srgbClr val="17375E"/>
                </a:solidFill>
                <a:latin typeface="华文中宋" pitchFamily="2" charset="-122"/>
                <a:ea typeface="华文中宋" pitchFamily="2" charset="-122"/>
              </a:rPr>
              <a:t>100</a:t>
            </a:r>
            <a:r>
              <a:rPr lang="zh-CN" altLang="zh-CN" sz="1700" dirty="0">
                <a:solidFill>
                  <a:srgbClr val="17375E"/>
                </a:solidFill>
                <a:latin typeface="华文中宋" pitchFamily="2" charset="-122"/>
                <a:ea typeface="华文中宋" pitchFamily="2" charset="-122"/>
              </a:rPr>
              <a:t>分，会计循环的六个阶段分别占有一定分值。学生每通过一个循环阶段且没有错误，即可获得该阶段满分；如果通过该循环阶段但有错误发生，按照错误次数从该阶段满分中扣减，直至扣减到基础分。</a:t>
            </a:r>
          </a:p>
          <a:p>
            <a:pPr marL="342900" indent="-342900">
              <a:lnSpc>
                <a:spcPct val="150000"/>
              </a:lnSpc>
              <a:spcBef>
                <a:spcPts val="600"/>
              </a:spcBef>
              <a:spcAft>
                <a:spcPts val="600"/>
              </a:spcAft>
              <a:buFont typeface="+mj-lt"/>
              <a:buAutoNum type="arabicPeriod"/>
            </a:pPr>
            <a:r>
              <a:rPr lang="zh-CN" altLang="zh-CN" sz="1700" dirty="0">
                <a:solidFill>
                  <a:srgbClr val="17375E"/>
                </a:solidFill>
                <a:latin typeface="华文中宋" pitchFamily="2" charset="-122"/>
                <a:ea typeface="华文中宋" pitchFamily="2" charset="-122"/>
              </a:rPr>
              <a:t>实验室成绩按照阶段给分，即通过几个循环阶段，将取得几个阶段的成绩。</a:t>
            </a:r>
          </a:p>
          <a:p>
            <a:pPr marL="342900" indent="-342900">
              <a:lnSpc>
                <a:spcPct val="150000"/>
              </a:lnSpc>
              <a:spcBef>
                <a:spcPts val="600"/>
              </a:spcBef>
              <a:spcAft>
                <a:spcPts val="600"/>
              </a:spcAft>
              <a:buFont typeface="+mj-lt"/>
              <a:buAutoNum type="arabicPeriod"/>
            </a:pPr>
            <a:r>
              <a:rPr lang="zh-CN" altLang="zh-CN" sz="1700" dirty="0">
                <a:solidFill>
                  <a:srgbClr val="17375E"/>
                </a:solidFill>
                <a:latin typeface="华文中宋" pitchFamily="2" charset="-122"/>
                <a:ea typeface="华文中宋" pitchFamily="2" charset="-122"/>
              </a:rPr>
              <a:t>学生如无法通过某阶段，将无法取得本阶段成绩，同时也将无法继续操作后面剩余循环阶段。</a:t>
            </a:r>
            <a:endParaRPr lang="en-US" altLang="zh-CN" sz="1700" dirty="0">
              <a:solidFill>
                <a:srgbClr val="17375E"/>
              </a:solidFill>
              <a:latin typeface="华文中宋" pitchFamily="2" charset="-122"/>
              <a:ea typeface="华文中宋" pitchFamily="2" charset="-122"/>
            </a:endParaRPr>
          </a:p>
          <a:p>
            <a:pPr marL="342900" indent="-342900">
              <a:lnSpc>
                <a:spcPct val="150000"/>
              </a:lnSpc>
              <a:spcBef>
                <a:spcPts val="600"/>
              </a:spcBef>
              <a:spcAft>
                <a:spcPts val="600"/>
              </a:spcAft>
              <a:buFont typeface="+mj-lt"/>
              <a:buAutoNum type="arabicPeriod"/>
            </a:pPr>
            <a:r>
              <a:rPr lang="zh-CN" altLang="en-US" sz="1700" dirty="0">
                <a:solidFill>
                  <a:srgbClr val="17375E"/>
                </a:solidFill>
                <a:latin typeface="华文中宋" pitchFamily="2" charset="-122"/>
                <a:ea typeface="华文中宋" pitchFamily="2" charset="-122"/>
              </a:rPr>
              <a:t>学生需要完成整个实验后取得合格证，</a:t>
            </a:r>
            <a:endParaRPr lang="en-US" altLang="zh-CN" sz="1700" dirty="0">
              <a:solidFill>
                <a:srgbClr val="17375E"/>
              </a:solidFill>
              <a:latin typeface="华文中宋" pitchFamily="2" charset="-122"/>
              <a:ea typeface="华文中宋" pitchFamily="2" charset="-122"/>
            </a:endParaRPr>
          </a:p>
          <a:p>
            <a:pPr>
              <a:lnSpc>
                <a:spcPct val="150000"/>
              </a:lnSpc>
              <a:spcBef>
                <a:spcPts val="600"/>
              </a:spcBef>
              <a:spcAft>
                <a:spcPts val="600"/>
              </a:spcAft>
            </a:pPr>
            <a:r>
              <a:rPr lang="zh-CN" altLang="en-US" sz="1700" dirty="0">
                <a:solidFill>
                  <a:srgbClr val="17375E"/>
                </a:solidFill>
                <a:latin typeface="华文中宋" pitchFamily="2" charset="-122"/>
                <a:ea typeface="华文中宋" pitchFamily="2" charset="-122"/>
              </a:rPr>
              <a:t>才能进行成绩合成、通过考试。</a:t>
            </a:r>
            <a:endParaRPr lang="zh-CN" altLang="zh-CN" sz="1700" dirty="0">
              <a:solidFill>
                <a:srgbClr val="17375E"/>
              </a:solidFill>
              <a:latin typeface="华文中宋" pitchFamily="2" charset="-122"/>
              <a:ea typeface="华文中宋" pitchFamily="2" charset="-122"/>
            </a:endParaRPr>
          </a:p>
        </p:txBody>
      </p:sp>
      <p:sp>
        <p:nvSpPr>
          <p:cNvPr id="17" name="矩形 16"/>
          <p:cNvSpPr/>
          <p:nvPr/>
        </p:nvSpPr>
        <p:spPr>
          <a:xfrm>
            <a:off x="1090674" y="1268760"/>
            <a:ext cx="3647152" cy="369332"/>
          </a:xfrm>
          <a:prstGeom prst="rect">
            <a:avLst/>
          </a:prstGeom>
        </p:spPr>
        <p:txBody>
          <a:bodyPr wrap="none">
            <a:spAutoFit/>
          </a:bodyPr>
          <a:lstStyle/>
          <a:p>
            <a:r>
              <a:rPr lang="zh-CN" altLang="zh-CN" i="1" dirty="0">
                <a:solidFill>
                  <a:schemeClr val="accent6">
                    <a:lumMod val="75000"/>
                  </a:schemeClr>
                </a:solidFill>
                <a:latin typeface="华文中宋" pitchFamily="2" charset="-122"/>
                <a:ea typeface="华文中宋" pitchFamily="2" charset="-122"/>
              </a:rPr>
              <a:t>会计循环模拟实验课程</a:t>
            </a:r>
            <a:r>
              <a:rPr lang="zh-CN" altLang="en-US" i="1" dirty="0">
                <a:solidFill>
                  <a:schemeClr val="accent6">
                    <a:lumMod val="75000"/>
                  </a:schemeClr>
                </a:solidFill>
                <a:latin typeface="华文中宋" pitchFamily="2" charset="-122"/>
                <a:ea typeface="华文中宋" pitchFamily="2" charset="-122"/>
              </a:rPr>
              <a:t>机考评分：</a:t>
            </a:r>
            <a:endParaRPr lang="zh-CN" altLang="zh-CN" i="1" dirty="0">
              <a:solidFill>
                <a:schemeClr val="accent6">
                  <a:lumMod val="75000"/>
                </a:schemeClr>
              </a:solidFill>
              <a:latin typeface="华文中宋" pitchFamily="2" charset="-122"/>
              <a:ea typeface="华文中宋" pitchFamily="2" charset="-122"/>
            </a:endParaRPr>
          </a:p>
        </p:txBody>
      </p:sp>
      <p:sp>
        <p:nvSpPr>
          <p:cNvPr id="19" name="AutoShape 12"/>
          <p:cNvSpPr>
            <a:spLocks noChangeArrowheads="1"/>
          </p:cNvSpPr>
          <p:nvPr/>
        </p:nvSpPr>
        <p:spPr bwMode="auto">
          <a:xfrm rot="10800000" flipH="1">
            <a:off x="4447033" y="1124745"/>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20" name="标题 1"/>
          <p:cNvSpPr txBox="1">
            <a:spLocks/>
          </p:cNvSpPr>
          <p:nvPr/>
        </p:nvSpPr>
        <p:spPr>
          <a:xfrm>
            <a:off x="4763081" y="575392"/>
            <a:ext cx="3832398" cy="6480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课程学习 </a:t>
            </a:r>
            <a:r>
              <a:rPr lang="zh-CN" altLang="en-US" sz="1800" b="1" dirty="0">
                <a:solidFill>
                  <a:schemeClr val="accent1">
                    <a:lumMod val="75000"/>
                  </a:schemeClr>
                </a:solidFill>
                <a:latin typeface="+mn-ea"/>
                <a:ea typeface="+mn-ea"/>
                <a:cs typeface="+mn-cs"/>
              </a:rPr>
              <a:t>实践类课程</a:t>
            </a:r>
          </a:p>
        </p:txBody>
      </p:sp>
      <p:pic>
        <p:nvPicPr>
          <p:cNvPr id="22" name="图片 21"/>
          <p:cNvPicPr/>
          <p:nvPr/>
        </p:nvPicPr>
        <p:blipFill>
          <a:blip r:embed="rId2" cstate="print"/>
          <a:srcRect/>
          <a:stretch>
            <a:fillRect/>
          </a:stretch>
        </p:blipFill>
        <p:spPr bwMode="auto">
          <a:xfrm>
            <a:off x="5220072" y="4830986"/>
            <a:ext cx="3774382" cy="2010262"/>
          </a:xfrm>
          <a:prstGeom prst="rect">
            <a:avLst/>
          </a:prstGeom>
          <a:ln>
            <a:noFill/>
          </a:ln>
          <a:effectLst>
            <a:outerShdw blurRad="292100" dist="139700" dir="2700000" algn="tl" rotWithShape="0">
              <a:srgbClr val="333333">
                <a:alpha val="65000"/>
              </a:srgbClr>
            </a:outerShdw>
          </a:effectLst>
        </p:spPr>
      </p:pic>
      <p:sp>
        <p:nvSpPr>
          <p:cNvPr id="9" name="流程图: 联系 8"/>
          <p:cNvSpPr/>
          <p:nvPr/>
        </p:nvSpPr>
        <p:spPr>
          <a:xfrm>
            <a:off x="857224" y="1357298"/>
            <a:ext cx="214314" cy="214314"/>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Tree>
    <p:extLst>
      <p:ext uri="{BB962C8B-B14F-4D97-AF65-F5344CB8AC3E}">
        <p14:creationId xmlns:p14="http://schemas.microsoft.com/office/powerpoint/2010/main" val="3966123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327992" y="2924944"/>
            <a:ext cx="7772400" cy="648072"/>
          </a:xfrm>
        </p:spPr>
        <p:txBody>
          <a:bodyPr>
            <a:normAutofit/>
          </a:bodyPr>
          <a:lstStyle/>
          <a:p>
            <a:r>
              <a:rPr lang="zh-CN" altLang="en-US" sz="3100" dirty="0">
                <a:solidFill>
                  <a:srgbClr val="F27900"/>
                </a:solidFill>
                <a:effectLst>
                  <a:reflection blurRad="6350" stA="55000" endA="300" endPos="45500" dir="5400000" sy="-100000" algn="bl" rotWithShape="0"/>
                </a:effectLst>
                <a:latin typeface="黑体" pitchFamily="2" charset="-122"/>
                <a:ea typeface="黑体" pitchFamily="2" charset="-122"/>
                <a:cs typeface="+mn-cs"/>
              </a:rPr>
              <a:t>课程考试</a:t>
            </a:r>
          </a:p>
        </p:txBody>
      </p:sp>
      <p:sp>
        <p:nvSpPr>
          <p:cNvPr id="6" name="AutoShape 12"/>
          <p:cNvSpPr>
            <a:spLocks noChangeArrowheads="1"/>
          </p:cNvSpPr>
          <p:nvPr/>
        </p:nvSpPr>
        <p:spPr bwMode="auto">
          <a:xfrm rot="10800000" flipH="1">
            <a:off x="179513" y="3573015"/>
            <a:ext cx="6840759"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9219" name="Picture 3" descr="C:\Documents and Settings\Administrator\桌面\QQ截图2011111415463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82" y="3857628"/>
            <a:ext cx="5382314" cy="1928826"/>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a:extLst/>
        </p:spPr>
      </p:pic>
    </p:spTree>
    <p:extLst>
      <p:ext uri="{BB962C8B-B14F-4D97-AF65-F5344CB8AC3E}">
        <p14:creationId xmlns:p14="http://schemas.microsoft.com/office/powerpoint/2010/main" val="1322242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2"/>
          <p:cNvSpPr>
            <a:spLocks noChangeArrowheads="1"/>
          </p:cNvSpPr>
          <p:nvPr/>
        </p:nvSpPr>
        <p:spPr bwMode="auto">
          <a:xfrm rot="10800000" flipH="1">
            <a:off x="4447033" y="1268760"/>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3" name="标题 1"/>
          <p:cNvSpPr>
            <a:spLocks noGrp="1"/>
          </p:cNvSpPr>
          <p:nvPr>
            <p:ph type="title"/>
          </p:nvPr>
        </p:nvSpPr>
        <p:spPr>
          <a:xfrm>
            <a:off x="5220072" y="679667"/>
            <a:ext cx="3328342" cy="648072"/>
          </a:xfrm>
        </p:spPr>
        <p:txBody>
          <a:bodyPr>
            <a:normAutofit/>
          </a:bodyPr>
          <a:lstStyle/>
          <a:p>
            <a:pPr algn="r" fontAlgn="base">
              <a:spcAft>
                <a:spcPct val="0"/>
              </a:spcAft>
            </a:pPr>
            <a:r>
              <a:rPr lang="zh-CN" altLang="en-US" sz="2400" b="1" dirty="0">
                <a:solidFill>
                  <a:schemeClr val="accent6">
                    <a:lumMod val="75000"/>
                  </a:schemeClr>
                </a:solidFill>
                <a:latin typeface="+mn-ea"/>
                <a:ea typeface="+mn-ea"/>
                <a:cs typeface="+mn-cs"/>
              </a:rPr>
              <a:t>     考核方式</a:t>
            </a:r>
            <a:endParaRPr lang="zh-CN" altLang="en-US" sz="1800" b="1" dirty="0">
              <a:solidFill>
                <a:schemeClr val="accent1">
                  <a:lumMod val="75000"/>
                </a:schemeClr>
              </a:solidFill>
              <a:latin typeface="+mn-ea"/>
              <a:ea typeface="+mn-ea"/>
              <a:cs typeface="+mn-cs"/>
            </a:endParaRPr>
          </a:p>
        </p:txBody>
      </p:sp>
      <p:sp>
        <p:nvSpPr>
          <p:cNvPr id="4" name="矩形 3"/>
          <p:cNvSpPr/>
          <p:nvPr/>
        </p:nvSpPr>
        <p:spPr>
          <a:xfrm>
            <a:off x="827582" y="6093296"/>
            <a:ext cx="7720830" cy="461665"/>
          </a:xfrm>
          <a:prstGeom prst="rect">
            <a:avLst/>
          </a:prstGeom>
          <a:solidFill>
            <a:schemeClr val="accent2">
              <a:lumMod val="20000"/>
              <a:lumOff val="80000"/>
              <a:alpha val="32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600" dirty="0">
                <a:solidFill>
                  <a:srgbClr val="C00000"/>
                </a:solidFill>
                <a:latin typeface="华文中宋" pitchFamily="2" charset="-122"/>
                <a:ea typeface="华文中宋" pitchFamily="2" charset="-122"/>
              </a:rPr>
              <a:t>【</a:t>
            </a:r>
            <a:r>
              <a:rPr lang="zh-CN" altLang="en-US" sz="1600" dirty="0">
                <a:solidFill>
                  <a:srgbClr val="C00000"/>
                </a:solidFill>
                <a:latin typeface="华文中宋" pitchFamily="2" charset="-122"/>
                <a:ea typeface="华文中宋" pitchFamily="2" charset="-122"/>
              </a:rPr>
              <a:t>特别提示</a:t>
            </a:r>
            <a:r>
              <a:rPr lang="en-US" altLang="zh-CN" sz="1600" dirty="0">
                <a:solidFill>
                  <a:srgbClr val="C00000"/>
                </a:solidFill>
                <a:latin typeface="华文中宋" pitchFamily="2" charset="-122"/>
                <a:ea typeface="华文中宋" pitchFamily="2" charset="-122"/>
              </a:rPr>
              <a:t>】</a:t>
            </a:r>
            <a:r>
              <a:rPr lang="zh-CN" altLang="en-US" sz="1600" dirty="0">
                <a:solidFill>
                  <a:srgbClr val="C00000"/>
                </a:solidFill>
                <a:latin typeface="华文中宋" pitchFamily="2" charset="-122"/>
                <a:ea typeface="华文中宋" pitchFamily="2" charset="-122"/>
              </a:rPr>
              <a:t>集中笔试考核的课程考试需要进行预约；非集中考核不需要进行预约</a:t>
            </a:r>
            <a:r>
              <a:rPr lang="zh-CN" altLang="en-US" sz="1600" dirty="0">
                <a:solidFill>
                  <a:schemeClr val="accent1">
                    <a:lumMod val="50000"/>
                  </a:schemeClr>
                </a:solidFill>
                <a:latin typeface="+mn-ea"/>
              </a:rPr>
              <a:t>。</a:t>
            </a:r>
            <a:endParaRPr lang="en-US" altLang="zh-CN" sz="1600" dirty="0">
              <a:solidFill>
                <a:schemeClr val="accent1">
                  <a:lumMod val="50000"/>
                </a:schemeClr>
              </a:solidFill>
              <a:latin typeface="+mn-ea"/>
            </a:endParaRPr>
          </a:p>
        </p:txBody>
      </p:sp>
      <p:graphicFrame>
        <p:nvGraphicFramePr>
          <p:cNvPr id="8" name="表格 7"/>
          <p:cNvGraphicFramePr>
            <a:graphicFrameLocks noGrp="1"/>
          </p:cNvGraphicFramePr>
          <p:nvPr>
            <p:extLst>
              <p:ext uri="{D42A27DB-BD31-4B8C-83A1-F6EECF244321}">
                <p14:modId xmlns:p14="http://schemas.microsoft.com/office/powerpoint/2010/main" val="3029482695"/>
              </p:ext>
            </p:extLst>
          </p:nvPr>
        </p:nvGraphicFramePr>
        <p:xfrm>
          <a:off x="179511" y="1653381"/>
          <a:ext cx="8732016" cy="4366047"/>
        </p:xfrm>
        <a:graphic>
          <a:graphicData uri="http://schemas.openxmlformats.org/drawingml/2006/table">
            <a:tbl>
              <a:tblPr firstRow="1" firstCol="1" bandRow="1">
                <a:tableStyleId>{5C22544A-7EE6-4342-B048-85BDC9FD1C3A}</a:tableStyleId>
              </a:tblPr>
              <a:tblGrid>
                <a:gridCol w="732949">
                  <a:extLst>
                    <a:ext uri="{9D8B030D-6E8A-4147-A177-3AD203B41FA5}">
                      <a16:colId xmlns:a16="http://schemas.microsoft.com/office/drawing/2014/main" xmlns="" val="20000"/>
                    </a:ext>
                  </a:extLst>
                </a:gridCol>
                <a:gridCol w="1303020">
                  <a:extLst>
                    <a:ext uri="{9D8B030D-6E8A-4147-A177-3AD203B41FA5}">
                      <a16:colId xmlns:a16="http://schemas.microsoft.com/office/drawing/2014/main" xmlns="" val="20001"/>
                    </a:ext>
                  </a:extLst>
                </a:gridCol>
                <a:gridCol w="977266">
                  <a:extLst>
                    <a:ext uri="{9D8B030D-6E8A-4147-A177-3AD203B41FA5}">
                      <a16:colId xmlns:a16="http://schemas.microsoft.com/office/drawing/2014/main" xmlns="" val="20002"/>
                    </a:ext>
                  </a:extLst>
                </a:gridCol>
                <a:gridCol w="977266">
                  <a:extLst>
                    <a:ext uri="{9D8B030D-6E8A-4147-A177-3AD203B41FA5}">
                      <a16:colId xmlns:a16="http://schemas.microsoft.com/office/drawing/2014/main" xmlns="" val="20003"/>
                    </a:ext>
                  </a:extLst>
                </a:gridCol>
                <a:gridCol w="978052">
                  <a:extLst>
                    <a:ext uri="{9D8B030D-6E8A-4147-A177-3AD203B41FA5}">
                      <a16:colId xmlns:a16="http://schemas.microsoft.com/office/drawing/2014/main" xmlns="" val="20004"/>
                    </a:ext>
                  </a:extLst>
                </a:gridCol>
                <a:gridCol w="732163">
                  <a:extLst>
                    <a:ext uri="{9D8B030D-6E8A-4147-A177-3AD203B41FA5}">
                      <a16:colId xmlns:a16="http://schemas.microsoft.com/office/drawing/2014/main" xmlns="" val="20005"/>
                    </a:ext>
                  </a:extLst>
                </a:gridCol>
                <a:gridCol w="977266">
                  <a:extLst>
                    <a:ext uri="{9D8B030D-6E8A-4147-A177-3AD203B41FA5}">
                      <a16:colId xmlns:a16="http://schemas.microsoft.com/office/drawing/2014/main" xmlns="" val="20006"/>
                    </a:ext>
                  </a:extLst>
                </a:gridCol>
                <a:gridCol w="1295464">
                  <a:extLst>
                    <a:ext uri="{9D8B030D-6E8A-4147-A177-3AD203B41FA5}">
                      <a16:colId xmlns:a16="http://schemas.microsoft.com/office/drawing/2014/main" xmlns="" val="20007"/>
                    </a:ext>
                  </a:extLst>
                </a:gridCol>
                <a:gridCol w="758570">
                  <a:extLst>
                    <a:ext uri="{9D8B030D-6E8A-4147-A177-3AD203B41FA5}">
                      <a16:colId xmlns:a16="http://schemas.microsoft.com/office/drawing/2014/main" xmlns="" val="20008"/>
                    </a:ext>
                  </a:extLst>
                </a:gridCol>
              </a:tblGrid>
              <a:tr h="559157">
                <a:tc gridSpan="2">
                  <a:txBody>
                    <a:bodyPr/>
                    <a:lstStyle/>
                    <a:p>
                      <a:pPr algn="ctr">
                        <a:lnSpc>
                          <a:spcPts val="1200"/>
                        </a:lnSpc>
                        <a:spcAft>
                          <a:spcPts val="0"/>
                        </a:spcAft>
                      </a:pPr>
                      <a:r>
                        <a:rPr lang="zh-CN" sz="1400" kern="100" dirty="0">
                          <a:effectLst/>
                        </a:rPr>
                        <a:t>考核方式</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tc>
                <a:tc hMerge="1">
                  <a:txBody>
                    <a:bodyPr/>
                    <a:lstStyle/>
                    <a:p>
                      <a:endParaRPr lang="zh-CN" altLang="en-US"/>
                    </a:p>
                  </a:txBody>
                  <a:tcPr/>
                </a:tc>
                <a:tc>
                  <a:txBody>
                    <a:bodyPr/>
                    <a:lstStyle/>
                    <a:p>
                      <a:pPr algn="ctr">
                        <a:lnSpc>
                          <a:spcPts val="1200"/>
                        </a:lnSpc>
                        <a:spcAft>
                          <a:spcPts val="0"/>
                        </a:spcAft>
                      </a:pPr>
                      <a:r>
                        <a:rPr lang="zh-CN" sz="1400" kern="100">
                          <a:effectLst/>
                        </a:rPr>
                        <a:t>考试形式</a:t>
                      </a:r>
                      <a:endParaRPr lang="zh-CN" sz="14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ts val="1200"/>
                        </a:lnSpc>
                        <a:spcAft>
                          <a:spcPts val="0"/>
                        </a:spcAft>
                      </a:pPr>
                      <a:r>
                        <a:rPr lang="zh-CN" sz="1400" kern="100">
                          <a:effectLst/>
                        </a:rPr>
                        <a:t>答题类型</a:t>
                      </a:r>
                      <a:endParaRPr lang="zh-CN" sz="14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ts val="1200"/>
                        </a:lnSpc>
                        <a:spcAft>
                          <a:spcPts val="0"/>
                        </a:spcAft>
                      </a:pPr>
                      <a:r>
                        <a:rPr lang="zh-CN" sz="1400" kern="100">
                          <a:effectLst/>
                        </a:rPr>
                        <a:t>考试预约</a:t>
                      </a:r>
                      <a:endParaRPr lang="zh-CN" sz="14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ts val="1200"/>
                        </a:lnSpc>
                        <a:spcAft>
                          <a:spcPts val="0"/>
                        </a:spcAft>
                      </a:pPr>
                      <a:r>
                        <a:rPr lang="zh-CN" sz="1400" kern="100">
                          <a:effectLst/>
                        </a:rPr>
                        <a:t>考试</a:t>
                      </a:r>
                    </a:p>
                    <a:p>
                      <a:pPr algn="ctr">
                        <a:lnSpc>
                          <a:spcPts val="1200"/>
                        </a:lnSpc>
                        <a:spcAft>
                          <a:spcPts val="0"/>
                        </a:spcAft>
                      </a:pPr>
                      <a:r>
                        <a:rPr lang="zh-CN" sz="1400" kern="100">
                          <a:effectLst/>
                        </a:rPr>
                        <a:t>时间</a:t>
                      </a:r>
                      <a:endParaRPr lang="zh-CN" sz="14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ts val="1200"/>
                        </a:lnSpc>
                        <a:spcAft>
                          <a:spcPts val="0"/>
                        </a:spcAft>
                      </a:pPr>
                      <a:r>
                        <a:rPr lang="zh-CN" sz="1400" kern="100">
                          <a:effectLst/>
                        </a:rPr>
                        <a:t>考试地点</a:t>
                      </a:r>
                      <a:endParaRPr lang="zh-CN" sz="14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ts val="1200"/>
                        </a:lnSpc>
                        <a:spcAft>
                          <a:spcPts val="0"/>
                        </a:spcAft>
                      </a:pPr>
                      <a:r>
                        <a:rPr lang="zh-CN" sz="1400" kern="100">
                          <a:effectLst/>
                        </a:rPr>
                        <a:t>成绩查询时间</a:t>
                      </a:r>
                      <a:endParaRPr lang="zh-CN" sz="14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ts val="1200"/>
                        </a:lnSpc>
                        <a:spcAft>
                          <a:spcPts val="0"/>
                        </a:spcAft>
                      </a:pPr>
                      <a:r>
                        <a:rPr lang="zh-CN" sz="1400" kern="100">
                          <a:effectLst/>
                        </a:rPr>
                        <a:t>成绩</a:t>
                      </a:r>
                    </a:p>
                    <a:p>
                      <a:pPr algn="ctr">
                        <a:lnSpc>
                          <a:spcPts val="1200"/>
                        </a:lnSpc>
                        <a:spcAft>
                          <a:spcPts val="0"/>
                        </a:spcAft>
                      </a:pPr>
                      <a:r>
                        <a:rPr lang="zh-CN" sz="1400" kern="100">
                          <a:effectLst/>
                        </a:rPr>
                        <a:t>合成</a:t>
                      </a:r>
                      <a:endParaRPr lang="zh-CN" sz="14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0000"/>
                  </a:ext>
                </a:extLst>
              </a:tr>
              <a:tr h="352366">
                <a:tc rowSpan="2" gridSpan="2">
                  <a:txBody>
                    <a:bodyPr/>
                    <a:lstStyle/>
                    <a:p>
                      <a:pPr algn="ctr">
                        <a:lnSpc>
                          <a:spcPts val="1200"/>
                        </a:lnSpc>
                        <a:spcAft>
                          <a:spcPts val="0"/>
                        </a:spcAft>
                      </a:pPr>
                      <a:r>
                        <a:rPr lang="zh-CN" sz="1200" kern="100" dirty="0">
                          <a:effectLst/>
                        </a:rPr>
                        <a:t>集中笔试</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rowSpan="2" hMerge="1">
                  <a:txBody>
                    <a:bodyPr/>
                    <a:lstStyle/>
                    <a:p>
                      <a:endParaRPr lang="zh-CN" altLang="en-US"/>
                    </a:p>
                  </a:txBody>
                  <a:tcPr/>
                </a:tc>
                <a:tc>
                  <a:txBody>
                    <a:bodyPr/>
                    <a:lstStyle/>
                    <a:p>
                      <a:pPr algn="ctr">
                        <a:lnSpc>
                          <a:spcPts val="1200"/>
                        </a:lnSpc>
                        <a:spcAft>
                          <a:spcPts val="0"/>
                        </a:spcAft>
                      </a:pPr>
                      <a:r>
                        <a:rPr lang="zh-CN" sz="1400" kern="100" dirty="0">
                          <a:effectLst/>
                        </a:rPr>
                        <a:t>闭卷</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tc>
                <a:tc rowSpan="2">
                  <a:txBody>
                    <a:bodyPr/>
                    <a:lstStyle/>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答题纸笔试</a:t>
                      </a:r>
                    </a:p>
                  </a:txBody>
                  <a:tcPr marL="68580" marR="68580" marT="0" marB="0" anchor="ctr"/>
                </a:tc>
                <a:tc rowSpan="2">
                  <a:txBody>
                    <a:bodyPr/>
                    <a:lstStyle/>
                    <a:p>
                      <a:pPr algn="l">
                        <a:lnSpc>
                          <a:spcPts val="1200"/>
                        </a:lnSpc>
                        <a:spcAft>
                          <a:spcPts val="0"/>
                        </a:spcAft>
                      </a:pPr>
                      <a:r>
                        <a:rPr lang="zh-CN" sz="1200" kern="100">
                          <a:effectLst/>
                        </a:rPr>
                        <a:t>需要</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rowSpan="2">
                  <a:txBody>
                    <a:bodyPr/>
                    <a:lstStyle/>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每年</a:t>
                      </a:r>
                      <a:r>
                        <a:rPr lang="en-US" sz="1200" kern="0" dirty="0">
                          <a:solidFill>
                            <a:schemeClr val="dk1"/>
                          </a:solidFill>
                          <a:effectLst/>
                          <a:latin typeface="+mn-lt"/>
                          <a:ea typeface="+mn-ea"/>
                          <a:cs typeface="+mn-cs"/>
                        </a:rPr>
                        <a:t>3</a:t>
                      </a:r>
                      <a:r>
                        <a:rPr lang="zh-CN" sz="1200" kern="0" dirty="0">
                          <a:solidFill>
                            <a:schemeClr val="dk1"/>
                          </a:solidFill>
                          <a:effectLst/>
                          <a:latin typeface="+mn-lt"/>
                          <a:ea typeface="+mn-ea"/>
                          <a:cs typeface="+mn-cs"/>
                        </a:rPr>
                        <a:t>月</a:t>
                      </a:r>
                      <a:r>
                        <a:rPr lang="en-US" sz="1200" kern="0" dirty="0">
                          <a:solidFill>
                            <a:schemeClr val="dk1"/>
                          </a:solidFill>
                          <a:effectLst/>
                          <a:latin typeface="+mn-lt"/>
                          <a:ea typeface="+mn-ea"/>
                          <a:cs typeface="+mn-cs"/>
                        </a:rPr>
                        <a:t>9</a:t>
                      </a:r>
                      <a:r>
                        <a:rPr lang="zh-CN" sz="1200" kern="0" dirty="0">
                          <a:solidFill>
                            <a:schemeClr val="dk1"/>
                          </a:solidFill>
                          <a:effectLst/>
                          <a:latin typeface="+mn-lt"/>
                          <a:ea typeface="+mn-ea"/>
                          <a:cs typeface="+mn-cs"/>
                        </a:rPr>
                        <a:t>月第一个周末</a:t>
                      </a:r>
                    </a:p>
                  </a:txBody>
                  <a:tcPr marL="68580" marR="68580" marT="0" marB="0" anchor="ctr"/>
                </a:tc>
                <a:tc rowSpan="2">
                  <a:txBody>
                    <a:bodyPr/>
                    <a:lstStyle/>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学院批准的考点，一般设在学习中心本部</a:t>
                      </a:r>
                    </a:p>
                  </a:txBody>
                  <a:tcPr marL="68580" marR="68580" marT="0" marB="0" anchor="ctr"/>
                </a:tc>
                <a:tc rowSpan="2">
                  <a:txBody>
                    <a:bodyPr/>
                    <a:lstStyle/>
                    <a:p>
                      <a:pPr algn="l">
                        <a:lnSpc>
                          <a:spcPts val="1200"/>
                        </a:lnSpc>
                        <a:spcAft>
                          <a:spcPts val="0"/>
                        </a:spcAft>
                      </a:pPr>
                      <a:r>
                        <a:rPr lang="zh-CN" sz="1200" kern="100">
                          <a:effectLst/>
                        </a:rPr>
                        <a:t>考试结束一个月后</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rowSpan="2">
                  <a:txBody>
                    <a:bodyPr/>
                    <a:lstStyle/>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学院</a:t>
                      </a:r>
                    </a:p>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统一</a:t>
                      </a:r>
                    </a:p>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合成</a:t>
                      </a:r>
                    </a:p>
                  </a:txBody>
                  <a:tcPr marL="68580" marR="68580" marT="0" marB="0" anchor="ctr"/>
                </a:tc>
                <a:extLst>
                  <a:ext uri="{0D108BD9-81ED-4DB2-BD59-A6C34878D82A}">
                    <a16:rowId xmlns:a16="http://schemas.microsoft.com/office/drawing/2014/main" xmlns="" val="10001"/>
                  </a:ext>
                </a:extLst>
              </a:tr>
              <a:tr h="279580">
                <a:tc gridSpan="2" vMerge="1">
                  <a:txBody>
                    <a:bodyPr/>
                    <a:lstStyle/>
                    <a:p>
                      <a:endParaRPr lang="zh-CN" altLang="en-US"/>
                    </a:p>
                  </a:txBody>
                  <a:tcPr/>
                </a:tc>
                <a:tc hMerge="1" vMerge="1">
                  <a:txBody>
                    <a:bodyPr/>
                    <a:lstStyle/>
                    <a:p>
                      <a:endParaRPr lang="zh-CN" altLang="en-US"/>
                    </a:p>
                  </a:txBody>
                  <a:tcPr/>
                </a:tc>
                <a:tc>
                  <a:txBody>
                    <a:bodyPr/>
                    <a:lstStyle/>
                    <a:p>
                      <a:pPr algn="ctr">
                        <a:lnSpc>
                          <a:spcPts val="1200"/>
                        </a:lnSpc>
                        <a:spcAft>
                          <a:spcPts val="0"/>
                        </a:spcAft>
                      </a:pPr>
                      <a:r>
                        <a:rPr lang="zh-CN" sz="1200" kern="100" dirty="0">
                          <a:effectLst/>
                        </a:rPr>
                        <a:t>开卷</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xmlns="" val="10002"/>
                  </a:ext>
                </a:extLst>
              </a:tr>
              <a:tr h="838738">
                <a:tc rowSpan="3">
                  <a:txBody>
                    <a:bodyPr/>
                    <a:lstStyle/>
                    <a:p>
                      <a:pPr algn="ctr">
                        <a:lnSpc>
                          <a:spcPct val="200000"/>
                        </a:lnSpc>
                        <a:spcBef>
                          <a:spcPts val="0"/>
                        </a:spcBef>
                        <a:spcAft>
                          <a:spcPts val="0"/>
                        </a:spcAft>
                      </a:pPr>
                      <a:r>
                        <a:rPr lang="zh-CN" sz="1400" kern="100" dirty="0">
                          <a:effectLst/>
                        </a:rPr>
                        <a:t>非集中考核</a:t>
                      </a:r>
                      <a:endParaRPr lang="zh-CN" sz="14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lnSpc>
                          <a:spcPts val="1200"/>
                        </a:lnSpc>
                        <a:spcAft>
                          <a:spcPts val="0"/>
                        </a:spcAft>
                      </a:pPr>
                      <a:r>
                        <a:rPr lang="zh-CN" sz="1200" kern="0">
                          <a:effectLst/>
                        </a:rPr>
                        <a:t>论文（设计）</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ts val="1200"/>
                        </a:lnSpc>
                        <a:spcAft>
                          <a:spcPts val="0"/>
                        </a:spcAft>
                      </a:pPr>
                      <a:r>
                        <a:rPr lang="zh-CN" sz="1200" kern="0" dirty="0">
                          <a:effectLst/>
                        </a:rPr>
                        <a:t>——</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rowSpan="3">
                  <a:txBody>
                    <a:bodyPr/>
                    <a:lstStyle/>
                    <a:p>
                      <a:pPr algn="l">
                        <a:lnSpc>
                          <a:spcPts val="1200"/>
                        </a:lnSpc>
                        <a:spcAft>
                          <a:spcPts val="0"/>
                        </a:spcAft>
                      </a:pPr>
                      <a:r>
                        <a:rPr lang="zh-CN" sz="1200" kern="0" dirty="0">
                          <a:effectLst/>
                        </a:rPr>
                        <a:t>在线提交</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rowSpan="3">
                  <a:txBody>
                    <a:bodyPr/>
                    <a:lstStyle/>
                    <a:p>
                      <a:pPr algn="l">
                        <a:lnSpc>
                          <a:spcPts val="1200"/>
                        </a:lnSpc>
                        <a:spcAft>
                          <a:spcPts val="0"/>
                        </a:spcAft>
                      </a:pPr>
                      <a:r>
                        <a:rPr lang="zh-CN" sz="1200" kern="100" dirty="0">
                          <a:effectLst/>
                        </a:rPr>
                        <a:t>不需要</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ts val="1200"/>
                        </a:lnSpc>
                        <a:spcAft>
                          <a:spcPts val="0"/>
                        </a:spcAft>
                      </a:pPr>
                      <a:r>
                        <a:rPr lang="zh-CN" sz="1200" kern="100" dirty="0">
                          <a:effectLst/>
                        </a:rPr>
                        <a:t>随时</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rowSpan="3">
                  <a:txBody>
                    <a:bodyPr/>
                    <a:lstStyle/>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登陆网络教室，在线提交、作答</a:t>
                      </a:r>
                    </a:p>
                  </a:txBody>
                  <a:tcPr marL="68580" marR="68580" marT="0" marB="0" anchor="ctr"/>
                </a:tc>
                <a:tc>
                  <a:txBody>
                    <a:bodyPr/>
                    <a:lstStyle/>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稿件提交成功后的一个月内</a:t>
                      </a:r>
                    </a:p>
                  </a:txBody>
                  <a:tcPr marL="68580" marR="68580" marT="0" marB="0" anchor="ctr"/>
                </a:tc>
                <a:tc rowSpan="2">
                  <a:txBody>
                    <a:bodyPr/>
                    <a:lstStyle/>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自主</a:t>
                      </a:r>
                    </a:p>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合成</a:t>
                      </a:r>
                    </a:p>
                  </a:txBody>
                  <a:tcPr marL="68580" marR="68580" marT="0" marB="0" anchor="ctr"/>
                </a:tc>
                <a:extLst>
                  <a:ext uri="{0D108BD9-81ED-4DB2-BD59-A6C34878D82A}">
                    <a16:rowId xmlns:a16="http://schemas.microsoft.com/office/drawing/2014/main" xmlns="" val="10003"/>
                  </a:ext>
                </a:extLst>
              </a:tr>
              <a:tr h="1118316">
                <a:tc vMerge="1">
                  <a:txBody>
                    <a:bodyPr/>
                    <a:lstStyle/>
                    <a:p>
                      <a:endParaRPr lang="zh-CN" altLang="en-US"/>
                    </a:p>
                  </a:txBody>
                  <a:tcPr/>
                </a:tc>
                <a:tc>
                  <a:txBody>
                    <a:bodyPr/>
                    <a:lstStyle/>
                    <a:p>
                      <a:pPr algn="just">
                        <a:lnSpc>
                          <a:spcPct val="100000"/>
                        </a:lnSpc>
                        <a:spcAft>
                          <a:spcPts val="0"/>
                        </a:spcAft>
                      </a:pPr>
                      <a:r>
                        <a:rPr lang="zh-CN" sz="1200" kern="0" dirty="0">
                          <a:effectLst/>
                        </a:rPr>
                        <a:t>形成性考核及“会计循环模拟实验”及“会计循环模拟实验（初级）”</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ts val="1200"/>
                        </a:lnSpc>
                        <a:spcAft>
                          <a:spcPts val="0"/>
                        </a:spcAft>
                      </a:pPr>
                      <a:r>
                        <a:rPr lang="zh-CN" sz="1200" kern="0" dirty="0">
                          <a:effectLst/>
                        </a:rPr>
                        <a:t>——</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vMerge="1">
                  <a:txBody>
                    <a:bodyPr/>
                    <a:lstStyle/>
                    <a:p>
                      <a:endParaRPr lang="zh-CN" altLang="en-US"/>
                    </a:p>
                  </a:txBody>
                  <a:tcPr/>
                </a:tc>
                <a:tc vMerge="1">
                  <a:txBody>
                    <a:bodyPr/>
                    <a:lstStyle/>
                    <a:p>
                      <a:endParaRPr lang="zh-CN" altLang="en-US"/>
                    </a:p>
                  </a:txBody>
                  <a:tcPr/>
                </a:tc>
                <a:tc>
                  <a:txBody>
                    <a:bodyPr/>
                    <a:lstStyle/>
                    <a:p>
                      <a:pPr algn="ctr">
                        <a:lnSpc>
                          <a:spcPts val="1200"/>
                        </a:lnSpc>
                        <a:spcAft>
                          <a:spcPts val="0"/>
                        </a:spcAft>
                      </a:pPr>
                      <a:r>
                        <a:rPr lang="zh-CN" sz="1200" kern="100" dirty="0">
                          <a:effectLst/>
                        </a:rPr>
                        <a:t>随时</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vMerge="1">
                  <a:txBody>
                    <a:bodyPr/>
                    <a:lstStyle/>
                    <a:p>
                      <a:endParaRPr lang="zh-CN" altLang="en-US"/>
                    </a:p>
                  </a:txBody>
                  <a:tcPr/>
                </a:tc>
                <a:tc>
                  <a:txBody>
                    <a:bodyPr/>
                    <a:lstStyle/>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完成形成性考核任务后</a:t>
                      </a:r>
                    </a:p>
                  </a:txBody>
                  <a:tcPr marL="68580" marR="68580" marT="0" marB="0" anchor="ctr"/>
                </a:tc>
                <a:tc vMerge="1">
                  <a:txBody>
                    <a:bodyPr/>
                    <a:lstStyle/>
                    <a:p>
                      <a:endParaRPr lang="zh-CN" altLang="en-US"/>
                    </a:p>
                  </a:txBody>
                  <a:tcPr/>
                </a:tc>
                <a:extLst>
                  <a:ext uri="{0D108BD9-81ED-4DB2-BD59-A6C34878D82A}">
                    <a16:rowId xmlns:a16="http://schemas.microsoft.com/office/drawing/2014/main" xmlns="" val="10004"/>
                  </a:ext>
                </a:extLst>
              </a:tr>
              <a:tr h="1118316">
                <a:tc vMerge="1">
                  <a:txBody>
                    <a:bodyPr/>
                    <a:lstStyle/>
                    <a:p>
                      <a:endParaRPr lang="zh-CN" altLang="en-US"/>
                    </a:p>
                  </a:txBody>
                  <a:tcPr/>
                </a:tc>
                <a:tc>
                  <a:txBody>
                    <a:bodyPr/>
                    <a:lstStyle/>
                    <a:p>
                      <a:pPr algn="just">
                        <a:lnSpc>
                          <a:spcPts val="1200"/>
                        </a:lnSpc>
                        <a:spcAft>
                          <a:spcPts val="0"/>
                        </a:spcAft>
                      </a:pPr>
                      <a:r>
                        <a:rPr lang="zh-CN" sz="1200" kern="0" dirty="0">
                          <a:effectLst/>
                        </a:rPr>
                        <a:t>机考</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ts val="1200"/>
                        </a:lnSpc>
                        <a:spcAft>
                          <a:spcPts val="0"/>
                        </a:spcAft>
                      </a:pPr>
                      <a:r>
                        <a:rPr lang="zh-CN" sz="1200" kern="0" dirty="0">
                          <a:effectLst/>
                        </a:rPr>
                        <a:t>——</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vMerge="1">
                  <a:txBody>
                    <a:bodyPr/>
                    <a:lstStyle/>
                    <a:p>
                      <a:endParaRPr lang="zh-CN" altLang="en-US"/>
                    </a:p>
                  </a:txBody>
                  <a:tcPr/>
                </a:tc>
                <a:tc vMerge="1">
                  <a:txBody>
                    <a:bodyPr/>
                    <a:lstStyle/>
                    <a:p>
                      <a:endParaRPr lang="zh-CN" altLang="en-US"/>
                    </a:p>
                  </a:txBody>
                  <a:tcPr/>
                </a:tc>
                <a:tc>
                  <a:txBody>
                    <a:bodyPr/>
                    <a:lstStyle/>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集中笔试前后各一周</a:t>
                      </a:r>
                    </a:p>
                  </a:txBody>
                  <a:tcPr marL="68580" marR="68580" marT="0" marB="0" anchor="ctr"/>
                </a:tc>
                <a:tc vMerge="1">
                  <a:txBody>
                    <a:bodyPr/>
                    <a:lstStyle/>
                    <a:p>
                      <a:endParaRPr lang="zh-CN" altLang="en-US"/>
                    </a:p>
                  </a:txBody>
                  <a:tcPr/>
                </a:tc>
                <a:tc>
                  <a:txBody>
                    <a:bodyPr/>
                    <a:lstStyle/>
                    <a:p>
                      <a:pPr algn="l">
                        <a:lnSpc>
                          <a:spcPts val="1200"/>
                        </a:lnSpc>
                        <a:spcAft>
                          <a:spcPts val="0"/>
                        </a:spcAft>
                      </a:pPr>
                      <a:r>
                        <a:rPr lang="zh-CN" sz="1200" kern="0" dirty="0">
                          <a:solidFill>
                            <a:schemeClr val="dk1"/>
                          </a:solidFill>
                          <a:effectLst/>
                          <a:latin typeface="+mn-lt"/>
                          <a:ea typeface="+mn-ea"/>
                          <a:cs typeface="+mn-cs"/>
                        </a:rPr>
                        <a:t>机考结束后一段时间内（一般为两周</a:t>
                      </a:r>
                      <a:r>
                        <a:rPr lang="zh-CN" sz="1200" kern="0" dirty="0">
                          <a:effectLst/>
                        </a:rPr>
                        <a:t>）</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自主</a:t>
                      </a:r>
                    </a:p>
                    <a:p>
                      <a:pPr marL="0" algn="l" defTabSz="914400" rtl="0" eaLnBrk="1" latinLnBrk="0" hangingPunct="1">
                        <a:lnSpc>
                          <a:spcPct val="100000"/>
                        </a:lnSpc>
                        <a:spcAft>
                          <a:spcPts val="0"/>
                        </a:spcAft>
                      </a:pPr>
                      <a:r>
                        <a:rPr lang="zh-CN" sz="1200" kern="0" dirty="0">
                          <a:solidFill>
                            <a:schemeClr val="dk1"/>
                          </a:solidFill>
                          <a:effectLst/>
                          <a:latin typeface="+mn-lt"/>
                          <a:ea typeface="+mn-ea"/>
                          <a:cs typeface="+mn-cs"/>
                        </a:rPr>
                        <a:t>合成</a:t>
                      </a:r>
                    </a:p>
                  </a:txBody>
                  <a:tcPr marL="68580" marR="68580" marT="0" marB="0"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071253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AutoShape 12"/>
          <p:cNvSpPr>
            <a:spLocks noChangeArrowheads="1"/>
          </p:cNvSpPr>
          <p:nvPr/>
        </p:nvSpPr>
        <p:spPr bwMode="auto">
          <a:xfrm rot="10800000" flipH="1">
            <a:off x="4447033" y="1268760"/>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99" name="标题 1"/>
          <p:cNvSpPr>
            <a:spLocks noGrp="1"/>
          </p:cNvSpPr>
          <p:nvPr>
            <p:ph type="title"/>
          </p:nvPr>
        </p:nvSpPr>
        <p:spPr>
          <a:xfrm>
            <a:off x="5220072" y="679667"/>
            <a:ext cx="3328342" cy="648072"/>
          </a:xfrm>
        </p:spPr>
        <p:txBody>
          <a:bodyPr>
            <a:normAutofit/>
          </a:bodyPr>
          <a:lstStyle/>
          <a:p>
            <a:pPr fontAlgn="base">
              <a:spcAft>
                <a:spcPct val="0"/>
              </a:spcAft>
            </a:pPr>
            <a:r>
              <a:rPr lang="zh-CN" altLang="en-US" sz="2400" b="1" dirty="0">
                <a:solidFill>
                  <a:schemeClr val="accent6">
                    <a:lumMod val="75000"/>
                  </a:schemeClr>
                </a:solidFill>
                <a:latin typeface="+mn-ea"/>
                <a:ea typeface="+mn-ea"/>
                <a:cs typeface="+mn-cs"/>
              </a:rPr>
              <a:t>     集中考试 </a:t>
            </a:r>
            <a:r>
              <a:rPr lang="zh-CN" altLang="en-US" sz="1800" b="1" dirty="0">
                <a:solidFill>
                  <a:schemeClr val="accent1">
                    <a:lumMod val="75000"/>
                  </a:schemeClr>
                </a:solidFill>
                <a:latin typeface="+mn-ea"/>
                <a:ea typeface="+mn-ea"/>
                <a:cs typeface="+mn-cs"/>
              </a:rPr>
              <a:t>考试流程</a:t>
            </a:r>
          </a:p>
        </p:txBody>
      </p:sp>
      <p:pic>
        <p:nvPicPr>
          <p:cNvPr id="36" name="图片 35" descr="C:\Users\amin\AppData\Roaming\Tencent\Users\63106701\QQ\WinTemp\RichOle\[S2E(EPSVL$$B3Z0DPJJ8%T.png"/>
          <p:cNvPicPr/>
          <p:nvPr/>
        </p:nvPicPr>
        <p:blipFill>
          <a:blip r:embed="rId2">
            <a:extLst>
              <a:ext uri="{28A0092B-C50C-407E-A947-70E740481C1C}">
                <a14:useLocalDpi xmlns:a14="http://schemas.microsoft.com/office/drawing/2010/main" val="0"/>
              </a:ext>
            </a:extLst>
          </a:blip>
          <a:srcRect/>
          <a:stretch>
            <a:fillRect/>
          </a:stretch>
        </p:blipFill>
        <p:spPr bwMode="auto">
          <a:xfrm>
            <a:off x="899593" y="1412776"/>
            <a:ext cx="7416824" cy="591692"/>
          </a:xfrm>
          <a:prstGeom prst="rect">
            <a:avLst/>
          </a:prstGeom>
          <a:noFill/>
          <a:ln>
            <a:noFill/>
          </a:ln>
        </p:spPr>
      </p:pic>
      <p:graphicFrame>
        <p:nvGraphicFramePr>
          <p:cNvPr id="2" name="表格 1"/>
          <p:cNvGraphicFramePr>
            <a:graphicFrameLocks noGrp="1"/>
          </p:cNvGraphicFramePr>
          <p:nvPr>
            <p:extLst>
              <p:ext uri="{D42A27DB-BD31-4B8C-83A1-F6EECF244321}">
                <p14:modId xmlns:p14="http://schemas.microsoft.com/office/powerpoint/2010/main" val="1484533813"/>
              </p:ext>
            </p:extLst>
          </p:nvPr>
        </p:nvGraphicFramePr>
        <p:xfrm>
          <a:off x="899593" y="2204866"/>
          <a:ext cx="7648822" cy="3929574"/>
        </p:xfrm>
        <a:graphic>
          <a:graphicData uri="http://schemas.openxmlformats.org/drawingml/2006/table">
            <a:tbl>
              <a:tblPr firstRow="1" firstCol="1" bandRow="1">
                <a:tableStyleId>{5C22544A-7EE6-4342-B048-85BDC9FD1C3A}</a:tableStyleId>
              </a:tblPr>
              <a:tblGrid>
                <a:gridCol w="365108">
                  <a:extLst>
                    <a:ext uri="{9D8B030D-6E8A-4147-A177-3AD203B41FA5}">
                      <a16:colId xmlns:a16="http://schemas.microsoft.com/office/drawing/2014/main" xmlns="" val="20000"/>
                    </a:ext>
                  </a:extLst>
                </a:gridCol>
                <a:gridCol w="980075">
                  <a:extLst>
                    <a:ext uri="{9D8B030D-6E8A-4147-A177-3AD203B41FA5}">
                      <a16:colId xmlns:a16="http://schemas.microsoft.com/office/drawing/2014/main" xmlns="" val="20001"/>
                    </a:ext>
                  </a:extLst>
                </a:gridCol>
                <a:gridCol w="1034472">
                  <a:extLst>
                    <a:ext uri="{9D8B030D-6E8A-4147-A177-3AD203B41FA5}">
                      <a16:colId xmlns:a16="http://schemas.microsoft.com/office/drawing/2014/main" xmlns="" val="20002"/>
                    </a:ext>
                  </a:extLst>
                </a:gridCol>
                <a:gridCol w="3210366">
                  <a:extLst>
                    <a:ext uri="{9D8B030D-6E8A-4147-A177-3AD203B41FA5}">
                      <a16:colId xmlns:a16="http://schemas.microsoft.com/office/drawing/2014/main" xmlns="" val="20003"/>
                    </a:ext>
                  </a:extLst>
                </a:gridCol>
                <a:gridCol w="2058801">
                  <a:extLst>
                    <a:ext uri="{9D8B030D-6E8A-4147-A177-3AD203B41FA5}">
                      <a16:colId xmlns:a16="http://schemas.microsoft.com/office/drawing/2014/main" xmlns="" val="20004"/>
                    </a:ext>
                  </a:extLst>
                </a:gridCol>
              </a:tblGrid>
              <a:tr h="293175">
                <a:tc gridSpan="2">
                  <a:txBody>
                    <a:bodyPr/>
                    <a:lstStyle/>
                    <a:p>
                      <a:pPr algn="ctr">
                        <a:spcAft>
                          <a:spcPts val="0"/>
                        </a:spcAft>
                      </a:pPr>
                      <a:r>
                        <a:rPr lang="zh-CN" sz="1400" kern="100" dirty="0">
                          <a:effectLst/>
                        </a:rPr>
                        <a:t>流程步骤</a:t>
                      </a:r>
                      <a:endParaRPr lang="zh-CN" sz="14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spcAft>
                          <a:spcPts val="0"/>
                        </a:spcAft>
                      </a:pPr>
                      <a:r>
                        <a:rPr lang="zh-CN" sz="1400" kern="100">
                          <a:effectLst/>
                        </a:rPr>
                        <a:t>时间</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a:effectLst/>
                        </a:rPr>
                        <a:t>内容</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kern="100" dirty="0">
                          <a:effectLst/>
                        </a:rPr>
                        <a:t>路径</a:t>
                      </a:r>
                      <a:endParaRPr lang="zh-CN" sz="14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586350">
                <a:tc>
                  <a:txBody>
                    <a:bodyPr/>
                    <a:lstStyle/>
                    <a:p>
                      <a:pPr algn="just">
                        <a:spcAft>
                          <a:spcPts val="0"/>
                        </a:spcAft>
                      </a:pPr>
                      <a:r>
                        <a:rPr lang="en-US" sz="1400" b="1" kern="100" dirty="0">
                          <a:solidFill>
                            <a:schemeClr val="bg1"/>
                          </a:solidFill>
                          <a:effectLst/>
                        </a:rPr>
                        <a:t>1</a:t>
                      </a:r>
                      <a:endParaRPr lang="zh-CN" sz="1400" b="1" kern="10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2"/>
                    </a:solidFill>
                  </a:tcPr>
                </a:tc>
                <a:tc>
                  <a:txBody>
                    <a:bodyPr/>
                    <a:lstStyle/>
                    <a:p>
                      <a:pPr algn="l">
                        <a:spcAft>
                          <a:spcPts val="0"/>
                        </a:spcAft>
                      </a:pPr>
                      <a:r>
                        <a:rPr lang="zh-CN" sz="1400" b="1" kern="100" dirty="0">
                          <a:solidFill>
                            <a:schemeClr val="bg1"/>
                          </a:solidFill>
                          <a:effectLst/>
                        </a:rPr>
                        <a:t>查询考试预约通知</a:t>
                      </a:r>
                      <a:endParaRPr lang="zh-CN" sz="1400" b="1" kern="10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2"/>
                    </a:solidFill>
                  </a:tcPr>
                </a:tc>
                <a:tc>
                  <a:txBody>
                    <a:bodyPr/>
                    <a:lstStyle/>
                    <a:p>
                      <a:pPr algn="l">
                        <a:spcAft>
                          <a:spcPts val="0"/>
                        </a:spcAft>
                      </a:pPr>
                      <a:r>
                        <a:rPr lang="en-US" sz="1400" kern="100">
                          <a:effectLst/>
                        </a:rPr>
                        <a:t>7</a:t>
                      </a:r>
                      <a:r>
                        <a:rPr lang="zh-CN" sz="1400" kern="100">
                          <a:effectLst/>
                        </a:rPr>
                        <a:t>月、</a:t>
                      </a:r>
                      <a:r>
                        <a:rPr lang="en-US" sz="1400" kern="100">
                          <a:effectLst/>
                        </a:rPr>
                        <a:t>12</a:t>
                      </a:r>
                      <a:r>
                        <a:rPr lang="zh-CN" sz="1400" kern="100">
                          <a:effectLst/>
                        </a:rPr>
                        <a:t>月</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l">
                        <a:spcAft>
                          <a:spcPts val="0"/>
                        </a:spcAft>
                      </a:pPr>
                      <a:r>
                        <a:rPr lang="zh-CN" sz="1400" kern="100" dirty="0">
                          <a:effectLst/>
                        </a:rPr>
                        <a:t>通知包含考试预约、考试、考场查询等一切关键事项。</a:t>
                      </a:r>
                      <a:endParaRPr lang="zh-CN" sz="14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l">
                        <a:spcAft>
                          <a:spcPts val="0"/>
                        </a:spcAft>
                      </a:pPr>
                      <a:r>
                        <a:rPr lang="zh-CN" sz="1400" kern="100" dirty="0">
                          <a:effectLst/>
                        </a:rPr>
                        <a:t>“东财在线”首页—学院公告。</a:t>
                      </a:r>
                      <a:endParaRPr lang="zh-CN" sz="14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xmlns="" val="10001"/>
                  </a:ext>
                </a:extLst>
              </a:tr>
              <a:tr h="704649">
                <a:tc>
                  <a:txBody>
                    <a:bodyPr/>
                    <a:lstStyle/>
                    <a:p>
                      <a:pPr algn="just">
                        <a:spcAft>
                          <a:spcPts val="0"/>
                        </a:spcAft>
                      </a:pPr>
                      <a:r>
                        <a:rPr lang="en-US" sz="1400" b="1" kern="100">
                          <a:solidFill>
                            <a:schemeClr val="bg1"/>
                          </a:solidFill>
                          <a:effectLst/>
                        </a:rPr>
                        <a:t>2</a:t>
                      </a:r>
                      <a:endParaRPr lang="zh-CN" sz="1400" b="1" kern="10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3"/>
                    </a:solidFill>
                  </a:tcPr>
                </a:tc>
                <a:tc>
                  <a:txBody>
                    <a:bodyPr/>
                    <a:lstStyle/>
                    <a:p>
                      <a:pPr algn="l">
                        <a:spcAft>
                          <a:spcPts val="0"/>
                        </a:spcAft>
                      </a:pPr>
                      <a:r>
                        <a:rPr lang="zh-CN" sz="1400" b="1" kern="100" dirty="0">
                          <a:solidFill>
                            <a:schemeClr val="bg1"/>
                          </a:solidFill>
                          <a:effectLst/>
                        </a:rPr>
                        <a:t>考试预约</a:t>
                      </a:r>
                      <a:endParaRPr lang="zh-CN" sz="1400" b="1" kern="10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3"/>
                    </a:solidFill>
                  </a:tcPr>
                </a:tc>
                <a:tc>
                  <a:txBody>
                    <a:bodyPr/>
                    <a:lstStyle/>
                    <a:p>
                      <a:pPr algn="l">
                        <a:spcAft>
                          <a:spcPts val="0"/>
                        </a:spcAft>
                      </a:pPr>
                      <a:r>
                        <a:rPr lang="en-US" sz="1400" kern="100">
                          <a:effectLst/>
                        </a:rPr>
                        <a:t>7</a:t>
                      </a:r>
                      <a:r>
                        <a:rPr lang="zh-CN" sz="1400" kern="100">
                          <a:effectLst/>
                        </a:rPr>
                        <a:t>月、</a:t>
                      </a:r>
                      <a:r>
                        <a:rPr lang="en-US" sz="1400" kern="100">
                          <a:effectLst/>
                        </a:rPr>
                        <a:t>12</a:t>
                      </a:r>
                      <a:r>
                        <a:rPr lang="zh-CN" sz="1400" kern="100">
                          <a:effectLst/>
                        </a:rPr>
                        <a:t>月</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l">
                        <a:spcAft>
                          <a:spcPts val="0"/>
                        </a:spcAft>
                      </a:pPr>
                      <a:r>
                        <a:rPr lang="zh-CN" sz="1400" kern="100">
                          <a:effectLst/>
                        </a:rPr>
                        <a:t>学生根据个人学习、时间安排决定是否参加考试。只有预约成功，方能参加考试并记录成绩。</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algn="l">
                        <a:spcAft>
                          <a:spcPts val="0"/>
                        </a:spcAft>
                      </a:pPr>
                      <a:r>
                        <a:rPr lang="zh-CN" sz="1400" kern="100" dirty="0">
                          <a:effectLst/>
                        </a:rPr>
                        <a:t>教室首页—个人中心—集中考试—考试预约。</a:t>
                      </a:r>
                      <a:endParaRPr lang="zh-CN" sz="14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xmlns="" val="10002"/>
                  </a:ext>
                </a:extLst>
              </a:tr>
              <a:tr h="586350">
                <a:tc>
                  <a:txBody>
                    <a:bodyPr/>
                    <a:lstStyle/>
                    <a:p>
                      <a:pPr algn="just">
                        <a:spcAft>
                          <a:spcPts val="0"/>
                        </a:spcAft>
                      </a:pPr>
                      <a:r>
                        <a:rPr lang="en-US" sz="1400" b="1" kern="100">
                          <a:solidFill>
                            <a:schemeClr val="bg1"/>
                          </a:solidFill>
                          <a:effectLst/>
                        </a:rPr>
                        <a:t>3</a:t>
                      </a:r>
                      <a:endParaRPr lang="zh-CN" sz="1400" b="1" kern="10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4"/>
                    </a:solidFill>
                  </a:tcPr>
                </a:tc>
                <a:tc>
                  <a:txBody>
                    <a:bodyPr/>
                    <a:lstStyle/>
                    <a:p>
                      <a:pPr algn="l">
                        <a:spcAft>
                          <a:spcPts val="0"/>
                        </a:spcAft>
                      </a:pPr>
                      <a:r>
                        <a:rPr lang="zh-CN" sz="1400" b="1" kern="100" dirty="0">
                          <a:solidFill>
                            <a:schemeClr val="bg1"/>
                          </a:solidFill>
                          <a:effectLst/>
                        </a:rPr>
                        <a:t>查询考场</a:t>
                      </a:r>
                      <a:endParaRPr lang="zh-CN" sz="1400" b="1" kern="10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4"/>
                    </a:solidFill>
                  </a:tcPr>
                </a:tc>
                <a:tc>
                  <a:txBody>
                    <a:bodyPr/>
                    <a:lstStyle/>
                    <a:p>
                      <a:pPr algn="l">
                        <a:spcAft>
                          <a:spcPts val="0"/>
                        </a:spcAft>
                      </a:pPr>
                      <a:r>
                        <a:rPr lang="en-US" sz="1400" kern="100">
                          <a:effectLst/>
                        </a:rPr>
                        <a:t>8</a:t>
                      </a:r>
                      <a:r>
                        <a:rPr lang="zh-CN" sz="1400" kern="100">
                          <a:effectLst/>
                        </a:rPr>
                        <a:t>月、</a:t>
                      </a:r>
                      <a:r>
                        <a:rPr lang="en-US" sz="1400" kern="100">
                          <a:effectLst/>
                        </a:rPr>
                        <a:t>2</a:t>
                      </a:r>
                      <a:r>
                        <a:rPr lang="zh-CN" sz="1400" kern="100">
                          <a:effectLst/>
                        </a:rPr>
                        <a:t>月</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l">
                        <a:spcAft>
                          <a:spcPts val="0"/>
                        </a:spcAft>
                      </a:pPr>
                      <a:r>
                        <a:rPr lang="zh-CN" sz="1400" kern="100">
                          <a:effectLst/>
                        </a:rPr>
                        <a:t>查询考场、记录考试时间、座位号等信息并打印准考证。</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l">
                        <a:spcAft>
                          <a:spcPts val="0"/>
                        </a:spcAft>
                      </a:pPr>
                      <a:r>
                        <a:rPr lang="zh-CN" sz="1400" kern="100" dirty="0">
                          <a:effectLst/>
                        </a:rPr>
                        <a:t>教室首页—个人中心—集中考试—考场安排。</a:t>
                      </a:r>
                      <a:endParaRPr lang="zh-CN" sz="14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xmlns="" val="10003"/>
                  </a:ext>
                </a:extLst>
              </a:tr>
              <a:tr h="586350">
                <a:tc>
                  <a:txBody>
                    <a:bodyPr/>
                    <a:lstStyle/>
                    <a:p>
                      <a:pPr algn="just">
                        <a:spcAft>
                          <a:spcPts val="0"/>
                        </a:spcAft>
                      </a:pPr>
                      <a:r>
                        <a:rPr lang="en-US" sz="1400" b="1" kern="100">
                          <a:solidFill>
                            <a:schemeClr val="bg1"/>
                          </a:solidFill>
                          <a:effectLst/>
                        </a:rPr>
                        <a:t>4</a:t>
                      </a:r>
                      <a:endParaRPr lang="zh-CN" sz="1400" b="1" kern="10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5"/>
                    </a:solidFill>
                  </a:tcPr>
                </a:tc>
                <a:tc>
                  <a:txBody>
                    <a:bodyPr/>
                    <a:lstStyle/>
                    <a:p>
                      <a:pPr algn="l">
                        <a:spcAft>
                          <a:spcPts val="0"/>
                        </a:spcAft>
                      </a:pPr>
                      <a:r>
                        <a:rPr lang="zh-CN" sz="1400" b="1" kern="100" dirty="0">
                          <a:solidFill>
                            <a:schemeClr val="bg1"/>
                          </a:solidFill>
                          <a:effectLst/>
                        </a:rPr>
                        <a:t>参加考试</a:t>
                      </a:r>
                      <a:endParaRPr lang="zh-CN" sz="1400" b="1" kern="10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5"/>
                    </a:solidFill>
                  </a:tcPr>
                </a:tc>
                <a:tc>
                  <a:txBody>
                    <a:bodyPr/>
                    <a:lstStyle/>
                    <a:p>
                      <a:pPr algn="l">
                        <a:spcAft>
                          <a:spcPts val="0"/>
                        </a:spcAft>
                      </a:pPr>
                      <a:r>
                        <a:rPr lang="en-US" sz="1400" kern="100">
                          <a:effectLst/>
                        </a:rPr>
                        <a:t>9</a:t>
                      </a:r>
                      <a:r>
                        <a:rPr lang="zh-CN" sz="1400" kern="100">
                          <a:effectLst/>
                        </a:rPr>
                        <a:t>月、</a:t>
                      </a:r>
                      <a:r>
                        <a:rPr lang="en-US" sz="1400" kern="100">
                          <a:effectLst/>
                        </a:rPr>
                        <a:t>3</a:t>
                      </a:r>
                      <a:r>
                        <a:rPr lang="zh-CN" sz="1400" kern="100">
                          <a:effectLst/>
                        </a:rPr>
                        <a:t>月</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algn="l">
                        <a:spcAft>
                          <a:spcPts val="0"/>
                        </a:spcAft>
                      </a:pPr>
                      <a:r>
                        <a:rPr lang="zh-CN" sz="1400" kern="100">
                          <a:effectLst/>
                        </a:rPr>
                        <a:t>学生须携带身份证和学生证在通知规定的时间到指定考点、考场参加考试。</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tx2">
                        <a:lumMod val="40000"/>
                        <a:lumOff val="60000"/>
                      </a:schemeClr>
                    </a:solidFill>
                  </a:tcPr>
                </a:tc>
                <a:tc>
                  <a:txBody>
                    <a:bodyPr/>
                    <a:lstStyle/>
                    <a:p>
                      <a:pPr algn="l">
                        <a:spcAft>
                          <a:spcPts val="0"/>
                        </a:spcAft>
                      </a:pPr>
                      <a:r>
                        <a:rPr lang="zh-CN" sz="1400" kern="100" dirty="0">
                          <a:effectLst/>
                        </a:rPr>
                        <a:t>学习中心指定考点、考场。</a:t>
                      </a:r>
                      <a:endParaRPr lang="zh-CN" sz="14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tx2">
                        <a:lumMod val="40000"/>
                        <a:lumOff val="60000"/>
                      </a:schemeClr>
                    </a:solidFill>
                  </a:tcPr>
                </a:tc>
                <a:extLst>
                  <a:ext uri="{0D108BD9-81ED-4DB2-BD59-A6C34878D82A}">
                    <a16:rowId xmlns:a16="http://schemas.microsoft.com/office/drawing/2014/main" xmlns="" val="10004"/>
                  </a:ext>
                </a:extLst>
              </a:tr>
              <a:tr h="586350">
                <a:tc>
                  <a:txBody>
                    <a:bodyPr/>
                    <a:lstStyle/>
                    <a:p>
                      <a:pPr algn="just">
                        <a:spcAft>
                          <a:spcPts val="0"/>
                        </a:spcAft>
                      </a:pPr>
                      <a:r>
                        <a:rPr lang="en-US" sz="1400" b="1" kern="100">
                          <a:solidFill>
                            <a:schemeClr val="bg1"/>
                          </a:solidFill>
                          <a:effectLst/>
                        </a:rPr>
                        <a:t>5</a:t>
                      </a:r>
                      <a:endParaRPr lang="zh-CN" sz="1400" b="1" kern="10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gn="l">
                        <a:spcAft>
                          <a:spcPts val="0"/>
                        </a:spcAft>
                      </a:pPr>
                      <a:r>
                        <a:rPr lang="zh-CN" sz="1400" b="1" kern="100" dirty="0">
                          <a:solidFill>
                            <a:schemeClr val="bg1"/>
                          </a:solidFill>
                          <a:effectLst/>
                        </a:rPr>
                        <a:t>完成作业</a:t>
                      </a:r>
                      <a:endParaRPr lang="zh-CN" sz="1400" b="1" kern="10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6"/>
                    </a:solidFill>
                  </a:tcPr>
                </a:tc>
                <a:tc>
                  <a:txBody>
                    <a:bodyPr/>
                    <a:lstStyle/>
                    <a:p>
                      <a:pPr algn="l">
                        <a:spcAft>
                          <a:spcPts val="0"/>
                        </a:spcAft>
                      </a:pPr>
                      <a:r>
                        <a:rPr lang="zh-CN" sz="1400" kern="100">
                          <a:effectLst/>
                        </a:rPr>
                        <a:t>考试后</a:t>
                      </a:r>
                    </a:p>
                    <a:p>
                      <a:pPr algn="l">
                        <a:spcAft>
                          <a:spcPts val="0"/>
                        </a:spcAft>
                      </a:pPr>
                      <a:r>
                        <a:rPr lang="zh-CN" sz="1400" kern="100">
                          <a:effectLst/>
                        </a:rPr>
                        <a:t>一周</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algn="l">
                        <a:spcAft>
                          <a:spcPts val="0"/>
                        </a:spcAft>
                      </a:pPr>
                      <a:r>
                        <a:rPr lang="zh-CN" sz="1400" kern="100">
                          <a:effectLst/>
                        </a:rPr>
                        <a:t>学生须在规定的截止时间点前完成作业。</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algn="l">
                        <a:spcAft>
                          <a:spcPts val="0"/>
                        </a:spcAft>
                      </a:pPr>
                      <a:r>
                        <a:rPr lang="zh-CN" sz="1400" kern="100" dirty="0">
                          <a:effectLst/>
                        </a:rPr>
                        <a:t>教室首页—学习计划—课程名称—作业。</a:t>
                      </a:r>
                      <a:endParaRPr lang="zh-CN" sz="14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xmlns="" val="10005"/>
                  </a:ext>
                </a:extLst>
              </a:tr>
              <a:tr h="586350">
                <a:tc>
                  <a:txBody>
                    <a:bodyPr/>
                    <a:lstStyle/>
                    <a:p>
                      <a:pPr algn="just">
                        <a:spcAft>
                          <a:spcPts val="0"/>
                        </a:spcAft>
                      </a:pPr>
                      <a:r>
                        <a:rPr lang="en-US" sz="1400" b="1" kern="100">
                          <a:solidFill>
                            <a:schemeClr val="bg1"/>
                          </a:solidFill>
                          <a:effectLst/>
                        </a:rPr>
                        <a:t>6</a:t>
                      </a:r>
                      <a:endParaRPr lang="zh-CN" sz="1400" b="1" kern="10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2"/>
                    </a:solidFill>
                  </a:tcPr>
                </a:tc>
                <a:tc>
                  <a:txBody>
                    <a:bodyPr/>
                    <a:lstStyle/>
                    <a:p>
                      <a:pPr algn="l">
                        <a:spcAft>
                          <a:spcPts val="0"/>
                        </a:spcAft>
                      </a:pPr>
                      <a:r>
                        <a:rPr lang="zh-CN" sz="1400" b="1" kern="100" dirty="0">
                          <a:solidFill>
                            <a:schemeClr val="bg1"/>
                          </a:solidFill>
                          <a:effectLst/>
                        </a:rPr>
                        <a:t>成绩查询</a:t>
                      </a:r>
                      <a:endParaRPr lang="zh-CN" sz="1400" b="1" kern="100" dirty="0">
                        <a:solidFill>
                          <a:schemeClr val="bg1"/>
                        </a:solidFill>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2"/>
                    </a:solidFill>
                  </a:tcPr>
                </a:tc>
                <a:tc>
                  <a:txBody>
                    <a:bodyPr/>
                    <a:lstStyle/>
                    <a:p>
                      <a:pPr algn="l">
                        <a:spcAft>
                          <a:spcPts val="0"/>
                        </a:spcAft>
                      </a:pPr>
                      <a:r>
                        <a:rPr lang="zh-CN" sz="1400" kern="100">
                          <a:effectLst/>
                        </a:rPr>
                        <a:t>考试后</a:t>
                      </a:r>
                    </a:p>
                    <a:p>
                      <a:pPr algn="l">
                        <a:spcAft>
                          <a:spcPts val="0"/>
                        </a:spcAft>
                      </a:pPr>
                      <a:r>
                        <a:rPr lang="zh-CN" sz="1400" kern="100">
                          <a:effectLst/>
                        </a:rPr>
                        <a:t>一个月</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l">
                        <a:spcAft>
                          <a:spcPts val="0"/>
                        </a:spcAft>
                      </a:pPr>
                      <a:r>
                        <a:rPr lang="zh-CN" sz="1400" kern="100">
                          <a:effectLst/>
                        </a:rPr>
                        <a:t>成绩合格取得学分。不合格须重新考试。</a:t>
                      </a:r>
                      <a:endParaRPr lang="zh-CN" sz="1400" kern="10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l">
                        <a:spcAft>
                          <a:spcPts val="0"/>
                        </a:spcAft>
                      </a:pPr>
                      <a:r>
                        <a:rPr lang="zh-CN" sz="1400" kern="100" dirty="0">
                          <a:effectLst/>
                        </a:rPr>
                        <a:t>教室首页—个人中心</a:t>
                      </a:r>
                      <a:r>
                        <a:rPr lang="en-US" sz="1400" kern="100" dirty="0">
                          <a:effectLst/>
                        </a:rPr>
                        <a:t>—</a:t>
                      </a:r>
                      <a:r>
                        <a:rPr lang="zh-CN" sz="1400" kern="100" dirty="0">
                          <a:effectLst/>
                        </a:rPr>
                        <a:t>成绩查询。</a:t>
                      </a:r>
                      <a:endParaRPr lang="zh-CN" sz="1400" kern="100" dirty="0">
                        <a:effectLst/>
                        <a:latin typeface="Arial" panose="020B0604020202020204" pitchFamily="34" charset="0"/>
                        <a:ea typeface="宋体" panose="02010600030101010101" pitchFamily="2" charset="-122"/>
                        <a:cs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89679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39552" y="4392169"/>
            <a:ext cx="7920814" cy="1165451"/>
            <a:chOff x="755650" y="1563886"/>
            <a:chExt cx="8820906" cy="1535300"/>
          </a:xfrm>
        </p:grpSpPr>
        <p:cxnSp>
          <p:nvCxnSpPr>
            <p:cNvPr id="6" name="直接连接符 5"/>
            <p:cNvCxnSpPr/>
            <p:nvPr/>
          </p:nvCxnSpPr>
          <p:spPr>
            <a:xfrm flipV="1">
              <a:off x="755650" y="1563889"/>
              <a:ext cx="3913258" cy="1"/>
            </a:xfrm>
            <a:prstGeom prst="line">
              <a:avLst/>
            </a:prstGeom>
            <a:ln>
              <a:solidFill>
                <a:srgbClr val="FF6600"/>
              </a:solidFill>
              <a:tailEnd type="oval"/>
            </a:ln>
          </p:spPr>
          <p:style>
            <a:lnRef idx="1">
              <a:schemeClr val="accent6"/>
            </a:lnRef>
            <a:fillRef idx="0">
              <a:schemeClr val="accent6"/>
            </a:fillRef>
            <a:effectRef idx="0">
              <a:schemeClr val="accent6"/>
            </a:effectRef>
            <a:fontRef idx="minor">
              <a:schemeClr val="tx1"/>
            </a:fontRef>
          </p:style>
        </p:cxnSp>
        <p:cxnSp>
          <p:nvCxnSpPr>
            <p:cNvPr id="7" name="直接连接符 6"/>
            <p:cNvCxnSpPr/>
            <p:nvPr/>
          </p:nvCxnSpPr>
          <p:spPr>
            <a:xfrm>
              <a:off x="755650" y="1563886"/>
              <a:ext cx="0" cy="1535300"/>
            </a:xfrm>
            <a:prstGeom prst="line">
              <a:avLst/>
            </a:prstGeom>
            <a:ln>
              <a:solidFill>
                <a:srgbClr val="FF6600"/>
              </a:solidFill>
            </a:ln>
          </p:spPr>
          <p:style>
            <a:lnRef idx="1">
              <a:schemeClr val="accent6"/>
            </a:lnRef>
            <a:fillRef idx="0">
              <a:schemeClr val="accent6"/>
            </a:fillRef>
            <a:effectRef idx="0">
              <a:schemeClr val="accent6"/>
            </a:effectRef>
            <a:fontRef idx="minor">
              <a:schemeClr val="tx1"/>
            </a:fontRef>
          </p:style>
        </p:cxnSp>
        <p:cxnSp>
          <p:nvCxnSpPr>
            <p:cNvPr id="8" name="直接连接符 7"/>
            <p:cNvCxnSpPr/>
            <p:nvPr/>
          </p:nvCxnSpPr>
          <p:spPr>
            <a:xfrm>
              <a:off x="770843" y="3099186"/>
              <a:ext cx="8805713" cy="0"/>
            </a:xfrm>
            <a:prstGeom prst="line">
              <a:avLst/>
            </a:prstGeom>
            <a:ln>
              <a:solidFill>
                <a:srgbClr val="FF6600"/>
              </a:solidFill>
              <a:tailEnd type="oval"/>
            </a:ln>
          </p:spPr>
          <p:style>
            <a:lnRef idx="1">
              <a:schemeClr val="accent6"/>
            </a:lnRef>
            <a:fillRef idx="0">
              <a:schemeClr val="accent6"/>
            </a:fillRef>
            <a:effectRef idx="0">
              <a:schemeClr val="accent6"/>
            </a:effectRef>
            <a:fontRef idx="minor">
              <a:schemeClr val="tx1"/>
            </a:fontRef>
          </p:style>
        </p:cxnSp>
      </p:grpSp>
      <p:grpSp>
        <p:nvGrpSpPr>
          <p:cNvPr id="9" name="组合 31"/>
          <p:cNvGrpSpPr/>
          <p:nvPr/>
        </p:nvGrpSpPr>
        <p:grpSpPr>
          <a:xfrm>
            <a:off x="683568" y="4018494"/>
            <a:ext cx="374420" cy="134084"/>
            <a:chOff x="1077144" y="1439285"/>
            <a:chExt cx="396480" cy="141984"/>
          </a:xfrm>
          <a:solidFill>
            <a:srgbClr val="FF6600"/>
          </a:solidFill>
        </p:grpSpPr>
        <p:sp>
          <p:nvSpPr>
            <p:cNvPr id="10" name="燕尾形 9"/>
            <p:cNvSpPr/>
            <p:nvPr/>
          </p:nvSpPr>
          <p:spPr>
            <a:xfrm>
              <a:off x="1077144"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1" name="燕尾形 10"/>
            <p:cNvSpPr/>
            <p:nvPr/>
          </p:nvSpPr>
          <p:spPr>
            <a:xfrm>
              <a:off x="1204392"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2" name="燕尾形 11"/>
            <p:cNvSpPr/>
            <p:nvPr/>
          </p:nvSpPr>
          <p:spPr>
            <a:xfrm>
              <a:off x="1331640" y="1439285"/>
              <a:ext cx="141984" cy="14198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13" name="矩形 12"/>
          <p:cNvSpPr/>
          <p:nvPr/>
        </p:nvSpPr>
        <p:spPr>
          <a:xfrm>
            <a:off x="1057988" y="3789040"/>
            <a:ext cx="4751561" cy="600164"/>
          </a:xfrm>
          <a:prstGeom prst="rect">
            <a:avLst/>
          </a:prstGeom>
          <a:noFill/>
        </p:spPr>
        <p:txBody>
          <a:bodyPr wrap="square">
            <a:spAutoFit/>
          </a:bodyPr>
          <a:lstStyle/>
          <a:p>
            <a:pPr>
              <a:lnSpc>
                <a:spcPct val="150000"/>
              </a:lnSpc>
              <a:defRPr/>
            </a:pPr>
            <a:r>
              <a:rPr lang="zh-CN" altLang="en-US" sz="2200" b="1" dirty="0">
                <a:solidFill>
                  <a:schemeClr val="tx1">
                    <a:lumMod val="65000"/>
                    <a:lumOff val="35000"/>
                  </a:schemeClr>
                </a:solidFill>
                <a:latin typeface="黑体" pitchFamily="2" charset="-122"/>
                <a:ea typeface="黑体" pitchFamily="2" charset="-122"/>
              </a:rPr>
              <a:t>网络教育毕业证书有用吗？</a:t>
            </a:r>
            <a:endParaRPr lang="zh-CN" altLang="zh-CN" sz="2200" b="1" dirty="0">
              <a:solidFill>
                <a:schemeClr val="tx1">
                  <a:lumMod val="65000"/>
                  <a:lumOff val="35000"/>
                </a:schemeClr>
              </a:solidFill>
              <a:latin typeface="黑体" pitchFamily="2" charset="-122"/>
              <a:ea typeface="黑体" pitchFamily="2" charset="-122"/>
            </a:endParaRPr>
          </a:p>
        </p:txBody>
      </p:sp>
      <p:sp>
        <p:nvSpPr>
          <p:cNvPr id="14" name="TextBox 1"/>
          <p:cNvSpPr txBox="1"/>
          <p:nvPr/>
        </p:nvSpPr>
        <p:spPr>
          <a:xfrm>
            <a:off x="557341" y="4437112"/>
            <a:ext cx="8263131" cy="1061829"/>
          </a:xfrm>
          <a:prstGeom prst="rect">
            <a:avLst/>
          </a:prstGeom>
          <a:noFill/>
        </p:spPr>
        <p:txBody>
          <a:bodyPr wrap="square" rtlCol="0">
            <a:spAutoFit/>
          </a:bodyPr>
          <a:lstStyle/>
          <a:p>
            <a:pPr>
              <a:lnSpc>
                <a:spcPct val="150000"/>
              </a:lnSpc>
              <a:spcBef>
                <a:spcPts val="600"/>
              </a:spcBef>
              <a:spcAft>
                <a:spcPts val="600"/>
              </a:spcAft>
            </a:pPr>
            <a:r>
              <a:rPr lang="zh-CN" altLang="en-US" sz="2100" b="1" dirty="0">
                <a:solidFill>
                  <a:srgbClr val="C00000"/>
                </a:solidFill>
                <a:latin typeface="黑体" pitchFamily="2" charset="-122"/>
                <a:ea typeface="黑体" pitchFamily="2" charset="-122"/>
              </a:rPr>
              <a:t>国家承认学历</a:t>
            </a:r>
            <a:r>
              <a:rPr lang="zh-CN" altLang="en-US" sz="2100" dirty="0">
                <a:solidFill>
                  <a:schemeClr val="tx1">
                    <a:lumMod val="75000"/>
                    <a:lumOff val="25000"/>
                  </a:schemeClr>
                </a:solidFill>
                <a:latin typeface="黑体" pitchFamily="2" charset="-122"/>
                <a:ea typeface="黑体" pitchFamily="2" charset="-122"/>
              </a:rPr>
              <a:t>、</a:t>
            </a:r>
            <a:r>
              <a:rPr lang="zh-CN" altLang="en-US" sz="2100" b="1" dirty="0">
                <a:solidFill>
                  <a:srgbClr val="FF6600"/>
                </a:solidFill>
                <a:latin typeface="黑体" pitchFamily="2" charset="-122"/>
                <a:ea typeface="黑体" pitchFamily="2" charset="-122"/>
              </a:rPr>
              <a:t>教育部电子注册</a:t>
            </a:r>
            <a:r>
              <a:rPr lang="zh-CN" altLang="en-US" sz="2100" dirty="0">
                <a:solidFill>
                  <a:schemeClr val="tx1">
                    <a:lumMod val="75000"/>
                    <a:lumOff val="25000"/>
                  </a:schemeClr>
                </a:solidFill>
                <a:latin typeface="黑体" pitchFamily="2" charset="-122"/>
                <a:ea typeface="黑体" pitchFamily="2" charset="-122"/>
              </a:rPr>
              <a:t>，可以参加司法考试、公务员考试及研究生考试等，</a:t>
            </a:r>
            <a:r>
              <a:rPr lang="zh-CN" altLang="en-US" sz="2100" b="1" dirty="0">
                <a:solidFill>
                  <a:srgbClr val="339933"/>
                </a:solidFill>
                <a:latin typeface="黑体" pitchFamily="2" charset="-122"/>
                <a:ea typeface="黑体" pitchFamily="2" charset="-122"/>
              </a:rPr>
              <a:t>可申请相关学科学士学位</a:t>
            </a:r>
            <a:r>
              <a:rPr lang="zh-CN" altLang="en-US" sz="2100" dirty="0">
                <a:solidFill>
                  <a:schemeClr val="tx1">
                    <a:lumMod val="75000"/>
                    <a:lumOff val="25000"/>
                  </a:schemeClr>
                </a:solidFill>
                <a:latin typeface="黑体" pitchFamily="2" charset="-122"/>
                <a:ea typeface="黑体" pitchFamily="2" charset="-122"/>
              </a:rPr>
              <a:t>。</a:t>
            </a:r>
          </a:p>
        </p:txBody>
      </p:sp>
      <p:sp>
        <p:nvSpPr>
          <p:cNvPr id="15" name="矩形 14"/>
          <p:cNvSpPr/>
          <p:nvPr/>
        </p:nvSpPr>
        <p:spPr>
          <a:xfrm>
            <a:off x="1168178" y="1852489"/>
            <a:ext cx="2368699" cy="1680593"/>
          </a:xfrm>
          <a:prstGeom prst="rect">
            <a:avLst/>
          </a:prstGeom>
          <a:solidFill>
            <a:srgbClr val="FF6600"/>
          </a:solidFill>
          <a:ln w="25400" cap="flat" cmpd="sng" algn="ctr">
            <a:noFill/>
            <a:prstDash val="solid"/>
          </a:ln>
          <a:effectLst/>
        </p:spPr>
        <p:txBody>
          <a:bodyPr anchor="ctr"/>
          <a:lstStyle/>
          <a:p>
            <a:pPr algn="ctr" fontAlgn="auto">
              <a:lnSpc>
                <a:spcPct val="150000"/>
              </a:lnSpc>
              <a:spcBef>
                <a:spcPts val="0"/>
              </a:spcBef>
              <a:spcAft>
                <a:spcPts val="0"/>
              </a:spcAft>
              <a:defRPr/>
            </a:pPr>
            <a:r>
              <a:rPr lang="zh-CN" altLang="en-US" sz="2800" b="1" kern="0" dirty="0">
                <a:solidFill>
                  <a:sysClr val="window" lastClr="FFFFFF"/>
                </a:solidFill>
                <a:latin typeface="微软雅黑" pitchFamily="34" charset="-122"/>
                <a:ea typeface="微软雅黑" pitchFamily="34" charset="-122"/>
              </a:rPr>
              <a:t>五个 </a:t>
            </a:r>
            <a:r>
              <a:rPr lang="en-US" altLang="zh-CN" sz="2800" b="1" kern="0" dirty="0">
                <a:solidFill>
                  <a:sysClr val="window" lastClr="FFFFFF"/>
                </a:solidFill>
                <a:latin typeface="微软雅黑" pitchFamily="34" charset="-122"/>
                <a:ea typeface="微软雅黑" pitchFamily="34" charset="-122"/>
              </a:rPr>
              <a:t>Any</a:t>
            </a:r>
          </a:p>
          <a:p>
            <a:pPr algn="ctr" fontAlgn="auto">
              <a:lnSpc>
                <a:spcPct val="150000"/>
              </a:lnSpc>
              <a:spcBef>
                <a:spcPts val="0"/>
              </a:spcBef>
              <a:spcAft>
                <a:spcPts val="0"/>
              </a:spcAft>
              <a:defRPr/>
            </a:pPr>
            <a:r>
              <a:rPr lang="zh-CN" altLang="en-US" sz="1400" kern="0" dirty="0">
                <a:solidFill>
                  <a:sysClr val="window" lastClr="FFFFFF"/>
                </a:solidFill>
                <a:latin typeface="微软雅黑" pitchFamily="34" charset="-122"/>
                <a:ea typeface="微软雅黑" pitchFamily="34" charset="-122"/>
              </a:rPr>
              <a:t>（任何人 </a:t>
            </a:r>
            <a:r>
              <a:rPr lang="zh-CN" altLang="en-US" sz="1400" dirty="0">
                <a:solidFill>
                  <a:schemeClr val="bg1"/>
                </a:solidFill>
              </a:rPr>
              <a:t>任何时间 任何地点 从任何章节开始 任何课程</a:t>
            </a:r>
            <a:r>
              <a:rPr lang="zh-CN" altLang="en-US" sz="1400" kern="0" dirty="0">
                <a:solidFill>
                  <a:sysClr val="window" lastClr="FFFFFF"/>
                </a:solidFill>
                <a:latin typeface="微软雅黑" pitchFamily="34" charset="-122"/>
                <a:ea typeface="微软雅黑" pitchFamily="34" charset="-122"/>
              </a:rPr>
              <a:t>）</a:t>
            </a:r>
            <a:endParaRPr lang="en-US" altLang="zh-CN" sz="1400" kern="0" dirty="0">
              <a:solidFill>
                <a:sysClr val="window" lastClr="FFFFFF"/>
              </a:solidFill>
              <a:latin typeface="微软雅黑" pitchFamily="34" charset="-122"/>
              <a:ea typeface="微软雅黑" pitchFamily="34" charset="-122"/>
            </a:endParaRPr>
          </a:p>
        </p:txBody>
      </p:sp>
      <p:sp>
        <p:nvSpPr>
          <p:cNvPr id="16" name="矩形 15"/>
          <p:cNvSpPr/>
          <p:nvPr/>
        </p:nvSpPr>
        <p:spPr>
          <a:xfrm>
            <a:off x="3571975" y="1852489"/>
            <a:ext cx="1909117" cy="860263"/>
          </a:xfrm>
          <a:prstGeom prst="rect">
            <a:avLst/>
          </a:prstGeom>
          <a:solidFill>
            <a:srgbClr val="009999"/>
          </a:solidFill>
          <a:ln w="25400" cap="flat" cmpd="sng" algn="ctr">
            <a:noFill/>
            <a:prstDash val="solid"/>
          </a:ln>
          <a:effectLst/>
        </p:spPr>
        <p:txBody>
          <a:bodyPr anchor="ctr"/>
          <a:lstStyle/>
          <a:p>
            <a:pPr algn="ctr" fontAlgn="auto">
              <a:lnSpc>
                <a:spcPct val="150000"/>
              </a:lnSpc>
              <a:spcBef>
                <a:spcPts val="0"/>
              </a:spcBef>
              <a:spcAft>
                <a:spcPts val="0"/>
              </a:spcAft>
              <a:defRPr/>
            </a:pPr>
            <a:r>
              <a:rPr lang="zh-CN" altLang="en-US" sz="2800" b="1" kern="0" dirty="0">
                <a:solidFill>
                  <a:sysClr val="window" lastClr="FFFFFF"/>
                </a:solidFill>
                <a:latin typeface="微软雅黑" pitchFamily="34" charset="-122"/>
                <a:ea typeface="微软雅黑" pitchFamily="34" charset="-122"/>
              </a:rPr>
              <a:t>自主学习</a:t>
            </a:r>
            <a:endParaRPr lang="en-US" altLang="zh-CN" sz="2800" b="1" kern="0" dirty="0">
              <a:solidFill>
                <a:sysClr val="window" lastClr="FFFFFF"/>
              </a:solidFill>
              <a:latin typeface="微软雅黑" pitchFamily="34" charset="-122"/>
              <a:ea typeface="微软雅黑" pitchFamily="34" charset="-122"/>
            </a:endParaRPr>
          </a:p>
        </p:txBody>
      </p:sp>
      <p:sp>
        <p:nvSpPr>
          <p:cNvPr id="17" name="矩形 16"/>
          <p:cNvSpPr/>
          <p:nvPr/>
        </p:nvSpPr>
        <p:spPr>
          <a:xfrm>
            <a:off x="3571975" y="2726853"/>
            <a:ext cx="1909117" cy="806228"/>
          </a:xfrm>
          <a:prstGeom prst="rect">
            <a:avLst/>
          </a:prstGeom>
          <a:solidFill>
            <a:srgbClr val="4F81BD"/>
          </a:solidFill>
          <a:ln w="25400" cap="flat" cmpd="sng" algn="ctr">
            <a:noFill/>
            <a:prstDash val="solid"/>
          </a:ln>
          <a:effectLst/>
        </p:spPr>
        <p:txBody>
          <a:bodyPr anchor="ctr"/>
          <a:lstStyle/>
          <a:p>
            <a:pPr algn="ctr" fontAlgn="auto">
              <a:lnSpc>
                <a:spcPct val="150000"/>
              </a:lnSpc>
              <a:spcBef>
                <a:spcPts val="0"/>
              </a:spcBef>
              <a:spcAft>
                <a:spcPts val="0"/>
              </a:spcAft>
              <a:defRPr/>
            </a:pPr>
            <a:r>
              <a:rPr lang="zh-CN" altLang="en-US" sz="2800" b="1" kern="0" dirty="0">
                <a:solidFill>
                  <a:sysClr val="window" lastClr="FFFFFF"/>
                </a:solidFill>
                <a:latin typeface="微软雅黑" pitchFamily="34" charset="-122"/>
                <a:ea typeface="微软雅黑" pitchFamily="34" charset="-122"/>
              </a:rPr>
              <a:t>个性化</a:t>
            </a:r>
            <a:endParaRPr lang="en-US" altLang="zh-CN" sz="2800" b="1" kern="0" dirty="0">
              <a:solidFill>
                <a:sysClr val="window" lastClr="FFFFFF"/>
              </a:solidFill>
              <a:latin typeface="微软雅黑" pitchFamily="34" charset="-122"/>
              <a:ea typeface="微软雅黑" pitchFamily="34" charset="-122"/>
            </a:endParaRPr>
          </a:p>
        </p:txBody>
      </p:sp>
      <p:sp>
        <p:nvSpPr>
          <p:cNvPr id="18" name="矩形 17"/>
          <p:cNvSpPr/>
          <p:nvPr/>
        </p:nvSpPr>
        <p:spPr>
          <a:xfrm>
            <a:off x="5505847" y="1852487"/>
            <a:ext cx="631825" cy="1680593"/>
          </a:xfrm>
          <a:prstGeom prst="rect">
            <a:avLst/>
          </a:prstGeom>
          <a:solidFill>
            <a:srgbClr val="669900"/>
          </a:solidFill>
          <a:ln w="25400" cap="flat" cmpd="sng" algn="ctr">
            <a:noFill/>
            <a:prstDash val="solid"/>
          </a:ln>
          <a:effectLst/>
        </p:spPr>
        <p:txBody>
          <a:bodyPr anchor="ctr"/>
          <a:lstStyle/>
          <a:p>
            <a:pPr algn="ctr" fontAlgn="auto">
              <a:spcBef>
                <a:spcPts val="0"/>
              </a:spcBef>
              <a:spcAft>
                <a:spcPts val="0"/>
              </a:spcAft>
              <a:defRPr/>
            </a:pPr>
            <a:r>
              <a:rPr lang="zh-CN" altLang="en-US" sz="2800" b="1" kern="0" dirty="0">
                <a:solidFill>
                  <a:sysClr val="window" lastClr="FFFFFF"/>
                </a:solidFill>
                <a:latin typeface="微软雅黑" pitchFamily="34" charset="-122"/>
                <a:ea typeface="微软雅黑" pitchFamily="34" charset="-122"/>
              </a:rPr>
              <a:t>针对性</a:t>
            </a:r>
            <a:endParaRPr lang="en-US" altLang="zh-CN" sz="2800" b="1" kern="0" dirty="0">
              <a:solidFill>
                <a:sysClr val="window" lastClr="FFFFFF"/>
              </a:solidFill>
              <a:latin typeface="微软雅黑" pitchFamily="34" charset="-122"/>
              <a:ea typeface="微软雅黑" pitchFamily="34" charset="-122"/>
            </a:endParaRPr>
          </a:p>
        </p:txBody>
      </p:sp>
      <p:sp>
        <p:nvSpPr>
          <p:cNvPr id="19" name="矩形 18"/>
          <p:cNvSpPr/>
          <p:nvPr/>
        </p:nvSpPr>
        <p:spPr>
          <a:xfrm>
            <a:off x="6167363" y="1852486"/>
            <a:ext cx="1789013" cy="842245"/>
          </a:xfrm>
          <a:prstGeom prst="rect">
            <a:avLst/>
          </a:prstGeom>
          <a:solidFill>
            <a:srgbClr val="336699"/>
          </a:solidFill>
          <a:ln w="25400" cap="flat" cmpd="sng" algn="ctr">
            <a:noFill/>
            <a:prstDash val="solid"/>
          </a:ln>
          <a:effectLst/>
        </p:spPr>
        <p:txBody>
          <a:bodyPr anchor="ctr"/>
          <a:lstStyle/>
          <a:p>
            <a:pPr algn="ctr" fontAlgn="auto">
              <a:lnSpc>
                <a:spcPct val="150000"/>
              </a:lnSpc>
              <a:spcBef>
                <a:spcPts val="0"/>
              </a:spcBef>
              <a:spcAft>
                <a:spcPts val="0"/>
              </a:spcAft>
              <a:defRPr/>
            </a:pPr>
            <a:r>
              <a:rPr lang="zh-CN" altLang="en-US" sz="2800" b="1" kern="0" dirty="0">
                <a:solidFill>
                  <a:sysClr val="window" lastClr="FFFFFF"/>
                </a:solidFill>
                <a:latin typeface="微软雅黑" pitchFamily="34" charset="-122"/>
                <a:ea typeface="微软雅黑" pitchFamily="34" charset="-122"/>
              </a:rPr>
              <a:t>实效性</a:t>
            </a:r>
            <a:endParaRPr lang="en-US" altLang="zh-CN" sz="2800" b="1" kern="0" dirty="0">
              <a:solidFill>
                <a:sysClr val="window" lastClr="FFFFFF"/>
              </a:solidFill>
              <a:latin typeface="微软雅黑" pitchFamily="34" charset="-122"/>
              <a:ea typeface="微软雅黑" pitchFamily="34" charset="-122"/>
            </a:endParaRPr>
          </a:p>
        </p:txBody>
      </p:sp>
      <p:sp>
        <p:nvSpPr>
          <p:cNvPr id="20" name="矩形 19"/>
          <p:cNvSpPr/>
          <p:nvPr/>
        </p:nvSpPr>
        <p:spPr>
          <a:xfrm>
            <a:off x="6167363" y="2758926"/>
            <a:ext cx="1789013" cy="774155"/>
          </a:xfrm>
          <a:prstGeom prst="rect">
            <a:avLst/>
          </a:prstGeom>
          <a:solidFill>
            <a:srgbClr val="FF3399"/>
          </a:solidFill>
          <a:ln w="25400" cap="flat" cmpd="sng" algn="ctr">
            <a:noFill/>
            <a:prstDash val="solid"/>
          </a:ln>
          <a:effectLst/>
        </p:spPr>
        <p:txBody>
          <a:bodyPr anchor="ctr"/>
          <a:lstStyle/>
          <a:p>
            <a:pPr algn="ctr" fontAlgn="auto">
              <a:lnSpc>
                <a:spcPct val="150000"/>
              </a:lnSpc>
              <a:spcBef>
                <a:spcPts val="0"/>
              </a:spcBef>
              <a:spcAft>
                <a:spcPts val="0"/>
              </a:spcAft>
              <a:defRPr/>
            </a:pPr>
            <a:r>
              <a:rPr lang="zh-CN" altLang="en-US" sz="2800" b="1" kern="0" dirty="0">
                <a:solidFill>
                  <a:sysClr val="window" lastClr="FFFFFF"/>
                </a:solidFill>
                <a:latin typeface="微软雅黑" pitchFamily="34" charset="-122"/>
                <a:ea typeface="微软雅黑" pitchFamily="34" charset="-122"/>
              </a:rPr>
              <a:t>应用性</a:t>
            </a:r>
            <a:endParaRPr lang="en-US" altLang="zh-CN" sz="2800" b="1"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val="1435566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10" name="AutoShape 12"/>
          <p:cNvSpPr>
            <a:spLocks noChangeArrowheads="1"/>
          </p:cNvSpPr>
          <p:nvPr/>
        </p:nvSpPr>
        <p:spPr bwMode="auto">
          <a:xfrm rot="10800000" flipH="1">
            <a:off x="4447033" y="1196753"/>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11" name="标题 1"/>
          <p:cNvSpPr txBox="1">
            <a:spLocks/>
          </p:cNvSpPr>
          <p:nvPr/>
        </p:nvSpPr>
        <p:spPr>
          <a:xfrm>
            <a:off x="5220072" y="679667"/>
            <a:ext cx="3328342" cy="64807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zh-CN" altLang="en-US" sz="2400" b="1" dirty="0">
                <a:solidFill>
                  <a:schemeClr val="accent6">
                    <a:lumMod val="75000"/>
                  </a:schemeClr>
                </a:solidFill>
                <a:latin typeface="+mn-ea"/>
                <a:ea typeface="+mn-ea"/>
                <a:cs typeface="+mn-cs"/>
              </a:rPr>
              <a:t>     集中考试 </a:t>
            </a:r>
            <a:r>
              <a:rPr lang="zh-CN" altLang="en-US" sz="2000" b="1" dirty="0">
                <a:solidFill>
                  <a:schemeClr val="accent1">
                    <a:lumMod val="75000"/>
                  </a:schemeClr>
                </a:solidFill>
                <a:latin typeface="+mn-ea"/>
                <a:ea typeface="+mn-ea"/>
                <a:cs typeface="+mn-cs"/>
              </a:rPr>
              <a:t>考试预约</a:t>
            </a:r>
          </a:p>
        </p:txBody>
      </p:sp>
      <p:sp>
        <p:nvSpPr>
          <p:cNvPr id="12" name="TextBox 11"/>
          <p:cNvSpPr txBox="1"/>
          <p:nvPr/>
        </p:nvSpPr>
        <p:spPr>
          <a:xfrm>
            <a:off x="2543239" y="1564621"/>
            <a:ext cx="6336704" cy="461665"/>
          </a:xfrm>
          <a:prstGeom prst="rect">
            <a:avLst/>
          </a:prstGeom>
          <a:solidFill>
            <a:schemeClr val="accent1">
              <a:lumMod val="20000"/>
              <a:lumOff val="80000"/>
              <a:alpha val="27000"/>
            </a:schemeClr>
          </a:solidFill>
          <a:ln>
            <a:solidFill>
              <a:schemeClr val="bg1">
                <a:lumMod val="75000"/>
                <a:alpha val="51000"/>
              </a:schemeClr>
            </a:solidFill>
          </a:ln>
        </p:spPr>
        <p:txBody>
          <a:bodyPr wrap="square" rtlCol="0">
            <a:spAutoFit/>
          </a:bodyPr>
          <a:lstStyle>
            <a:defPPr>
              <a:defRPr lang="zh-CN"/>
            </a:defPPr>
            <a:lvl1pPr>
              <a:lnSpc>
                <a:spcPct val="150000"/>
              </a:lnSpc>
              <a:spcBef>
                <a:spcPct val="0"/>
              </a:spcBef>
              <a:defRPr i="1">
                <a:solidFill>
                  <a:srgbClr val="F27900"/>
                </a:solidFill>
                <a:latin typeface="Arial Black" pitchFamily="34" charset="0"/>
                <a:ea typeface="黑体" pitchFamily="2" charset="-122"/>
              </a:defRPr>
            </a:lvl1pPr>
          </a:lstStyle>
          <a:p>
            <a:r>
              <a:rPr lang="en-US" altLang="zh-CN" sz="1600" dirty="0"/>
              <a:t>1. </a:t>
            </a:r>
            <a:r>
              <a:rPr lang="zh-CN" altLang="en-US" sz="1600" i="0" dirty="0">
                <a:solidFill>
                  <a:srgbClr val="17375E"/>
                </a:solidFill>
                <a:latin typeface="华文中宋" pitchFamily="2" charset="-122"/>
                <a:ea typeface="华文中宋" pitchFamily="2" charset="-122"/>
              </a:rPr>
              <a:t>进入教室首页“学习功能区”点击中“集中考试”。</a:t>
            </a:r>
            <a:endParaRPr lang="en-US" altLang="zh-CN" sz="1600" i="0" dirty="0">
              <a:solidFill>
                <a:srgbClr val="17375E"/>
              </a:solidFill>
              <a:latin typeface="华文中宋" pitchFamily="2" charset="-122"/>
              <a:ea typeface="华文中宋" pitchFamily="2" charset="-122"/>
            </a:endParaRPr>
          </a:p>
        </p:txBody>
      </p:sp>
      <p:pic>
        <p:nvPicPr>
          <p:cNvPr id="3" name="图片 2"/>
          <p:cNvPicPr>
            <a:picLocks noChangeAspect="1"/>
          </p:cNvPicPr>
          <p:nvPr/>
        </p:nvPicPr>
        <p:blipFill>
          <a:blip r:embed="rId4"/>
          <a:stretch>
            <a:fillRect/>
          </a:stretch>
        </p:blipFill>
        <p:spPr>
          <a:xfrm>
            <a:off x="209217" y="1412776"/>
            <a:ext cx="2255715" cy="3299746"/>
          </a:xfrm>
          <a:prstGeom prst="rect">
            <a:avLst/>
          </a:prstGeom>
          <a:ln w="19050">
            <a:solidFill>
              <a:schemeClr val="bg1">
                <a:lumMod val="75000"/>
              </a:schemeClr>
            </a:solidFill>
          </a:ln>
        </p:spPr>
      </p:pic>
      <p:sp>
        <p:nvSpPr>
          <p:cNvPr id="8" name="矩形 7"/>
          <p:cNvSpPr/>
          <p:nvPr/>
        </p:nvSpPr>
        <p:spPr>
          <a:xfrm>
            <a:off x="323528" y="1556792"/>
            <a:ext cx="474351" cy="72008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形标注 19"/>
          <p:cNvSpPr/>
          <p:nvPr/>
        </p:nvSpPr>
        <p:spPr>
          <a:xfrm>
            <a:off x="79441" y="1372980"/>
            <a:ext cx="288032" cy="216024"/>
          </a:xfrm>
          <a:prstGeom prst="wedgeEllipseCallout">
            <a:avLst>
              <a:gd name="adj1" fmla="val 63350"/>
              <a:gd name="adj2" fmla="val 6131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pic>
        <p:nvPicPr>
          <p:cNvPr id="4" name="图片 3"/>
          <p:cNvPicPr>
            <a:picLocks noChangeAspect="1"/>
          </p:cNvPicPr>
          <p:nvPr/>
        </p:nvPicPr>
        <p:blipFill>
          <a:blip r:embed="rId5"/>
          <a:stretch>
            <a:fillRect/>
          </a:stretch>
        </p:blipFill>
        <p:spPr>
          <a:xfrm>
            <a:off x="912190" y="2243772"/>
            <a:ext cx="5604026" cy="4614227"/>
          </a:xfrm>
          <a:prstGeom prst="rect">
            <a:avLst/>
          </a:prstGeom>
          <a:ln w="19050">
            <a:solidFill>
              <a:schemeClr val="bg1">
                <a:lumMod val="75000"/>
              </a:schemeClr>
            </a:solidFill>
          </a:ln>
        </p:spPr>
      </p:pic>
      <p:sp>
        <p:nvSpPr>
          <p:cNvPr id="13" name="矩形 12"/>
          <p:cNvSpPr/>
          <p:nvPr/>
        </p:nvSpPr>
        <p:spPr>
          <a:xfrm>
            <a:off x="5076056" y="2420888"/>
            <a:ext cx="1440160" cy="1944216"/>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971600" y="6237312"/>
            <a:ext cx="3744416" cy="580704"/>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971600" y="4047116"/>
            <a:ext cx="3744416" cy="2046179"/>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579243" y="2564904"/>
            <a:ext cx="1992757" cy="28803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28"/>
          <p:cNvSpPr txBox="1"/>
          <p:nvPr/>
        </p:nvSpPr>
        <p:spPr>
          <a:xfrm>
            <a:off x="6630527" y="2290576"/>
            <a:ext cx="2405970" cy="3785652"/>
          </a:xfrm>
          <a:prstGeom prst="rect">
            <a:avLst/>
          </a:prstGeom>
          <a:solidFill>
            <a:schemeClr val="accent2">
              <a:lumMod val="20000"/>
              <a:lumOff val="80000"/>
              <a:alpha val="28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600" i="1" dirty="0">
                <a:solidFill>
                  <a:srgbClr val="F27900"/>
                </a:solidFill>
                <a:latin typeface="Arial Black" pitchFamily="34" charset="0"/>
                <a:ea typeface="黑体" pitchFamily="2" charset="-122"/>
              </a:rPr>
              <a:t>2.</a:t>
            </a:r>
            <a:r>
              <a:rPr lang="zh-CN" altLang="en-US" sz="1600" dirty="0">
                <a:solidFill>
                  <a:srgbClr val="17375E"/>
                </a:solidFill>
                <a:latin typeface="华文中宋" pitchFamily="2" charset="-122"/>
                <a:ea typeface="华文中宋" pitchFamily="2" charset="-122"/>
              </a:rPr>
              <a:t>在规定的课程考核预约期间，可进行预约考试操作。</a:t>
            </a:r>
            <a:endParaRPr lang="en-US" altLang="zh-CN" sz="1600" dirty="0">
              <a:solidFill>
                <a:srgbClr val="17375E"/>
              </a:solidFill>
              <a:latin typeface="华文中宋" pitchFamily="2" charset="-122"/>
              <a:ea typeface="华文中宋" pitchFamily="2" charset="-122"/>
            </a:endParaRPr>
          </a:p>
          <a:p>
            <a:pPr>
              <a:lnSpc>
                <a:spcPct val="150000"/>
              </a:lnSpc>
              <a:spcBef>
                <a:spcPct val="0"/>
              </a:spcBef>
            </a:pPr>
            <a:r>
              <a:rPr lang="en-US" altLang="zh-CN" sz="1600" i="1" dirty="0">
                <a:solidFill>
                  <a:srgbClr val="F27900"/>
                </a:solidFill>
                <a:latin typeface="Arial Black" pitchFamily="34" charset="0"/>
                <a:ea typeface="黑体" pitchFamily="2" charset="-122"/>
              </a:rPr>
              <a:t>3.</a:t>
            </a:r>
            <a:r>
              <a:rPr lang="zh-CN" altLang="en-US" sz="1600" dirty="0">
                <a:solidFill>
                  <a:srgbClr val="17375E"/>
                </a:solidFill>
                <a:latin typeface="华文中宋" pitchFamily="2" charset="-122"/>
                <a:ea typeface="华文中宋" pitchFamily="2" charset="-122"/>
              </a:rPr>
              <a:t>预约后可在“已预约课程列表”中查看预约结果。</a:t>
            </a:r>
            <a:endParaRPr lang="en-US" altLang="zh-CN" sz="1600" dirty="0">
              <a:solidFill>
                <a:srgbClr val="17375E"/>
              </a:solidFill>
              <a:latin typeface="华文中宋" pitchFamily="2" charset="-122"/>
              <a:ea typeface="华文中宋" pitchFamily="2" charset="-122"/>
            </a:endParaRPr>
          </a:p>
          <a:p>
            <a:pPr>
              <a:lnSpc>
                <a:spcPct val="150000"/>
              </a:lnSpc>
              <a:spcBef>
                <a:spcPct val="0"/>
              </a:spcBef>
            </a:pPr>
            <a:r>
              <a:rPr lang="en-US" altLang="zh-CN" sz="1600" i="1" dirty="0">
                <a:solidFill>
                  <a:srgbClr val="F27900"/>
                </a:solidFill>
                <a:latin typeface="Arial Black" pitchFamily="34" charset="0"/>
                <a:ea typeface="黑体" pitchFamily="2" charset="-122"/>
              </a:rPr>
              <a:t>4.</a:t>
            </a:r>
            <a:r>
              <a:rPr lang="zh-CN" altLang="en-US" sz="1600" dirty="0">
                <a:solidFill>
                  <a:srgbClr val="17375E"/>
                </a:solidFill>
                <a:latin typeface="华文中宋" pitchFamily="2" charset="-122"/>
                <a:ea typeface="华文中宋" pitchFamily="2" charset="-122"/>
              </a:rPr>
              <a:t>在规定的时间可查看考场安排。</a:t>
            </a:r>
            <a:endParaRPr lang="en-US" altLang="zh-CN" sz="1600" dirty="0">
              <a:solidFill>
                <a:srgbClr val="17375E"/>
              </a:solidFill>
              <a:latin typeface="华文中宋" pitchFamily="2" charset="-122"/>
              <a:ea typeface="华文中宋" pitchFamily="2" charset="-122"/>
            </a:endParaRPr>
          </a:p>
          <a:p>
            <a:pPr>
              <a:lnSpc>
                <a:spcPct val="150000"/>
              </a:lnSpc>
              <a:spcBef>
                <a:spcPct val="0"/>
              </a:spcBef>
            </a:pPr>
            <a:r>
              <a:rPr lang="en-US" altLang="zh-CN" sz="1600" i="1" dirty="0">
                <a:solidFill>
                  <a:srgbClr val="F27900"/>
                </a:solidFill>
                <a:latin typeface="Arial Black" pitchFamily="34" charset="0"/>
                <a:ea typeface="黑体" pitchFamily="2" charset="-122"/>
              </a:rPr>
              <a:t>5.</a:t>
            </a:r>
            <a:r>
              <a:rPr lang="zh-CN" altLang="en-US" sz="1600" dirty="0">
                <a:solidFill>
                  <a:srgbClr val="17375E"/>
                </a:solidFill>
                <a:latin typeface="华文中宋" pitchFamily="2" charset="-122"/>
                <a:ea typeface="华文中宋" pitchFamily="2" charset="-122"/>
              </a:rPr>
              <a:t>可以查看本学期考试计划安排。</a:t>
            </a:r>
            <a:endParaRPr lang="en-US" altLang="zh-CN" sz="1600" dirty="0">
              <a:solidFill>
                <a:srgbClr val="17375E"/>
              </a:solidFill>
              <a:latin typeface="华文中宋" pitchFamily="2" charset="-122"/>
              <a:ea typeface="华文中宋" pitchFamily="2" charset="-122"/>
            </a:endParaRPr>
          </a:p>
        </p:txBody>
      </p:sp>
      <p:sp>
        <p:nvSpPr>
          <p:cNvPr id="18" name="椭圆形标注 17"/>
          <p:cNvSpPr/>
          <p:nvPr/>
        </p:nvSpPr>
        <p:spPr>
          <a:xfrm>
            <a:off x="4788024" y="2276872"/>
            <a:ext cx="288032" cy="216024"/>
          </a:xfrm>
          <a:prstGeom prst="wedgeEllipseCallout">
            <a:avLst>
              <a:gd name="adj1" fmla="val 63350"/>
              <a:gd name="adj2" fmla="val 6131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5</a:t>
            </a:r>
            <a:endParaRPr lang="zh-CN" altLang="en-US" sz="2000" b="1" i="1" dirty="0">
              <a:solidFill>
                <a:schemeClr val="bg1"/>
              </a:solidFill>
              <a:latin typeface="Britannic Bold" pitchFamily="34" charset="0"/>
              <a:ea typeface="黑体" pitchFamily="2" charset="-122"/>
            </a:endParaRPr>
          </a:p>
        </p:txBody>
      </p:sp>
      <p:sp>
        <p:nvSpPr>
          <p:cNvPr id="19" name="椭圆形标注 18"/>
          <p:cNvSpPr/>
          <p:nvPr/>
        </p:nvSpPr>
        <p:spPr>
          <a:xfrm>
            <a:off x="653863" y="6021288"/>
            <a:ext cx="288032" cy="216024"/>
          </a:xfrm>
          <a:prstGeom prst="wedgeEllipseCallout">
            <a:avLst>
              <a:gd name="adj1" fmla="val 63350"/>
              <a:gd name="adj2" fmla="val 6131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3</a:t>
            </a:r>
            <a:endParaRPr lang="zh-CN" altLang="en-US" sz="2000" b="1" i="1" dirty="0">
              <a:solidFill>
                <a:schemeClr val="bg1"/>
              </a:solidFill>
              <a:latin typeface="Britannic Bold" pitchFamily="34" charset="0"/>
              <a:ea typeface="黑体" pitchFamily="2" charset="-122"/>
            </a:endParaRPr>
          </a:p>
        </p:txBody>
      </p:sp>
      <p:sp>
        <p:nvSpPr>
          <p:cNvPr id="21" name="椭圆形标注 20"/>
          <p:cNvSpPr/>
          <p:nvPr/>
        </p:nvSpPr>
        <p:spPr>
          <a:xfrm>
            <a:off x="684779" y="3821132"/>
            <a:ext cx="288032" cy="216024"/>
          </a:xfrm>
          <a:prstGeom prst="wedgeEllipseCallout">
            <a:avLst>
              <a:gd name="adj1" fmla="val 63350"/>
              <a:gd name="adj2" fmla="val 6131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sp>
        <p:nvSpPr>
          <p:cNvPr id="22" name="椭圆形标注 21"/>
          <p:cNvSpPr/>
          <p:nvPr/>
        </p:nvSpPr>
        <p:spPr>
          <a:xfrm>
            <a:off x="2255207" y="2359114"/>
            <a:ext cx="288032" cy="216024"/>
          </a:xfrm>
          <a:prstGeom prst="wedgeEllipseCallout">
            <a:avLst>
              <a:gd name="adj1" fmla="val 63350"/>
              <a:gd name="adj2" fmla="val 6131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4</a:t>
            </a:r>
            <a:endParaRPr lang="zh-CN" altLang="en-US" sz="2000" b="1" i="1" dirty="0">
              <a:solidFill>
                <a:schemeClr val="bg1"/>
              </a:solidFill>
              <a:latin typeface="Britannic Bold" pitchFamily="34" charset="0"/>
              <a:ea typeface="黑体" pitchFamily="2" charset="-122"/>
            </a:endParaRPr>
          </a:p>
        </p:txBody>
      </p:sp>
      <p:sp>
        <p:nvSpPr>
          <p:cNvPr id="5" name="文本框 4"/>
          <p:cNvSpPr txBox="1"/>
          <p:nvPr/>
        </p:nvSpPr>
        <p:spPr>
          <a:xfrm>
            <a:off x="4692563" y="5107560"/>
            <a:ext cx="2003673" cy="584775"/>
          </a:xfrm>
          <a:prstGeom prst="rect">
            <a:avLst/>
          </a:prstGeom>
          <a:noFill/>
        </p:spPr>
        <p:txBody>
          <a:bodyPr wrap="square" rtlCol="0">
            <a:spAutoFit/>
          </a:bodyPr>
          <a:lstStyle/>
          <a:p>
            <a:r>
              <a:rPr lang="en-US" altLang="zh-CN" sz="1600" b="1" dirty="0">
                <a:solidFill>
                  <a:schemeClr val="accent2">
                    <a:lumMod val="50000"/>
                  </a:schemeClr>
                </a:solidFill>
                <a:latin typeface="微软雅黑" panose="020B0503020204020204" pitchFamily="34" charset="-122"/>
                <a:ea typeface="微软雅黑" panose="020B0503020204020204" pitchFamily="34" charset="-122"/>
              </a:rPr>
              <a:t>【</a:t>
            </a:r>
            <a:r>
              <a:rPr lang="zh-CN" altLang="en-US" sz="1600" b="1" dirty="0">
                <a:solidFill>
                  <a:schemeClr val="accent2">
                    <a:lumMod val="50000"/>
                  </a:schemeClr>
                </a:solidFill>
                <a:latin typeface="微软雅黑" panose="020B0503020204020204" pitchFamily="34" charset="-122"/>
                <a:ea typeface="微软雅黑" panose="020B0503020204020204" pitchFamily="34" charset="-122"/>
              </a:rPr>
              <a:t>注意</a:t>
            </a:r>
            <a:r>
              <a:rPr lang="en-US" altLang="zh-CN" sz="1600" b="1" dirty="0">
                <a:solidFill>
                  <a:schemeClr val="accent2">
                    <a:lumMod val="50000"/>
                  </a:schemeClr>
                </a:solidFill>
                <a:latin typeface="微软雅黑" panose="020B0503020204020204" pitchFamily="34" charset="-122"/>
                <a:ea typeface="微软雅黑" panose="020B0503020204020204" pitchFamily="34" charset="-122"/>
              </a:rPr>
              <a:t>】</a:t>
            </a:r>
            <a:r>
              <a:rPr lang="zh-CN" altLang="en-US" sz="1600" b="1" dirty="0">
                <a:solidFill>
                  <a:schemeClr val="accent2">
                    <a:lumMod val="50000"/>
                  </a:schemeClr>
                </a:solidFill>
                <a:latin typeface="微软雅黑" panose="020B0503020204020204" pitchFamily="34" charset="-122"/>
                <a:ea typeface="微软雅黑" panose="020B0503020204020204" pitchFamily="34" charset="-122"/>
              </a:rPr>
              <a:t>非集中考核不需预约考试。</a:t>
            </a:r>
          </a:p>
        </p:txBody>
      </p:sp>
    </p:spTree>
    <p:extLst>
      <p:ext uri="{BB962C8B-B14F-4D97-AF65-F5344CB8AC3E}">
        <p14:creationId xmlns:p14="http://schemas.microsoft.com/office/powerpoint/2010/main" val="444610193"/>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5906553" y="1190434"/>
            <a:ext cx="3504121" cy="2962513"/>
          </a:xfrm>
          <a:prstGeom prst="roundRect">
            <a:avLst/>
          </a:prstGeom>
          <a:noFill/>
          <a:ln>
            <a:noFill/>
          </a:ln>
        </p:spPr>
        <p:txBody>
          <a:bodyPr wrap="square" rtlCol="0">
            <a:spAutoFit/>
          </a:bodyPr>
          <a:lstStyle/>
          <a:p>
            <a:pPr>
              <a:lnSpc>
                <a:spcPct val="150000"/>
              </a:lnSpc>
              <a:spcBef>
                <a:spcPct val="0"/>
              </a:spcBef>
            </a:pPr>
            <a:r>
              <a:rPr lang="zh-CN" altLang="en-US" sz="1600" b="1" dirty="0">
                <a:solidFill>
                  <a:schemeClr val="accent6">
                    <a:lumMod val="75000"/>
                  </a:schemeClr>
                </a:solidFill>
                <a:latin typeface="Arial Black" pitchFamily="34" charset="0"/>
                <a:ea typeface="黑体" pitchFamily="2" charset="-122"/>
              </a:rPr>
              <a:t>形成性考核</a:t>
            </a:r>
            <a:r>
              <a:rPr lang="en-US" altLang="zh-CN" sz="1600" b="1" dirty="0">
                <a:solidFill>
                  <a:schemeClr val="accent6">
                    <a:lumMod val="75000"/>
                  </a:schemeClr>
                </a:solidFill>
                <a:latin typeface="Arial Black" pitchFamily="34" charset="0"/>
                <a:ea typeface="黑体" pitchFamily="2" charset="-122"/>
              </a:rPr>
              <a:t>——</a:t>
            </a:r>
            <a:r>
              <a:rPr lang="zh-CN" altLang="en-US" sz="1600" b="1" dirty="0">
                <a:solidFill>
                  <a:schemeClr val="accent6">
                    <a:lumMod val="75000"/>
                  </a:schemeClr>
                </a:solidFill>
                <a:latin typeface="Arial Black" pitchFamily="34" charset="0"/>
                <a:ea typeface="黑体" pitchFamily="2" charset="-122"/>
              </a:rPr>
              <a:t>课程作业：</a:t>
            </a:r>
            <a:endParaRPr lang="en-US" altLang="zh-CN" sz="1600" b="1" dirty="0">
              <a:solidFill>
                <a:schemeClr val="accent6">
                  <a:lumMod val="75000"/>
                </a:schemeClr>
              </a:solidFill>
              <a:latin typeface="Arial Black" pitchFamily="34" charset="0"/>
              <a:ea typeface="黑体" pitchFamily="2" charset="-122"/>
            </a:endParaRPr>
          </a:p>
          <a:p>
            <a:pPr>
              <a:lnSpc>
                <a:spcPct val="150000"/>
              </a:lnSpc>
              <a:spcBef>
                <a:spcPct val="0"/>
              </a:spcBef>
            </a:pPr>
            <a:r>
              <a:rPr lang="zh-CN" altLang="en-US" sz="1600" dirty="0">
                <a:solidFill>
                  <a:srgbClr val="17375E"/>
                </a:solidFill>
                <a:latin typeface="华文中宋" pitchFamily="2" charset="-122"/>
                <a:ea typeface="华文中宋" pitchFamily="2" charset="-122"/>
              </a:rPr>
              <a:t>题型为客观题</a:t>
            </a:r>
            <a:r>
              <a:rPr lang="zh-CN" altLang="zh-CN" sz="1600" dirty="0">
                <a:solidFill>
                  <a:srgbClr val="17375E"/>
                </a:solidFill>
                <a:latin typeface="华文中宋" pitchFamily="2" charset="-122"/>
                <a:ea typeface="华文中宋" pitchFamily="2" charset="-122"/>
              </a:rPr>
              <a:t>，根据课程性质设置</a:t>
            </a:r>
            <a:r>
              <a:rPr lang="en-US" altLang="zh-CN" sz="1600" dirty="0">
                <a:solidFill>
                  <a:srgbClr val="17375E"/>
                </a:solidFill>
                <a:latin typeface="华文中宋" pitchFamily="2" charset="-122"/>
                <a:ea typeface="华文中宋" pitchFamily="2" charset="-122"/>
              </a:rPr>
              <a:t>1-3 </a:t>
            </a:r>
            <a:r>
              <a:rPr lang="zh-CN" altLang="zh-CN" sz="1600" dirty="0">
                <a:solidFill>
                  <a:srgbClr val="17375E"/>
                </a:solidFill>
                <a:latin typeface="华文中宋" pitchFamily="2" charset="-122"/>
                <a:ea typeface="华文中宋" pitchFamily="2" charset="-122"/>
              </a:rPr>
              <a:t>套不等，每套作业</a:t>
            </a:r>
            <a:r>
              <a:rPr lang="zh-CN" altLang="en-US" sz="1600" dirty="0">
                <a:solidFill>
                  <a:srgbClr val="17375E"/>
                </a:solidFill>
                <a:latin typeface="华文中宋" pitchFamily="2" charset="-122"/>
                <a:ea typeface="华文中宋" pitchFamily="2" charset="-122"/>
              </a:rPr>
              <a:t>均</a:t>
            </a:r>
            <a:r>
              <a:rPr lang="zh-CN" altLang="zh-CN" sz="1600" dirty="0">
                <a:solidFill>
                  <a:srgbClr val="17375E"/>
                </a:solidFill>
                <a:latin typeface="华文中宋" pitchFamily="2" charset="-122"/>
                <a:ea typeface="华文中宋" pitchFamily="2" charset="-122"/>
              </a:rPr>
              <a:t>不限</a:t>
            </a:r>
            <a:r>
              <a:rPr lang="zh-CN" altLang="en-US" sz="1600" dirty="0">
                <a:solidFill>
                  <a:srgbClr val="17375E"/>
                </a:solidFill>
                <a:latin typeface="华文中宋" pitchFamily="2" charset="-122"/>
                <a:ea typeface="华文中宋" pitchFamily="2" charset="-122"/>
              </a:rPr>
              <a:t>考核</a:t>
            </a:r>
            <a:r>
              <a:rPr lang="zh-CN" altLang="zh-CN" sz="1600" dirty="0">
                <a:solidFill>
                  <a:srgbClr val="17375E"/>
                </a:solidFill>
                <a:latin typeface="华文中宋" pitchFamily="2" charset="-122"/>
                <a:ea typeface="华文中宋" pitchFamily="2" charset="-122"/>
              </a:rPr>
              <a:t>次数，取所做的多次作业中最高分记为本套作业的得分，最终成绩为各套作业的平均分</a:t>
            </a:r>
            <a:r>
              <a:rPr lang="zh-CN" altLang="en-US" sz="1600" dirty="0">
                <a:solidFill>
                  <a:srgbClr val="17375E"/>
                </a:solidFill>
                <a:latin typeface="华文中宋" pitchFamily="2" charset="-122"/>
                <a:ea typeface="华文中宋" pitchFamily="2" charset="-122"/>
              </a:rPr>
              <a:t>，成绩满意由学生自主合成。</a:t>
            </a:r>
            <a:endParaRPr lang="en-US" altLang="zh-CN" sz="1600" dirty="0">
              <a:solidFill>
                <a:srgbClr val="17375E"/>
              </a:solidFill>
              <a:latin typeface="华文中宋" pitchFamily="2" charset="-122"/>
              <a:ea typeface="华文中宋" pitchFamily="2" charset="-122"/>
            </a:endParaRPr>
          </a:p>
        </p:txBody>
      </p:sp>
      <p:sp>
        <p:nvSpPr>
          <p:cNvPr id="13" name="AutoShape 12"/>
          <p:cNvSpPr>
            <a:spLocks noChangeArrowheads="1"/>
          </p:cNvSpPr>
          <p:nvPr/>
        </p:nvSpPr>
        <p:spPr bwMode="auto">
          <a:xfrm rot="10800000" flipH="1">
            <a:off x="4447033" y="1065765"/>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14" name="标题 1"/>
          <p:cNvSpPr>
            <a:spLocks noGrp="1"/>
          </p:cNvSpPr>
          <p:nvPr>
            <p:ph type="title"/>
          </p:nvPr>
        </p:nvSpPr>
        <p:spPr>
          <a:xfrm>
            <a:off x="4788024" y="476672"/>
            <a:ext cx="4123504" cy="648072"/>
          </a:xfrm>
        </p:spPr>
        <p:txBody>
          <a:bodyPr>
            <a:normAutofit/>
          </a:bodyPr>
          <a:lstStyle/>
          <a:p>
            <a:pPr fontAlgn="base">
              <a:spcAft>
                <a:spcPct val="0"/>
              </a:spcAft>
            </a:pPr>
            <a:r>
              <a:rPr lang="zh-CN" altLang="en-US" sz="2400" b="1" dirty="0">
                <a:solidFill>
                  <a:schemeClr val="accent6">
                    <a:lumMod val="75000"/>
                  </a:schemeClr>
                </a:solidFill>
                <a:latin typeface="+mn-ea"/>
                <a:ea typeface="+mn-ea"/>
                <a:cs typeface="+mn-cs"/>
              </a:rPr>
              <a:t>     非集中考试 </a:t>
            </a:r>
            <a:r>
              <a:rPr lang="zh-CN" altLang="en-US" sz="2000" b="1" dirty="0">
                <a:solidFill>
                  <a:schemeClr val="accent1">
                    <a:lumMod val="75000"/>
                  </a:schemeClr>
                </a:solidFill>
                <a:latin typeface="+mn-ea"/>
                <a:ea typeface="+mn-ea"/>
                <a:cs typeface="+mn-cs"/>
              </a:rPr>
              <a:t>形成性考核</a:t>
            </a:r>
          </a:p>
        </p:txBody>
      </p:sp>
      <p:pic>
        <p:nvPicPr>
          <p:cNvPr id="3" name="图片 2"/>
          <p:cNvPicPr>
            <a:picLocks noChangeAspect="1"/>
          </p:cNvPicPr>
          <p:nvPr/>
        </p:nvPicPr>
        <p:blipFill>
          <a:blip r:embed="rId2"/>
          <a:stretch>
            <a:fillRect/>
          </a:stretch>
        </p:blipFill>
        <p:spPr>
          <a:xfrm>
            <a:off x="213970" y="1305494"/>
            <a:ext cx="4248472" cy="1165961"/>
          </a:xfrm>
          <a:prstGeom prst="rect">
            <a:avLst/>
          </a:prstGeom>
          <a:ln w="19050">
            <a:solidFill>
              <a:schemeClr val="bg1">
                <a:lumMod val="75000"/>
              </a:schemeClr>
            </a:solidFill>
          </a:ln>
        </p:spPr>
      </p:pic>
      <p:sp>
        <p:nvSpPr>
          <p:cNvPr id="9" name="矩形 8"/>
          <p:cNvSpPr/>
          <p:nvPr/>
        </p:nvSpPr>
        <p:spPr>
          <a:xfrm>
            <a:off x="213971" y="1985649"/>
            <a:ext cx="576064" cy="301917"/>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a:stretch>
            <a:fillRect/>
          </a:stretch>
        </p:blipFill>
        <p:spPr>
          <a:xfrm>
            <a:off x="1150074" y="1769625"/>
            <a:ext cx="4787550" cy="3243551"/>
          </a:xfrm>
          <a:prstGeom prst="rect">
            <a:avLst/>
          </a:prstGeom>
          <a:ln w="19050">
            <a:solidFill>
              <a:schemeClr val="bg1">
                <a:lumMod val="75000"/>
              </a:schemeClr>
            </a:solidFill>
          </a:ln>
        </p:spPr>
      </p:pic>
      <p:sp>
        <p:nvSpPr>
          <p:cNvPr id="6" name="右箭头 5"/>
          <p:cNvSpPr/>
          <p:nvPr/>
        </p:nvSpPr>
        <p:spPr>
          <a:xfrm>
            <a:off x="795803" y="2208268"/>
            <a:ext cx="288034" cy="288032"/>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2" name="矩形 11"/>
          <p:cNvSpPr/>
          <p:nvPr/>
        </p:nvSpPr>
        <p:spPr>
          <a:xfrm>
            <a:off x="1294090" y="3137777"/>
            <a:ext cx="792089" cy="310849"/>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形标注 17"/>
          <p:cNvSpPr/>
          <p:nvPr/>
        </p:nvSpPr>
        <p:spPr>
          <a:xfrm>
            <a:off x="939820" y="2910101"/>
            <a:ext cx="288032" cy="216024"/>
          </a:xfrm>
          <a:prstGeom prst="wedgeEllipseCallout">
            <a:avLst>
              <a:gd name="adj1" fmla="val 66898"/>
              <a:gd name="adj2" fmla="val 6895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grpSp>
        <p:nvGrpSpPr>
          <p:cNvPr id="22" name="组合 21"/>
          <p:cNvGrpSpPr/>
          <p:nvPr/>
        </p:nvGrpSpPr>
        <p:grpSpPr>
          <a:xfrm>
            <a:off x="195097" y="3671992"/>
            <a:ext cx="4787550" cy="2796782"/>
            <a:chOff x="2915817" y="3887390"/>
            <a:chExt cx="4787550" cy="2796782"/>
          </a:xfrm>
        </p:grpSpPr>
        <p:pic>
          <p:nvPicPr>
            <p:cNvPr id="20" name="图片 19"/>
            <p:cNvPicPr>
              <a:picLocks noChangeAspect="1"/>
            </p:cNvPicPr>
            <p:nvPr/>
          </p:nvPicPr>
          <p:blipFill>
            <a:blip r:embed="rId4"/>
            <a:stretch>
              <a:fillRect/>
            </a:stretch>
          </p:blipFill>
          <p:spPr>
            <a:xfrm>
              <a:off x="2915817" y="3887390"/>
              <a:ext cx="4787550" cy="2796782"/>
            </a:xfrm>
            <a:prstGeom prst="rect">
              <a:avLst/>
            </a:prstGeom>
            <a:ln w="19050">
              <a:solidFill>
                <a:schemeClr val="bg1">
                  <a:lumMod val="75000"/>
                </a:schemeClr>
              </a:solidFill>
            </a:ln>
          </p:spPr>
        </p:pic>
        <p:pic>
          <p:nvPicPr>
            <p:cNvPr id="21" name="图片 20"/>
            <p:cNvPicPr>
              <a:picLocks noChangeAspect="1"/>
            </p:cNvPicPr>
            <p:nvPr/>
          </p:nvPicPr>
          <p:blipFill>
            <a:blip r:embed="rId5"/>
            <a:stretch>
              <a:fillRect/>
            </a:stretch>
          </p:blipFill>
          <p:spPr>
            <a:xfrm>
              <a:off x="6887955" y="3891065"/>
              <a:ext cx="815411" cy="2042337"/>
            </a:xfrm>
            <a:prstGeom prst="rect">
              <a:avLst/>
            </a:prstGeom>
          </p:spPr>
        </p:pic>
      </p:grpSp>
      <p:sp>
        <p:nvSpPr>
          <p:cNvPr id="23" name="椭圆形标注 22"/>
          <p:cNvSpPr/>
          <p:nvPr/>
        </p:nvSpPr>
        <p:spPr>
          <a:xfrm>
            <a:off x="4732950" y="2933448"/>
            <a:ext cx="288032" cy="216024"/>
          </a:xfrm>
          <a:prstGeom prst="wedgeEllipseCallout">
            <a:avLst>
              <a:gd name="adj1" fmla="val 66898"/>
              <a:gd name="adj2" fmla="val 6895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4</a:t>
            </a:r>
            <a:endParaRPr lang="zh-CN" altLang="en-US" sz="2000" b="1" i="1" dirty="0">
              <a:solidFill>
                <a:schemeClr val="bg1"/>
              </a:solidFill>
              <a:latin typeface="Britannic Bold" pitchFamily="34" charset="0"/>
              <a:ea typeface="黑体" pitchFamily="2" charset="-122"/>
            </a:endParaRPr>
          </a:p>
        </p:txBody>
      </p:sp>
      <p:sp>
        <p:nvSpPr>
          <p:cNvPr id="10" name="矩形 9"/>
          <p:cNvSpPr/>
          <p:nvPr/>
        </p:nvSpPr>
        <p:spPr>
          <a:xfrm>
            <a:off x="4923355" y="1786141"/>
            <a:ext cx="1014269" cy="748795"/>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形标注 14"/>
          <p:cNvSpPr/>
          <p:nvPr/>
        </p:nvSpPr>
        <p:spPr>
          <a:xfrm>
            <a:off x="213969" y="1678129"/>
            <a:ext cx="288032" cy="216024"/>
          </a:xfrm>
          <a:prstGeom prst="wedgeEllipseCallout">
            <a:avLst>
              <a:gd name="adj1" fmla="val 63723"/>
              <a:gd name="adj2" fmla="val 8164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sp>
        <p:nvSpPr>
          <p:cNvPr id="26" name="下箭头 25"/>
          <p:cNvSpPr/>
          <p:nvPr/>
        </p:nvSpPr>
        <p:spPr>
          <a:xfrm>
            <a:off x="1546954" y="3407069"/>
            <a:ext cx="286360" cy="216024"/>
          </a:xfrm>
          <a:prstGeom prst="down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7" name="矩形 26"/>
          <p:cNvSpPr/>
          <p:nvPr/>
        </p:nvSpPr>
        <p:spPr>
          <a:xfrm>
            <a:off x="4205571" y="4437112"/>
            <a:ext cx="815411" cy="441471"/>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形标注 16"/>
          <p:cNvSpPr/>
          <p:nvPr/>
        </p:nvSpPr>
        <p:spPr>
          <a:xfrm>
            <a:off x="3851302" y="4247669"/>
            <a:ext cx="288032" cy="216024"/>
          </a:xfrm>
          <a:prstGeom prst="wedgeEllipseCallout">
            <a:avLst>
              <a:gd name="adj1" fmla="val 66898"/>
              <a:gd name="adj2" fmla="val 6895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3</a:t>
            </a:r>
            <a:endParaRPr lang="zh-CN" altLang="en-US" sz="2000" b="1" i="1" dirty="0">
              <a:solidFill>
                <a:schemeClr val="bg1"/>
              </a:solidFill>
              <a:latin typeface="Britannic Bold" pitchFamily="34" charset="0"/>
              <a:ea typeface="黑体" pitchFamily="2" charset="-122"/>
            </a:endParaRPr>
          </a:p>
        </p:txBody>
      </p:sp>
      <p:sp>
        <p:nvSpPr>
          <p:cNvPr id="28" name="下箭头 27"/>
          <p:cNvSpPr/>
          <p:nvPr/>
        </p:nvSpPr>
        <p:spPr>
          <a:xfrm>
            <a:off x="5325430" y="3431914"/>
            <a:ext cx="286360" cy="216024"/>
          </a:xfrm>
          <a:prstGeom prst="down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9" name="矩形 28"/>
          <p:cNvSpPr/>
          <p:nvPr/>
        </p:nvSpPr>
        <p:spPr>
          <a:xfrm>
            <a:off x="5072565" y="3108559"/>
            <a:ext cx="792089" cy="310849"/>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形标注 29"/>
          <p:cNvSpPr/>
          <p:nvPr/>
        </p:nvSpPr>
        <p:spPr>
          <a:xfrm>
            <a:off x="4588934" y="1720800"/>
            <a:ext cx="288032" cy="216024"/>
          </a:xfrm>
          <a:prstGeom prst="wedgeEllipseCallout">
            <a:avLst>
              <a:gd name="adj1" fmla="val 66898"/>
              <a:gd name="adj2" fmla="val 6895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5</a:t>
            </a:r>
            <a:endParaRPr lang="zh-CN" altLang="en-US" sz="2000" b="1" i="1" dirty="0">
              <a:solidFill>
                <a:schemeClr val="bg1"/>
              </a:solidFill>
              <a:latin typeface="Britannic Bold" pitchFamily="34" charset="0"/>
              <a:ea typeface="黑体" pitchFamily="2" charset="-122"/>
            </a:endParaRPr>
          </a:p>
        </p:txBody>
      </p:sp>
      <p:grpSp>
        <p:nvGrpSpPr>
          <p:cNvPr id="34" name="组合 33"/>
          <p:cNvGrpSpPr/>
          <p:nvPr/>
        </p:nvGrpSpPr>
        <p:grpSpPr>
          <a:xfrm>
            <a:off x="5019625" y="3706090"/>
            <a:ext cx="3456136" cy="1808274"/>
            <a:chOff x="5427920" y="4759712"/>
            <a:chExt cx="3456136" cy="1808274"/>
          </a:xfrm>
        </p:grpSpPr>
        <p:pic>
          <p:nvPicPr>
            <p:cNvPr id="31" name="图片 30"/>
            <p:cNvPicPr>
              <a:picLocks noChangeAspect="1"/>
            </p:cNvPicPr>
            <p:nvPr/>
          </p:nvPicPr>
          <p:blipFill>
            <a:blip r:embed="rId6"/>
            <a:stretch>
              <a:fillRect/>
            </a:stretch>
          </p:blipFill>
          <p:spPr>
            <a:xfrm>
              <a:off x="5427920" y="4759712"/>
              <a:ext cx="708721" cy="1805832"/>
            </a:xfrm>
            <a:prstGeom prst="rect">
              <a:avLst/>
            </a:prstGeom>
          </p:spPr>
        </p:pic>
        <p:pic>
          <p:nvPicPr>
            <p:cNvPr id="32" name="图片 31"/>
            <p:cNvPicPr>
              <a:picLocks noChangeAspect="1"/>
            </p:cNvPicPr>
            <p:nvPr/>
          </p:nvPicPr>
          <p:blipFill>
            <a:blip r:embed="rId7"/>
            <a:stretch>
              <a:fillRect/>
            </a:stretch>
          </p:blipFill>
          <p:spPr>
            <a:xfrm>
              <a:off x="6138282" y="5101303"/>
              <a:ext cx="1044030" cy="1464241"/>
            </a:xfrm>
            <a:prstGeom prst="rect">
              <a:avLst/>
            </a:prstGeom>
          </p:spPr>
        </p:pic>
        <p:pic>
          <p:nvPicPr>
            <p:cNvPr id="33" name="图片 32"/>
            <p:cNvPicPr>
              <a:picLocks noChangeAspect="1"/>
            </p:cNvPicPr>
            <p:nvPr/>
          </p:nvPicPr>
          <p:blipFill>
            <a:blip r:embed="rId8"/>
            <a:stretch>
              <a:fillRect/>
            </a:stretch>
          </p:blipFill>
          <p:spPr>
            <a:xfrm>
              <a:off x="7177028" y="5120061"/>
              <a:ext cx="1707028" cy="1447925"/>
            </a:xfrm>
            <a:prstGeom prst="rect">
              <a:avLst/>
            </a:prstGeom>
          </p:spPr>
        </p:pic>
      </p:grpSp>
      <p:sp>
        <p:nvSpPr>
          <p:cNvPr id="35" name="矩形 34"/>
          <p:cNvSpPr/>
          <p:nvPr/>
        </p:nvSpPr>
        <p:spPr>
          <a:xfrm>
            <a:off x="7523801" y="4323743"/>
            <a:ext cx="883712" cy="1155588"/>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75997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39492" y="2170999"/>
            <a:ext cx="7703884" cy="1181202"/>
          </a:xfrm>
          <a:prstGeom prst="rect">
            <a:avLst/>
          </a:prstGeom>
          <a:ln w="19050">
            <a:solidFill>
              <a:schemeClr val="bg1">
                <a:lumMod val="75000"/>
              </a:schemeClr>
            </a:solidFill>
          </a:ln>
        </p:spPr>
      </p:pic>
      <p:sp>
        <p:nvSpPr>
          <p:cNvPr id="12" name="AutoShape 12"/>
          <p:cNvSpPr>
            <a:spLocks noChangeArrowheads="1"/>
          </p:cNvSpPr>
          <p:nvPr/>
        </p:nvSpPr>
        <p:spPr bwMode="auto">
          <a:xfrm rot="10800000" flipH="1">
            <a:off x="4427985" y="1065765"/>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13" name="标题 1"/>
          <p:cNvSpPr>
            <a:spLocks noGrp="1"/>
          </p:cNvSpPr>
          <p:nvPr>
            <p:ph type="title"/>
          </p:nvPr>
        </p:nvSpPr>
        <p:spPr>
          <a:xfrm>
            <a:off x="4788024" y="476672"/>
            <a:ext cx="4123504" cy="648072"/>
          </a:xfrm>
        </p:spPr>
        <p:txBody>
          <a:bodyPr>
            <a:normAutofit fontScale="90000"/>
          </a:bodyPr>
          <a:lstStyle/>
          <a:p>
            <a:pPr fontAlgn="base">
              <a:spcAft>
                <a:spcPct val="0"/>
              </a:spcAft>
            </a:pPr>
            <a:r>
              <a:rPr lang="zh-CN" altLang="en-US" sz="2400" b="1" dirty="0">
                <a:solidFill>
                  <a:schemeClr val="accent6">
                    <a:lumMod val="75000"/>
                  </a:schemeClr>
                </a:solidFill>
                <a:latin typeface="+mn-ea"/>
                <a:ea typeface="+mn-ea"/>
                <a:cs typeface="+mn-cs"/>
              </a:rPr>
              <a:t>     非集中考试 </a:t>
            </a:r>
            <a:r>
              <a:rPr lang="zh-CN" altLang="en-US" sz="2000" b="1" dirty="0">
                <a:solidFill>
                  <a:schemeClr val="accent1">
                    <a:lumMod val="75000"/>
                  </a:schemeClr>
                </a:solidFill>
                <a:latin typeface="+mn-ea"/>
                <a:ea typeface="+mn-ea"/>
                <a:cs typeface="+mn-cs"/>
              </a:rPr>
              <a:t>课程论文设计</a:t>
            </a:r>
          </a:p>
        </p:txBody>
      </p:sp>
      <p:sp>
        <p:nvSpPr>
          <p:cNvPr id="15" name="椭圆形标注 14"/>
          <p:cNvSpPr/>
          <p:nvPr/>
        </p:nvSpPr>
        <p:spPr>
          <a:xfrm>
            <a:off x="2714612" y="2603142"/>
            <a:ext cx="270874" cy="190490"/>
          </a:xfrm>
          <a:prstGeom prst="wedgeEllipseCallout">
            <a:avLst>
              <a:gd name="adj1" fmla="val 75058"/>
              <a:gd name="adj2" fmla="val 5481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sp>
        <p:nvSpPr>
          <p:cNvPr id="16" name="矩形 15"/>
          <p:cNvSpPr/>
          <p:nvPr/>
        </p:nvSpPr>
        <p:spPr>
          <a:xfrm>
            <a:off x="2985486" y="2817456"/>
            <a:ext cx="1355042" cy="481677"/>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611560" y="1196752"/>
            <a:ext cx="7927880" cy="830997"/>
          </a:xfrm>
          <a:prstGeom prst="rect">
            <a:avLst/>
          </a:prstGeom>
          <a:noFill/>
          <a:ln>
            <a:noFill/>
          </a:ln>
        </p:spPr>
        <p:txBody>
          <a:bodyPr wrap="square" rtlCol="0">
            <a:spAutoFit/>
          </a:bodyPr>
          <a:lstStyle>
            <a:defPPr>
              <a:defRPr lang="zh-CN"/>
            </a:defPPr>
            <a:lvl1pPr>
              <a:lnSpc>
                <a:spcPct val="150000"/>
              </a:lnSpc>
              <a:spcBef>
                <a:spcPct val="0"/>
              </a:spcBef>
              <a:defRPr sz="1600" b="1">
                <a:solidFill>
                  <a:schemeClr val="accent6">
                    <a:lumMod val="75000"/>
                  </a:schemeClr>
                </a:solidFill>
                <a:latin typeface="Arial Black" pitchFamily="34" charset="0"/>
                <a:ea typeface="黑体" pitchFamily="2" charset="-122"/>
              </a:defRPr>
            </a:lvl1pPr>
          </a:lstStyle>
          <a:p>
            <a:r>
              <a:rPr lang="zh-CN" altLang="en-US" dirty="0"/>
              <a:t>课程论文（设计）考核：</a:t>
            </a:r>
            <a:r>
              <a:rPr lang="zh-CN" altLang="en-US" b="0" dirty="0">
                <a:solidFill>
                  <a:srgbClr val="17375E"/>
                </a:solidFill>
                <a:latin typeface="华文中宋" pitchFamily="2" charset="-122"/>
                <a:ea typeface="华文中宋" pitchFamily="2" charset="-122"/>
              </a:rPr>
              <a:t>最迟在论文</a:t>
            </a:r>
            <a:r>
              <a:rPr lang="zh-CN" altLang="zh-CN" b="0" dirty="0">
                <a:solidFill>
                  <a:srgbClr val="17375E"/>
                </a:solidFill>
                <a:latin typeface="华文中宋" pitchFamily="2" charset="-122"/>
                <a:ea typeface="华文中宋" pitchFamily="2" charset="-122"/>
              </a:rPr>
              <a:t>稿件提交后一个月，可以查询论文</a:t>
            </a:r>
            <a:r>
              <a:rPr lang="zh-CN" altLang="en-US" b="0" dirty="0">
                <a:solidFill>
                  <a:srgbClr val="17375E"/>
                </a:solidFill>
                <a:latin typeface="华文中宋" pitchFamily="2" charset="-122"/>
                <a:ea typeface="华文中宋" pitchFamily="2" charset="-122"/>
              </a:rPr>
              <a:t>（设计）</a:t>
            </a:r>
            <a:r>
              <a:rPr lang="zh-CN" altLang="zh-CN" b="0" dirty="0">
                <a:solidFill>
                  <a:srgbClr val="17375E"/>
                </a:solidFill>
                <a:latin typeface="华文中宋" pitchFamily="2" charset="-122"/>
                <a:ea typeface="华文中宋" pitchFamily="2" charset="-122"/>
              </a:rPr>
              <a:t>成绩，此时若</a:t>
            </a:r>
            <a:r>
              <a:rPr lang="zh-CN" altLang="en-US" b="0" dirty="0">
                <a:solidFill>
                  <a:srgbClr val="17375E"/>
                </a:solidFill>
                <a:latin typeface="华文中宋" pitchFamily="2" charset="-122"/>
                <a:ea typeface="华文中宋" pitchFamily="2" charset="-122"/>
              </a:rPr>
              <a:t>已经</a:t>
            </a:r>
            <a:r>
              <a:rPr lang="zh-CN" altLang="zh-CN" b="0" dirty="0">
                <a:solidFill>
                  <a:srgbClr val="17375E"/>
                </a:solidFill>
                <a:latin typeface="华文中宋" pitchFamily="2" charset="-122"/>
                <a:ea typeface="华文中宋" pitchFamily="2" charset="-122"/>
              </a:rPr>
              <a:t>完成了相应的形成性考核任务，便可进行该课程的总成绩合成。</a:t>
            </a:r>
            <a:endParaRPr lang="en-US" altLang="zh-CN" b="0" dirty="0">
              <a:solidFill>
                <a:srgbClr val="17375E"/>
              </a:solidFill>
              <a:latin typeface="华文中宋" pitchFamily="2" charset="-122"/>
              <a:ea typeface="华文中宋" pitchFamily="2" charset="-122"/>
            </a:endParaRPr>
          </a:p>
        </p:txBody>
      </p:sp>
      <p:sp>
        <p:nvSpPr>
          <p:cNvPr id="23" name="左弧形箭头 22"/>
          <p:cNvSpPr/>
          <p:nvPr/>
        </p:nvSpPr>
        <p:spPr>
          <a:xfrm rot="272122">
            <a:off x="246529" y="4521655"/>
            <a:ext cx="528139" cy="8365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 name="图片 2"/>
          <p:cNvPicPr>
            <a:picLocks noChangeAspect="1"/>
          </p:cNvPicPr>
          <p:nvPr/>
        </p:nvPicPr>
        <p:blipFill>
          <a:blip r:embed="rId3"/>
          <a:stretch>
            <a:fillRect/>
          </a:stretch>
        </p:blipFill>
        <p:spPr>
          <a:xfrm>
            <a:off x="739492" y="3652029"/>
            <a:ext cx="7703883" cy="1936445"/>
          </a:xfrm>
          <a:prstGeom prst="rect">
            <a:avLst/>
          </a:prstGeom>
          <a:ln w="19050">
            <a:solidFill>
              <a:schemeClr val="bg1">
                <a:lumMod val="75000"/>
              </a:schemeClr>
            </a:solidFill>
          </a:ln>
        </p:spPr>
      </p:pic>
      <p:sp>
        <p:nvSpPr>
          <p:cNvPr id="14" name="矩形 13"/>
          <p:cNvSpPr/>
          <p:nvPr/>
        </p:nvSpPr>
        <p:spPr>
          <a:xfrm>
            <a:off x="806915" y="4148314"/>
            <a:ext cx="1244805" cy="353769"/>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形标注 17"/>
          <p:cNvSpPr/>
          <p:nvPr/>
        </p:nvSpPr>
        <p:spPr>
          <a:xfrm>
            <a:off x="502330" y="3914942"/>
            <a:ext cx="270874" cy="190490"/>
          </a:xfrm>
          <a:prstGeom prst="wedgeEllipseCallout">
            <a:avLst>
              <a:gd name="adj1" fmla="val 75058"/>
              <a:gd name="adj2" fmla="val 5481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sp>
        <p:nvSpPr>
          <p:cNvPr id="19" name="椭圆形标注 18"/>
          <p:cNvSpPr/>
          <p:nvPr/>
        </p:nvSpPr>
        <p:spPr>
          <a:xfrm>
            <a:off x="1864661" y="3917905"/>
            <a:ext cx="270874" cy="190490"/>
          </a:xfrm>
          <a:prstGeom prst="wedgeEllipseCallout">
            <a:avLst>
              <a:gd name="adj1" fmla="val 75058"/>
              <a:gd name="adj2" fmla="val 5481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3</a:t>
            </a:r>
            <a:endParaRPr lang="zh-CN" altLang="en-US" sz="2000" b="1" i="1" dirty="0">
              <a:solidFill>
                <a:schemeClr val="bg1"/>
              </a:solidFill>
              <a:latin typeface="Britannic Bold" pitchFamily="34" charset="0"/>
              <a:ea typeface="黑体" pitchFamily="2" charset="-122"/>
            </a:endParaRPr>
          </a:p>
        </p:txBody>
      </p:sp>
      <p:sp>
        <p:nvSpPr>
          <p:cNvPr id="20" name="椭圆形标注 19"/>
          <p:cNvSpPr/>
          <p:nvPr/>
        </p:nvSpPr>
        <p:spPr>
          <a:xfrm>
            <a:off x="6854716" y="4057557"/>
            <a:ext cx="270874" cy="190490"/>
          </a:xfrm>
          <a:prstGeom prst="wedgeEllipseCallout">
            <a:avLst>
              <a:gd name="adj1" fmla="val 75058"/>
              <a:gd name="adj2" fmla="val 5481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4</a:t>
            </a:r>
            <a:endParaRPr lang="zh-CN" altLang="en-US" sz="2000" b="1" i="1" dirty="0">
              <a:solidFill>
                <a:schemeClr val="bg1"/>
              </a:solidFill>
              <a:latin typeface="Britannic Bold" pitchFamily="34" charset="0"/>
              <a:ea typeface="黑体" pitchFamily="2" charset="-122"/>
            </a:endParaRPr>
          </a:p>
        </p:txBody>
      </p:sp>
      <p:sp>
        <p:nvSpPr>
          <p:cNvPr id="22" name="矩形 21"/>
          <p:cNvSpPr/>
          <p:nvPr/>
        </p:nvSpPr>
        <p:spPr>
          <a:xfrm>
            <a:off x="2135535" y="4152802"/>
            <a:ext cx="1244805" cy="353769"/>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188091" y="4162886"/>
            <a:ext cx="1244805" cy="353769"/>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733873" y="5838363"/>
            <a:ext cx="7709502" cy="830997"/>
          </a:xfrm>
          <a:prstGeom prst="rect">
            <a:avLst/>
          </a:prstGeom>
          <a:solidFill>
            <a:schemeClr val="accent3">
              <a:lumMod val="60000"/>
              <a:lumOff val="40000"/>
              <a:alpha val="28000"/>
            </a:schemeClr>
          </a:solidFill>
          <a:ln>
            <a:solidFill>
              <a:schemeClr val="bg1">
                <a:lumMod val="75000"/>
                <a:alpha val="55000"/>
              </a:schemeClr>
            </a:solidFill>
          </a:ln>
        </p:spPr>
        <p:txBody>
          <a:bodyPr wrap="square" rtlCol="0">
            <a:spAutoFit/>
          </a:bodyPr>
          <a:lstStyle/>
          <a:p>
            <a:pPr marL="285750" indent="-285750">
              <a:lnSpc>
                <a:spcPct val="150000"/>
              </a:lnSpc>
              <a:spcBef>
                <a:spcPct val="0"/>
              </a:spcBef>
              <a:buFont typeface="Wingdings" panose="05000000000000000000" pitchFamily="2" charset="2"/>
              <a:buChar char="l"/>
            </a:pPr>
            <a:r>
              <a:rPr lang="zh-CN" altLang="en-US" sz="1600" dirty="0">
                <a:solidFill>
                  <a:srgbClr val="17375E"/>
                </a:solidFill>
                <a:latin typeface="华文中宋" pitchFamily="2" charset="-122"/>
                <a:ea typeface="华文中宋" pitchFamily="2" charset="-122"/>
              </a:rPr>
              <a:t>论文提交：在一个题目的有效期内学生可以多次提交，老师多次批阅；</a:t>
            </a:r>
          </a:p>
          <a:p>
            <a:pPr marL="285750" indent="-285750">
              <a:lnSpc>
                <a:spcPct val="150000"/>
              </a:lnSpc>
              <a:spcBef>
                <a:spcPct val="0"/>
              </a:spcBef>
              <a:buFont typeface="Wingdings" panose="05000000000000000000" pitchFamily="2" charset="2"/>
              <a:buChar char="l"/>
            </a:pPr>
            <a:r>
              <a:rPr lang="zh-CN" altLang="en-US" sz="1600" dirty="0">
                <a:solidFill>
                  <a:srgbClr val="17375E"/>
                </a:solidFill>
                <a:latin typeface="华文中宋" pitchFamily="2" charset="-122"/>
                <a:ea typeface="华文中宋" pitchFamily="2" charset="-122"/>
              </a:rPr>
              <a:t>合成成绩时，论文成绩取最高分。</a:t>
            </a:r>
            <a:endParaRPr lang="en-US" altLang="zh-CN" sz="1600" dirty="0">
              <a:solidFill>
                <a:srgbClr val="17375E"/>
              </a:solidFill>
              <a:latin typeface="华文中宋" pitchFamily="2" charset="-122"/>
              <a:ea typeface="华文中宋" pitchFamily="2" charset="-122"/>
            </a:endParaRPr>
          </a:p>
        </p:txBody>
      </p:sp>
      <p:sp>
        <p:nvSpPr>
          <p:cNvPr id="21" name="右弧形箭头 20"/>
          <p:cNvSpPr/>
          <p:nvPr/>
        </p:nvSpPr>
        <p:spPr>
          <a:xfrm rot="427827">
            <a:off x="4247111" y="3275475"/>
            <a:ext cx="214354" cy="526091"/>
          </a:xfrm>
          <a:prstGeom prst="curvedLeftArrow">
            <a:avLst>
              <a:gd name="adj1" fmla="val 29495"/>
              <a:gd name="adj2" fmla="val 50000"/>
              <a:gd name="adj3" fmla="val 520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405143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593209" y="2436134"/>
            <a:ext cx="7706251" cy="1165961"/>
          </a:xfrm>
          <a:prstGeom prst="rect">
            <a:avLst/>
          </a:prstGeom>
          <a:ln w="19050">
            <a:solidFill>
              <a:schemeClr val="bg1">
                <a:lumMod val="75000"/>
              </a:schemeClr>
            </a:solidFill>
          </a:ln>
        </p:spPr>
      </p:pic>
      <p:sp>
        <p:nvSpPr>
          <p:cNvPr id="12" name="AutoShape 12"/>
          <p:cNvSpPr>
            <a:spLocks noChangeArrowheads="1"/>
          </p:cNvSpPr>
          <p:nvPr/>
        </p:nvSpPr>
        <p:spPr bwMode="auto">
          <a:xfrm rot="10800000" flipH="1">
            <a:off x="4447033" y="1065765"/>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13" name="标题 1"/>
          <p:cNvSpPr>
            <a:spLocks noGrp="1"/>
          </p:cNvSpPr>
          <p:nvPr>
            <p:ph type="title"/>
          </p:nvPr>
        </p:nvSpPr>
        <p:spPr>
          <a:xfrm>
            <a:off x="4788024" y="476672"/>
            <a:ext cx="4123504" cy="648072"/>
          </a:xfrm>
        </p:spPr>
        <p:txBody>
          <a:bodyPr>
            <a:normAutofit/>
          </a:bodyPr>
          <a:lstStyle/>
          <a:p>
            <a:pPr fontAlgn="base">
              <a:spcAft>
                <a:spcPct val="0"/>
              </a:spcAft>
            </a:pPr>
            <a:r>
              <a:rPr lang="zh-CN" altLang="en-US" sz="2400" b="1" dirty="0">
                <a:solidFill>
                  <a:schemeClr val="accent6">
                    <a:lumMod val="75000"/>
                  </a:schemeClr>
                </a:solidFill>
                <a:latin typeface="+mn-ea"/>
                <a:ea typeface="+mn-ea"/>
                <a:cs typeface="+mn-cs"/>
              </a:rPr>
              <a:t>     非集中考试 </a:t>
            </a:r>
            <a:r>
              <a:rPr lang="zh-CN" altLang="en-US" sz="2000" b="1" dirty="0">
                <a:solidFill>
                  <a:schemeClr val="accent1">
                    <a:lumMod val="75000"/>
                  </a:schemeClr>
                </a:solidFill>
                <a:latin typeface="+mn-ea"/>
                <a:ea typeface="+mn-ea"/>
                <a:cs typeface="+mn-cs"/>
              </a:rPr>
              <a:t>机考考核</a:t>
            </a:r>
          </a:p>
        </p:txBody>
      </p:sp>
      <p:sp>
        <p:nvSpPr>
          <p:cNvPr id="2" name="矩形 1"/>
          <p:cNvSpPr/>
          <p:nvPr/>
        </p:nvSpPr>
        <p:spPr>
          <a:xfrm>
            <a:off x="539552" y="1196752"/>
            <a:ext cx="8027005" cy="1246495"/>
          </a:xfrm>
          <a:prstGeom prst="rect">
            <a:avLst/>
          </a:prstGeom>
        </p:spPr>
        <p:txBody>
          <a:bodyPr wrap="square">
            <a:spAutoFit/>
          </a:bodyPr>
          <a:lstStyle/>
          <a:p>
            <a:pPr>
              <a:lnSpc>
                <a:spcPct val="150000"/>
              </a:lnSpc>
            </a:pPr>
            <a:r>
              <a:rPr lang="zh-CN" altLang="en-US" sz="1600" b="1" dirty="0">
                <a:solidFill>
                  <a:schemeClr val="accent6">
                    <a:lumMod val="75000"/>
                  </a:schemeClr>
                </a:solidFill>
                <a:latin typeface="Arial Black" pitchFamily="34" charset="0"/>
                <a:ea typeface="黑体" pitchFamily="2" charset="-122"/>
              </a:rPr>
              <a:t>机考考核：</a:t>
            </a:r>
            <a:r>
              <a:rPr lang="zh-CN" altLang="en-US" sz="1600" dirty="0">
                <a:solidFill>
                  <a:srgbClr val="17375E"/>
                </a:solidFill>
                <a:latin typeface="华文中宋" pitchFamily="2" charset="-122"/>
                <a:ea typeface="华文中宋" pitchFamily="2" charset="-122"/>
              </a:rPr>
              <a:t>每次</a:t>
            </a:r>
            <a:r>
              <a:rPr lang="zh-CN" altLang="zh-CN" sz="1600" dirty="0">
                <a:solidFill>
                  <a:srgbClr val="17375E"/>
                </a:solidFill>
                <a:latin typeface="华文中宋" pitchFamily="2" charset="-122"/>
                <a:ea typeface="华文中宋" pitchFamily="2" charset="-122"/>
              </a:rPr>
              <a:t>机考</a:t>
            </a:r>
            <a:r>
              <a:rPr lang="zh-CN" altLang="en-US" sz="1600" dirty="0">
                <a:solidFill>
                  <a:srgbClr val="17375E"/>
                </a:solidFill>
                <a:latin typeface="华文中宋" pitchFamily="2" charset="-122"/>
                <a:ea typeface="华文中宋" pitchFamily="2" charset="-122"/>
              </a:rPr>
              <a:t>有</a:t>
            </a:r>
            <a:r>
              <a:rPr lang="en-US" altLang="zh-CN" b="1" dirty="0">
                <a:solidFill>
                  <a:srgbClr val="C00000"/>
                </a:solidFill>
                <a:latin typeface="华文中宋" pitchFamily="2" charset="-122"/>
                <a:ea typeface="华文中宋" pitchFamily="2" charset="-122"/>
              </a:rPr>
              <a:t>3</a:t>
            </a:r>
            <a:r>
              <a:rPr lang="zh-CN" altLang="en-US" b="1" dirty="0">
                <a:solidFill>
                  <a:srgbClr val="C00000"/>
                </a:solidFill>
                <a:latin typeface="华文中宋" pitchFamily="2" charset="-122"/>
                <a:ea typeface="华文中宋" pitchFamily="2" charset="-122"/>
              </a:rPr>
              <a:t>次</a:t>
            </a:r>
            <a:r>
              <a:rPr lang="zh-CN" altLang="zh-CN" sz="1600" dirty="0">
                <a:solidFill>
                  <a:srgbClr val="17375E"/>
                </a:solidFill>
                <a:latin typeface="华文中宋" pitchFamily="2" charset="-122"/>
                <a:ea typeface="华文中宋" pitchFamily="2" charset="-122"/>
              </a:rPr>
              <a:t>提交</a:t>
            </a:r>
            <a:r>
              <a:rPr lang="zh-CN" altLang="en-US" sz="1600" dirty="0">
                <a:solidFill>
                  <a:srgbClr val="17375E"/>
                </a:solidFill>
                <a:latin typeface="华文中宋" pitchFamily="2" charset="-122"/>
                <a:ea typeface="华文中宋" pitchFamily="2" charset="-122"/>
              </a:rPr>
              <a:t>机会</a:t>
            </a:r>
            <a:r>
              <a:rPr lang="zh-CN" altLang="zh-CN" sz="1600" dirty="0">
                <a:solidFill>
                  <a:srgbClr val="17375E"/>
                </a:solidFill>
                <a:latin typeface="华文中宋" pitchFamily="2" charset="-122"/>
                <a:ea typeface="华文中宋" pitchFamily="2" charset="-122"/>
              </a:rPr>
              <a:t>，取合成总成绩前最高一次作为最终成绩合成；机考试题</a:t>
            </a:r>
            <a:r>
              <a:rPr lang="zh-CN" altLang="en-US" sz="1600" dirty="0">
                <a:solidFill>
                  <a:srgbClr val="17375E"/>
                </a:solidFill>
                <a:latin typeface="华文中宋" pitchFamily="2" charset="-122"/>
                <a:ea typeface="华文中宋" pitchFamily="2" charset="-122"/>
              </a:rPr>
              <a:t>一般</a:t>
            </a:r>
            <a:r>
              <a:rPr lang="zh-CN" altLang="zh-CN" sz="1600" dirty="0">
                <a:solidFill>
                  <a:srgbClr val="17375E"/>
                </a:solidFill>
                <a:latin typeface="华文中宋" pitchFamily="2" charset="-122"/>
                <a:ea typeface="华文中宋" pitchFamily="2" charset="-122"/>
              </a:rPr>
              <a:t>为客观题</a:t>
            </a:r>
            <a:r>
              <a:rPr lang="en-US" altLang="zh-CN" sz="1600" dirty="0">
                <a:solidFill>
                  <a:srgbClr val="17375E"/>
                </a:solidFill>
                <a:latin typeface="华文中宋" pitchFamily="2" charset="-122"/>
                <a:ea typeface="华文中宋" pitchFamily="2" charset="-122"/>
              </a:rPr>
              <a:t>+</a:t>
            </a:r>
            <a:r>
              <a:rPr lang="zh-CN" altLang="en-US" sz="1600" dirty="0">
                <a:solidFill>
                  <a:srgbClr val="17375E"/>
                </a:solidFill>
                <a:latin typeface="华文中宋" pitchFamily="2" charset="-122"/>
                <a:ea typeface="华文中宋" pitchFamily="2" charset="-122"/>
              </a:rPr>
              <a:t>主观题</a:t>
            </a:r>
            <a:r>
              <a:rPr lang="zh-CN" altLang="zh-CN" sz="1600" dirty="0">
                <a:solidFill>
                  <a:srgbClr val="17375E"/>
                </a:solidFill>
                <a:latin typeface="华文中宋" pitchFamily="2" charset="-122"/>
                <a:ea typeface="华文中宋" pitchFamily="2" charset="-122"/>
              </a:rPr>
              <a:t>，</a:t>
            </a:r>
            <a:r>
              <a:rPr lang="zh-CN" altLang="en-US" sz="1600" dirty="0">
                <a:solidFill>
                  <a:srgbClr val="17375E"/>
                </a:solidFill>
                <a:latin typeface="华文中宋" pitchFamily="2" charset="-122"/>
                <a:ea typeface="华文中宋" pitchFamily="2" charset="-122"/>
              </a:rPr>
              <a:t>在机考结束两周</a:t>
            </a:r>
            <a:r>
              <a:rPr lang="zh-CN" altLang="zh-CN" sz="1600" dirty="0">
                <a:solidFill>
                  <a:srgbClr val="17375E"/>
                </a:solidFill>
                <a:latin typeface="华文中宋" pitchFamily="2" charset="-122"/>
                <a:ea typeface="华文中宋" pitchFamily="2" charset="-122"/>
              </a:rPr>
              <a:t>后</a:t>
            </a:r>
            <a:r>
              <a:rPr lang="zh-CN" altLang="en-US" sz="1600" dirty="0">
                <a:solidFill>
                  <a:srgbClr val="17375E"/>
                </a:solidFill>
                <a:latin typeface="华文中宋" pitchFamily="2" charset="-122"/>
                <a:ea typeface="华文中宋" pitchFamily="2" charset="-122"/>
              </a:rPr>
              <a:t>可查看</a:t>
            </a:r>
            <a:r>
              <a:rPr lang="zh-CN" altLang="zh-CN" sz="1600" dirty="0">
                <a:solidFill>
                  <a:srgbClr val="17375E"/>
                </a:solidFill>
                <a:latin typeface="华文中宋" pitchFamily="2" charset="-122"/>
                <a:ea typeface="华文中宋" pitchFamily="2" charset="-122"/>
              </a:rPr>
              <a:t>该次答卷成绩；此时，若</a:t>
            </a:r>
            <a:r>
              <a:rPr lang="zh-CN" altLang="en-US" sz="1600" dirty="0">
                <a:solidFill>
                  <a:srgbClr val="17375E"/>
                </a:solidFill>
                <a:latin typeface="华文中宋" pitchFamily="2" charset="-122"/>
                <a:ea typeface="华文中宋" pitchFamily="2" charset="-122"/>
              </a:rPr>
              <a:t>已经</a:t>
            </a:r>
            <a:r>
              <a:rPr lang="zh-CN" altLang="zh-CN" sz="1600" dirty="0">
                <a:solidFill>
                  <a:srgbClr val="17375E"/>
                </a:solidFill>
                <a:latin typeface="华文中宋" pitchFamily="2" charset="-122"/>
                <a:ea typeface="华文中宋" pitchFamily="2" charset="-122"/>
              </a:rPr>
              <a:t>完成了相应的形成性考核任务，便可进行该课程的总成绩合成。</a:t>
            </a:r>
            <a:endParaRPr lang="en-US" altLang="zh-CN" sz="1600" dirty="0">
              <a:solidFill>
                <a:srgbClr val="17375E"/>
              </a:solidFill>
              <a:latin typeface="华文中宋" pitchFamily="2" charset="-122"/>
              <a:ea typeface="华文中宋" pitchFamily="2" charset="-122"/>
            </a:endParaRPr>
          </a:p>
        </p:txBody>
      </p:sp>
      <p:sp>
        <p:nvSpPr>
          <p:cNvPr id="14" name="椭圆形标注 13"/>
          <p:cNvSpPr/>
          <p:nvPr/>
        </p:nvSpPr>
        <p:spPr>
          <a:xfrm>
            <a:off x="2483768" y="2927426"/>
            <a:ext cx="270874" cy="190490"/>
          </a:xfrm>
          <a:prstGeom prst="wedgeEllipseCallout">
            <a:avLst>
              <a:gd name="adj1" fmla="val 112995"/>
              <a:gd name="adj2" fmla="val 7424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pic>
        <p:nvPicPr>
          <p:cNvPr id="16" name="Picture 5"/>
          <p:cNvPicPr>
            <a:picLocks noChangeAspect="1" noChangeArrowheads="1"/>
          </p:cNvPicPr>
          <p:nvPr/>
        </p:nvPicPr>
        <p:blipFill>
          <a:blip r:embed="rId3" cstate="print"/>
          <a:srcRect/>
          <a:stretch>
            <a:fillRect/>
          </a:stretch>
        </p:blipFill>
        <p:spPr bwMode="auto">
          <a:xfrm>
            <a:off x="628618" y="3721465"/>
            <a:ext cx="7704856" cy="2003530"/>
          </a:xfrm>
          <a:prstGeom prst="rect">
            <a:avLst/>
          </a:prstGeom>
          <a:ln>
            <a:noFill/>
          </a:ln>
          <a:effectLst>
            <a:outerShdw blurRad="292100" dist="139700" dir="2700000" algn="tl" rotWithShape="0">
              <a:srgbClr val="333333">
                <a:alpha val="65000"/>
              </a:srgbClr>
            </a:outerShdw>
          </a:effectLst>
        </p:spPr>
      </p:pic>
      <p:sp>
        <p:nvSpPr>
          <p:cNvPr id="9" name="矩形 8"/>
          <p:cNvSpPr/>
          <p:nvPr/>
        </p:nvSpPr>
        <p:spPr>
          <a:xfrm>
            <a:off x="594605" y="5960701"/>
            <a:ext cx="7704856" cy="461665"/>
          </a:xfrm>
          <a:prstGeom prst="rect">
            <a:avLst/>
          </a:prstGeom>
          <a:solidFill>
            <a:schemeClr val="accent2">
              <a:lumMod val="20000"/>
              <a:lumOff val="80000"/>
              <a:alpha val="32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600" dirty="0">
                <a:solidFill>
                  <a:srgbClr val="C00000"/>
                </a:solidFill>
                <a:latin typeface="华文中宋" pitchFamily="2" charset="-122"/>
                <a:ea typeface="华文中宋" pitchFamily="2" charset="-122"/>
              </a:rPr>
              <a:t>【</a:t>
            </a:r>
            <a:r>
              <a:rPr lang="zh-CN" altLang="en-US" sz="1600" dirty="0">
                <a:solidFill>
                  <a:srgbClr val="C00000"/>
                </a:solidFill>
                <a:latin typeface="华文中宋" pitchFamily="2" charset="-122"/>
                <a:ea typeface="华文中宋" pitchFamily="2" charset="-122"/>
              </a:rPr>
              <a:t>特别提示</a:t>
            </a:r>
            <a:r>
              <a:rPr lang="en-US" altLang="zh-CN" sz="1600" dirty="0">
                <a:solidFill>
                  <a:srgbClr val="C00000"/>
                </a:solidFill>
                <a:latin typeface="华文中宋" pitchFamily="2" charset="-122"/>
                <a:ea typeface="华文中宋" pitchFamily="2" charset="-122"/>
              </a:rPr>
              <a:t>】</a:t>
            </a:r>
            <a:r>
              <a:rPr lang="zh-CN" altLang="en-US" sz="1600" dirty="0">
                <a:solidFill>
                  <a:srgbClr val="C00000"/>
                </a:solidFill>
                <a:latin typeface="华文中宋" pitchFamily="2" charset="-122"/>
                <a:ea typeface="华文中宋" pitchFamily="2" charset="-122"/>
              </a:rPr>
              <a:t>除</a:t>
            </a:r>
            <a:r>
              <a:rPr lang="zh-CN" altLang="zh-CN" sz="1600" dirty="0">
                <a:solidFill>
                  <a:srgbClr val="C00000"/>
                </a:solidFill>
                <a:latin typeface="华文中宋" pitchFamily="2" charset="-122"/>
                <a:ea typeface="华文中宋" pitchFamily="2" charset="-122"/>
              </a:rPr>
              <a:t>《会计循环模拟实验》及</a:t>
            </a:r>
            <a:r>
              <a:rPr lang="zh-CN" altLang="zh-CN" sz="1600" dirty="0" smtClean="0">
                <a:solidFill>
                  <a:srgbClr val="C00000"/>
                </a:solidFill>
                <a:latin typeface="华文中宋" pitchFamily="2" charset="-122"/>
                <a:ea typeface="华文中宋" pitchFamily="2" charset="-122"/>
              </a:rPr>
              <a:t>《会计循环模拟实验（初级）</a:t>
            </a:r>
            <a:r>
              <a:rPr lang="en-US" altLang="zh-CN" sz="1600" dirty="0" smtClean="0">
                <a:solidFill>
                  <a:srgbClr val="C00000"/>
                </a:solidFill>
                <a:latin typeface="华文中宋" pitchFamily="2" charset="-122"/>
                <a:ea typeface="华文中宋" pitchFamily="2" charset="-122"/>
              </a:rPr>
              <a:t>》</a:t>
            </a:r>
            <a:r>
              <a:rPr lang="zh-CN" altLang="en-US" sz="1600" dirty="0" smtClean="0">
                <a:solidFill>
                  <a:srgbClr val="C00000"/>
                </a:solidFill>
                <a:latin typeface="华文中宋" pitchFamily="2" charset="-122"/>
                <a:ea typeface="华文中宋" pitchFamily="2" charset="-122"/>
              </a:rPr>
              <a:t>课程</a:t>
            </a:r>
            <a:r>
              <a:rPr lang="zh-CN" altLang="en-US" sz="1600" dirty="0">
                <a:solidFill>
                  <a:srgbClr val="C00000"/>
                </a:solidFill>
                <a:latin typeface="华文中宋" pitchFamily="2" charset="-122"/>
                <a:ea typeface="华文中宋" pitchFamily="2" charset="-122"/>
              </a:rPr>
              <a:t>外。</a:t>
            </a:r>
            <a:endParaRPr lang="en-US" altLang="zh-CN" sz="1600" dirty="0">
              <a:solidFill>
                <a:srgbClr val="C00000"/>
              </a:solidFill>
              <a:latin typeface="华文中宋" pitchFamily="2" charset="-122"/>
              <a:ea typeface="华文中宋" pitchFamily="2" charset="-122"/>
            </a:endParaRPr>
          </a:p>
        </p:txBody>
      </p:sp>
      <p:sp>
        <p:nvSpPr>
          <p:cNvPr id="18" name="矩形 17"/>
          <p:cNvSpPr/>
          <p:nvPr/>
        </p:nvSpPr>
        <p:spPr>
          <a:xfrm>
            <a:off x="2946659" y="3158414"/>
            <a:ext cx="785818" cy="309424"/>
          </a:xfrm>
          <a:prstGeom prst="rect">
            <a:avLst/>
          </a:prstGeom>
          <a:noFill/>
          <a:ln w="158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弧形箭头 16"/>
          <p:cNvSpPr/>
          <p:nvPr/>
        </p:nvSpPr>
        <p:spPr>
          <a:xfrm rot="20849784">
            <a:off x="3830753" y="3264642"/>
            <a:ext cx="466664" cy="958978"/>
          </a:xfrm>
          <a:prstGeom prst="curvedLeftArrow">
            <a:avLst>
              <a:gd name="adj1" fmla="val 29495"/>
              <a:gd name="adj2" fmla="val 50000"/>
              <a:gd name="adj3" fmla="val 520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332320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07504" y="2999135"/>
            <a:ext cx="8136904" cy="648072"/>
          </a:xfrm>
        </p:spPr>
        <p:txBody>
          <a:bodyPr>
            <a:normAutofit/>
          </a:bodyPr>
          <a:lstStyle/>
          <a:p>
            <a:r>
              <a:rPr lang="zh-CN" altLang="en-US" sz="2800" b="0" dirty="0">
                <a:solidFill>
                  <a:srgbClr val="F27900"/>
                </a:solidFill>
                <a:latin typeface="黑体" pitchFamily="2" charset="-122"/>
                <a:ea typeface="黑体" pitchFamily="2" charset="-122"/>
                <a:cs typeface="+mn-cs"/>
              </a:rPr>
              <a:t>免代修、免考</a:t>
            </a:r>
          </a:p>
        </p:txBody>
      </p:sp>
      <p:sp>
        <p:nvSpPr>
          <p:cNvPr id="6" name="AutoShape 12"/>
          <p:cNvSpPr>
            <a:spLocks noChangeArrowheads="1"/>
          </p:cNvSpPr>
          <p:nvPr/>
        </p:nvSpPr>
        <p:spPr bwMode="auto">
          <a:xfrm rot="10800000" flipH="1">
            <a:off x="179513" y="3573015"/>
            <a:ext cx="734481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4098" name="Picture 2" descr="C:\Documents and Settings\Administrator\桌面\1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3711492"/>
            <a:ext cx="1400292" cy="1795246"/>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a:extLst/>
        </p:spPr>
      </p:pic>
      <p:pic>
        <p:nvPicPr>
          <p:cNvPr id="4099" name="Picture 3" descr="C:\Documents and Settings\Administrator\桌面\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711492"/>
            <a:ext cx="1386014" cy="1795246"/>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a:extLst/>
        </p:spPr>
      </p:pic>
      <p:pic>
        <p:nvPicPr>
          <p:cNvPr id="4101" name="Picture 5" descr="C:\Documents and Settings\Administrator\桌面\1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104" y="3711492"/>
            <a:ext cx="1364208" cy="1795244"/>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a:extLst/>
        </p:spPr>
      </p:pic>
    </p:spTree>
    <p:extLst>
      <p:ext uri="{BB962C8B-B14F-4D97-AF65-F5344CB8AC3E}">
        <p14:creationId xmlns:p14="http://schemas.microsoft.com/office/powerpoint/2010/main" val="2970233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04"/>
          <p:cNvSpPr>
            <a:spLocks noChangeArrowheads="1"/>
          </p:cNvSpPr>
          <p:nvPr/>
        </p:nvSpPr>
        <p:spPr bwMode="auto">
          <a:xfrm>
            <a:off x="611560" y="1165770"/>
            <a:ext cx="7992888" cy="5322300"/>
          </a:xfrm>
          <a:prstGeom prst="roundRect">
            <a:avLst>
              <a:gd name="adj" fmla="val 7315"/>
            </a:avLst>
          </a:prstGeom>
          <a:solidFill>
            <a:schemeClr val="bg2">
              <a:alpha val="50000"/>
            </a:schemeClr>
          </a:solidFill>
          <a:ln w="3175" cap="flat" cmpd="sng" algn="ctr">
            <a:solidFill>
              <a:srgbClr val="4F81BD">
                <a:lumMod val="75000"/>
              </a:srgbClr>
            </a:solidFill>
            <a:prstDash val="solid"/>
            <a:bevel/>
            <a:tailEnd type="ova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 name="矩形 1"/>
          <p:cNvSpPr/>
          <p:nvPr/>
        </p:nvSpPr>
        <p:spPr>
          <a:xfrm>
            <a:off x="724347" y="1052736"/>
            <a:ext cx="7704856" cy="5435334"/>
          </a:xfrm>
          <a:prstGeom prst="rect">
            <a:avLst/>
          </a:prstGeom>
        </p:spPr>
        <p:txBody>
          <a:bodyPr wrap="square">
            <a:spAutoFit/>
          </a:bodyPr>
          <a:lstStyle/>
          <a:p>
            <a:pPr algn="ctr">
              <a:lnSpc>
                <a:spcPct val="160000"/>
              </a:lnSpc>
              <a:spcBef>
                <a:spcPct val="20000"/>
              </a:spcBef>
              <a:buClr>
                <a:srgbClr val="336699"/>
              </a:buClr>
            </a:pPr>
            <a:r>
              <a:rPr lang="zh-CN" altLang="en-US" sz="2800" b="1" dirty="0">
                <a:solidFill>
                  <a:srgbClr val="C00000"/>
                </a:solidFill>
                <a:latin typeface="微软雅黑" pitchFamily="34" charset="-122"/>
                <a:ea typeface="微软雅黑" pitchFamily="34" charset="-122"/>
              </a:rPr>
              <a:t>免  修</a:t>
            </a:r>
            <a:endParaRPr lang="en-US" altLang="zh-CN" sz="2800" b="1" dirty="0">
              <a:solidFill>
                <a:srgbClr val="C00000"/>
              </a:solidFill>
              <a:latin typeface="微软雅黑" pitchFamily="34" charset="-122"/>
              <a:ea typeface="微软雅黑" pitchFamily="34" charset="-122"/>
            </a:endParaRPr>
          </a:p>
          <a:p>
            <a:pPr marL="342900" indent="-342900">
              <a:lnSpc>
                <a:spcPct val="160000"/>
              </a:lnSpc>
              <a:spcBef>
                <a:spcPct val="20000"/>
              </a:spcBef>
              <a:buClr>
                <a:srgbClr val="336699"/>
              </a:buClr>
              <a:buFont typeface="Wingdings" pitchFamily="2" charset="2"/>
              <a:buChar char="l"/>
            </a:pPr>
            <a:r>
              <a:rPr lang="en-US" altLang="zh-CN" dirty="0">
                <a:solidFill>
                  <a:schemeClr val="accent1">
                    <a:lumMod val="50000"/>
                  </a:schemeClr>
                </a:solidFill>
                <a:latin typeface="华文中宋" pitchFamily="2" charset="-122"/>
                <a:ea typeface="华文中宋" pitchFamily="2" charset="-122"/>
              </a:rPr>
              <a:t>CET4</a:t>
            </a:r>
            <a:r>
              <a:rPr lang="zh-CN" altLang="en-US" dirty="0">
                <a:solidFill>
                  <a:schemeClr val="accent1">
                    <a:lumMod val="50000"/>
                  </a:schemeClr>
                </a:solidFill>
                <a:latin typeface="华文中宋" pitchFamily="2" charset="-122"/>
                <a:ea typeface="华文中宋" pitchFamily="2" charset="-122"/>
              </a:rPr>
              <a:t>或以上（改革后</a:t>
            </a:r>
            <a:r>
              <a:rPr lang="en-US" altLang="zh-CN" dirty="0">
                <a:solidFill>
                  <a:schemeClr val="accent1">
                    <a:lumMod val="50000"/>
                  </a:schemeClr>
                </a:solidFill>
                <a:latin typeface="华文中宋" pitchFamily="2" charset="-122"/>
                <a:ea typeface="华文中宋" pitchFamily="2" charset="-122"/>
              </a:rPr>
              <a:t>420</a:t>
            </a:r>
            <a:r>
              <a:rPr lang="zh-CN" altLang="en-US" dirty="0">
                <a:solidFill>
                  <a:schemeClr val="accent1">
                    <a:lumMod val="50000"/>
                  </a:schemeClr>
                </a:solidFill>
                <a:latin typeface="华文中宋" pitchFamily="2" charset="-122"/>
                <a:ea typeface="华文中宋" pitchFamily="2" charset="-122"/>
              </a:rPr>
              <a:t>分以上）、</a:t>
            </a:r>
            <a:r>
              <a:rPr lang="en-US" altLang="zh-CN" dirty="0">
                <a:solidFill>
                  <a:schemeClr val="accent1">
                    <a:lumMod val="50000"/>
                  </a:schemeClr>
                </a:solidFill>
                <a:latin typeface="华文中宋" pitchFamily="2" charset="-122"/>
                <a:ea typeface="华文中宋" pitchFamily="2" charset="-122"/>
              </a:rPr>
              <a:t>PETS3</a:t>
            </a:r>
            <a:r>
              <a:rPr lang="zh-CN" altLang="en-US" dirty="0">
                <a:solidFill>
                  <a:schemeClr val="accent1">
                    <a:lumMod val="50000"/>
                  </a:schemeClr>
                </a:solidFill>
                <a:latin typeface="华文中宋" pitchFamily="2" charset="-122"/>
                <a:ea typeface="华文中宋" pitchFamily="2" charset="-122"/>
              </a:rPr>
              <a:t>级或以上、大学日语（国际日语、大学俄语）四级或以上、成教学位英语合格、雅思</a:t>
            </a:r>
            <a:r>
              <a:rPr lang="en-US" altLang="zh-CN" dirty="0">
                <a:solidFill>
                  <a:schemeClr val="accent1">
                    <a:lumMod val="50000"/>
                  </a:schemeClr>
                </a:solidFill>
                <a:latin typeface="华文中宋" pitchFamily="2" charset="-122"/>
                <a:ea typeface="华文中宋" pitchFamily="2" charset="-122"/>
              </a:rPr>
              <a:t>5.5</a:t>
            </a:r>
            <a:r>
              <a:rPr lang="zh-CN" altLang="en-US" dirty="0">
                <a:solidFill>
                  <a:schemeClr val="accent1">
                    <a:lumMod val="50000"/>
                  </a:schemeClr>
                </a:solidFill>
                <a:latin typeface="华文中宋" pitchFamily="2" charset="-122"/>
                <a:ea typeface="华文中宋" pitchFamily="2" charset="-122"/>
              </a:rPr>
              <a:t>以上、托福</a:t>
            </a:r>
            <a:r>
              <a:rPr lang="en-US" altLang="zh-CN" dirty="0">
                <a:solidFill>
                  <a:schemeClr val="accent1">
                    <a:lumMod val="50000"/>
                  </a:schemeClr>
                </a:solidFill>
                <a:latin typeface="华文中宋" pitchFamily="2" charset="-122"/>
                <a:ea typeface="华文中宋" pitchFamily="2" charset="-122"/>
              </a:rPr>
              <a:t>460</a:t>
            </a:r>
            <a:r>
              <a:rPr lang="zh-CN" altLang="en-US" dirty="0">
                <a:solidFill>
                  <a:schemeClr val="accent1">
                    <a:lumMod val="50000"/>
                  </a:schemeClr>
                </a:solidFill>
                <a:latin typeface="华文中宋" pitchFamily="2" charset="-122"/>
                <a:ea typeface="华文中宋" pitchFamily="2" charset="-122"/>
              </a:rPr>
              <a:t>分（新托福</a:t>
            </a:r>
            <a:r>
              <a:rPr lang="en-US" altLang="zh-CN" dirty="0">
                <a:solidFill>
                  <a:schemeClr val="accent1">
                    <a:lumMod val="50000"/>
                  </a:schemeClr>
                </a:solidFill>
                <a:latin typeface="华文中宋" pitchFamily="2" charset="-122"/>
                <a:ea typeface="华文中宋" pitchFamily="2" charset="-122"/>
              </a:rPr>
              <a:t>60</a:t>
            </a:r>
            <a:r>
              <a:rPr lang="zh-CN" altLang="en-US" dirty="0">
                <a:solidFill>
                  <a:schemeClr val="accent1">
                    <a:lumMod val="50000"/>
                  </a:schemeClr>
                </a:solidFill>
                <a:latin typeface="华文中宋" pitchFamily="2" charset="-122"/>
                <a:ea typeface="华文中宋" pitchFamily="2" charset="-122"/>
              </a:rPr>
              <a:t>分）以上可申请免修英语课程（除统考英语）；</a:t>
            </a:r>
          </a:p>
          <a:p>
            <a:pPr marL="342900" indent="-342900">
              <a:lnSpc>
                <a:spcPct val="160000"/>
              </a:lnSpc>
              <a:spcBef>
                <a:spcPct val="20000"/>
              </a:spcBef>
              <a:buClr>
                <a:srgbClr val="336699"/>
              </a:buClr>
              <a:buFont typeface="Wingdings" pitchFamily="2" charset="2"/>
              <a:buChar char="l"/>
            </a:pPr>
            <a:r>
              <a:rPr lang="zh-CN" altLang="en-US" dirty="0">
                <a:solidFill>
                  <a:schemeClr val="accent1">
                    <a:lumMod val="50000"/>
                  </a:schemeClr>
                </a:solidFill>
                <a:latin typeface="华文中宋" pitchFamily="2" charset="-122"/>
                <a:ea typeface="华文中宋" pitchFamily="2" charset="-122"/>
              </a:rPr>
              <a:t>全国计算机等级考试一级</a:t>
            </a:r>
            <a:r>
              <a:rPr lang="en-US" altLang="zh-CN" dirty="0">
                <a:solidFill>
                  <a:schemeClr val="accent1">
                    <a:lumMod val="50000"/>
                  </a:schemeClr>
                </a:solidFill>
                <a:latin typeface="华文中宋" pitchFamily="2" charset="-122"/>
                <a:ea typeface="华文中宋" pitchFamily="2" charset="-122"/>
              </a:rPr>
              <a:t>B</a:t>
            </a:r>
            <a:r>
              <a:rPr lang="zh-CN" altLang="en-US" dirty="0">
                <a:solidFill>
                  <a:schemeClr val="accent1">
                    <a:lumMod val="50000"/>
                  </a:schemeClr>
                </a:solidFill>
                <a:latin typeface="华文中宋" pitchFamily="2" charset="-122"/>
                <a:ea typeface="华文中宋" pitchFamily="2" charset="-122"/>
              </a:rPr>
              <a:t>或以上可申请统考课程</a:t>
            </a:r>
            <a:r>
              <a:rPr lang="en-US" altLang="zh-CN" dirty="0">
                <a:solidFill>
                  <a:schemeClr val="accent1">
                    <a:lumMod val="50000"/>
                  </a:schemeClr>
                </a:solidFill>
                <a:latin typeface="华文中宋" pitchFamily="2" charset="-122"/>
                <a:ea typeface="华文中宋" pitchFamily="2" charset="-122"/>
              </a:rPr>
              <a:t>《</a:t>
            </a:r>
            <a:r>
              <a:rPr lang="zh-CN" altLang="en-US" dirty="0">
                <a:solidFill>
                  <a:schemeClr val="accent1">
                    <a:lumMod val="50000"/>
                  </a:schemeClr>
                </a:solidFill>
                <a:latin typeface="华文中宋" pitchFamily="2" charset="-122"/>
                <a:ea typeface="华文中宋" pitchFamily="2" charset="-122"/>
              </a:rPr>
              <a:t>计算机应用基础</a:t>
            </a:r>
            <a:r>
              <a:rPr lang="en-US" altLang="zh-CN" dirty="0">
                <a:solidFill>
                  <a:schemeClr val="accent1">
                    <a:lumMod val="50000"/>
                  </a:schemeClr>
                </a:solidFill>
                <a:latin typeface="华文中宋" pitchFamily="2" charset="-122"/>
                <a:ea typeface="华文中宋" pitchFamily="2" charset="-122"/>
              </a:rPr>
              <a:t>》</a:t>
            </a:r>
            <a:r>
              <a:rPr lang="zh-CN" altLang="en-US" dirty="0">
                <a:solidFill>
                  <a:schemeClr val="accent1">
                    <a:lumMod val="50000"/>
                  </a:schemeClr>
                </a:solidFill>
                <a:latin typeface="华文中宋" pitchFamily="2" charset="-122"/>
                <a:ea typeface="华文中宋" pitchFamily="2" charset="-122"/>
              </a:rPr>
              <a:t>的免修；取得高教自考单科结业证可申请同等起点的教学计划中除英语外其他课程的免修；</a:t>
            </a:r>
          </a:p>
          <a:p>
            <a:pPr marL="342900" indent="-342900">
              <a:lnSpc>
                <a:spcPct val="160000"/>
              </a:lnSpc>
              <a:spcBef>
                <a:spcPct val="20000"/>
              </a:spcBef>
              <a:buClr>
                <a:srgbClr val="336699"/>
              </a:buClr>
              <a:buFont typeface="Wingdings" pitchFamily="2" charset="2"/>
              <a:buChar char="l"/>
            </a:pPr>
            <a:r>
              <a:rPr lang="zh-CN" altLang="en-US" dirty="0">
                <a:solidFill>
                  <a:schemeClr val="accent1">
                    <a:lumMod val="50000"/>
                  </a:schemeClr>
                </a:solidFill>
                <a:latin typeface="华文中宋" pitchFamily="2" charset="-122"/>
                <a:ea typeface="华文中宋" pitchFamily="2" charset="-122"/>
              </a:rPr>
              <a:t>本科二学历在原校英语平均成绩</a:t>
            </a:r>
            <a:r>
              <a:rPr lang="en-US" altLang="zh-CN" dirty="0">
                <a:solidFill>
                  <a:schemeClr val="accent1">
                    <a:lumMod val="50000"/>
                  </a:schemeClr>
                </a:solidFill>
                <a:latin typeface="华文中宋" pitchFamily="2" charset="-122"/>
                <a:ea typeface="华文中宋" pitchFamily="2" charset="-122"/>
              </a:rPr>
              <a:t>75</a:t>
            </a:r>
            <a:r>
              <a:rPr lang="zh-CN" altLang="en-US" dirty="0">
                <a:solidFill>
                  <a:schemeClr val="accent1">
                    <a:lumMod val="50000"/>
                  </a:schemeClr>
                </a:solidFill>
                <a:latin typeface="华文中宋" pitchFamily="2" charset="-122"/>
                <a:ea typeface="华文中宋" pitchFamily="2" charset="-122"/>
              </a:rPr>
              <a:t>分及以上可免修英语课程，其他课程须在原校取得合格或以上可申请相应课程的免修</a:t>
            </a:r>
            <a:r>
              <a:rPr lang="en-US" altLang="zh-CN" dirty="0">
                <a:solidFill>
                  <a:schemeClr val="accent1">
                    <a:lumMod val="50000"/>
                  </a:schemeClr>
                </a:solidFill>
                <a:latin typeface="华文中宋" pitchFamily="2" charset="-122"/>
                <a:ea typeface="华文中宋" pitchFamily="2" charset="-122"/>
              </a:rPr>
              <a:t>;</a:t>
            </a:r>
          </a:p>
          <a:p>
            <a:pPr marL="342900" indent="-342900">
              <a:lnSpc>
                <a:spcPct val="160000"/>
              </a:lnSpc>
              <a:spcBef>
                <a:spcPct val="20000"/>
              </a:spcBef>
              <a:buClr>
                <a:srgbClr val="336699"/>
              </a:buClr>
              <a:buFont typeface="Wingdings" pitchFamily="2" charset="2"/>
              <a:buChar char="l"/>
            </a:pPr>
            <a:r>
              <a:rPr lang="zh-CN" altLang="en-US" dirty="0">
                <a:solidFill>
                  <a:schemeClr val="accent1">
                    <a:lumMod val="50000"/>
                  </a:schemeClr>
                </a:solidFill>
                <a:latin typeface="华文中宋" pitchFamily="2" charset="-122"/>
                <a:ea typeface="华文中宋" pitchFamily="2" charset="-122"/>
              </a:rPr>
              <a:t>持本科毕业证书，报读专科起点本科的学生可直接申请教学计划中</a:t>
            </a:r>
            <a:r>
              <a:rPr lang="en-US" altLang="zh-CN" dirty="0">
                <a:solidFill>
                  <a:schemeClr val="accent1">
                    <a:lumMod val="50000"/>
                  </a:schemeClr>
                </a:solidFill>
                <a:latin typeface="华文中宋" pitchFamily="2" charset="-122"/>
                <a:ea typeface="华文中宋" pitchFamily="2" charset="-122"/>
              </a:rPr>
              <a:t>《</a:t>
            </a:r>
            <a:r>
              <a:rPr lang="zh-CN" altLang="en-US" dirty="0">
                <a:solidFill>
                  <a:schemeClr val="accent1">
                    <a:lumMod val="50000"/>
                  </a:schemeClr>
                </a:solidFill>
                <a:latin typeface="华文中宋" pitchFamily="2" charset="-122"/>
                <a:ea typeface="华文中宋" pitchFamily="2" charset="-122"/>
              </a:rPr>
              <a:t>计算机应用基础</a:t>
            </a:r>
            <a:r>
              <a:rPr lang="en-US" altLang="zh-CN" dirty="0">
                <a:solidFill>
                  <a:schemeClr val="accent1">
                    <a:lumMod val="50000"/>
                  </a:schemeClr>
                </a:solidFill>
                <a:latin typeface="华文中宋" pitchFamily="2" charset="-122"/>
                <a:ea typeface="华文中宋" pitchFamily="2" charset="-122"/>
              </a:rPr>
              <a:t>》</a:t>
            </a:r>
            <a:r>
              <a:rPr lang="zh-CN" altLang="en-US" dirty="0">
                <a:solidFill>
                  <a:schemeClr val="accent1">
                    <a:lumMod val="50000"/>
                  </a:schemeClr>
                </a:solidFill>
                <a:latin typeface="华文中宋" pitchFamily="2" charset="-122"/>
                <a:ea typeface="华文中宋" pitchFamily="2" charset="-122"/>
              </a:rPr>
              <a:t>课程的免修。</a:t>
            </a:r>
          </a:p>
        </p:txBody>
      </p:sp>
      <p:sp>
        <p:nvSpPr>
          <p:cNvPr id="3" name="云形标注 2"/>
          <p:cNvSpPr/>
          <p:nvPr/>
        </p:nvSpPr>
        <p:spPr>
          <a:xfrm>
            <a:off x="5508104" y="476672"/>
            <a:ext cx="2921099" cy="998793"/>
          </a:xfrm>
          <a:prstGeom prst="cloudCallout">
            <a:avLst>
              <a:gd name="adj1" fmla="val -32013"/>
              <a:gd name="adj2" fmla="val 72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rPr>
              <a:t>免修学分累计</a:t>
            </a:r>
            <a:r>
              <a:rPr lang="zh-CN" altLang="en-US" sz="1600" b="1" dirty="0">
                <a:solidFill>
                  <a:schemeClr val="tx1">
                    <a:lumMod val="75000"/>
                    <a:lumOff val="25000"/>
                  </a:schemeClr>
                </a:solidFill>
              </a:rPr>
              <a:t>不超过</a:t>
            </a:r>
            <a:r>
              <a:rPr lang="zh-CN" altLang="en-US" sz="1600" b="1" dirty="0">
                <a:solidFill>
                  <a:schemeClr val="bg1">
                    <a:lumMod val="95000"/>
                  </a:schemeClr>
                </a:solidFill>
              </a:rPr>
              <a:t>教学计划规定总学分</a:t>
            </a:r>
            <a:r>
              <a:rPr lang="en-US" altLang="zh-CN" sz="1600" b="1" dirty="0">
                <a:solidFill>
                  <a:schemeClr val="bg1">
                    <a:lumMod val="95000"/>
                  </a:schemeClr>
                </a:solidFill>
              </a:rPr>
              <a:t>  </a:t>
            </a:r>
            <a:r>
              <a:rPr lang="en-US" altLang="zh-CN" sz="1600" b="1" i="1" dirty="0">
                <a:solidFill>
                  <a:srgbClr val="C00000"/>
                </a:solidFill>
              </a:rPr>
              <a:t>20%</a:t>
            </a:r>
            <a:endParaRPr lang="zh-CN" altLang="en-US" sz="1600" b="1" i="1" dirty="0">
              <a:solidFill>
                <a:srgbClr val="C00000"/>
              </a:solidFill>
            </a:endParaRPr>
          </a:p>
        </p:txBody>
      </p:sp>
    </p:spTree>
    <p:extLst>
      <p:ext uri="{BB962C8B-B14F-4D97-AF65-F5344CB8AC3E}">
        <p14:creationId xmlns:p14="http://schemas.microsoft.com/office/powerpoint/2010/main" val="3552631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04"/>
          <p:cNvSpPr>
            <a:spLocks noChangeArrowheads="1"/>
          </p:cNvSpPr>
          <p:nvPr/>
        </p:nvSpPr>
        <p:spPr bwMode="auto">
          <a:xfrm>
            <a:off x="467544" y="1556792"/>
            <a:ext cx="8136904" cy="4392488"/>
          </a:xfrm>
          <a:prstGeom prst="roundRect">
            <a:avLst>
              <a:gd name="adj" fmla="val 7315"/>
            </a:avLst>
          </a:prstGeom>
          <a:solidFill>
            <a:schemeClr val="bg2">
              <a:alpha val="50000"/>
            </a:schemeClr>
          </a:solidFill>
          <a:ln w="3175" cap="flat" cmpd="sng" algn="ctr">
            <a:solidFill>
              <a:srgbClr val="4F81BD">
                <a:lumMod val="75000"/>
              </a:srgbClr>
            </a:solidFill>
            <a:prstDash val="solid"/>
            <a:bevel/>
            <a:tailEnd type="ova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5" name="Rectangle 3"/>
          <p:cNvSpPr txBox="1">
            <a:spLocks noChangeArrowheads="1"/>
          </p:cNvSpPr>
          <p:nvPr/>
        </p:nvSpPr>
        <p:spPr>
          <a:xfrm>
            <a:off x="467544" y="1416833"/>
            <a:ext cx="7992888" cy="43924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lnSpc>
                <a:spcPct val="160000"/>
              </a:lnSpc>
              <a:buClr>
                <a:srgbClr val="336699"/>
              </a:buClr>
              <a:buNone/>
            </a:pPr>
            <a:r>
              <a:rPr lang="zh-CN" altLang="en-US" b="1" dirty="0">
                <a:solidFill>
                  <a:srgbClr val="C00000"/>
                </a:solidFill>
                <a:latin typeface="微软雅黑" pitchFamily="34" charset="-122"/>
                <a:ea typeface="微软雅黑" pitchFamily="34" charset="-122"/>
              </a:rPr>
              <a:t>代   修</a:t>
            </a:r>
            <a:endParaRPr lang="en-US" altLang="zh-CN" b="1" dirty="0">
              <a:solidFill>
                <a:srgbClr val="C00000"/>
              </a:solidFill>
              <a:latin typeface="微软雅黑" pitchFamily="34" charset="-122"/>
              <a:ea typeface="微软雅黑" pitchFamily="34" charset="-122"/>
            </a:endParaRPr>
          </a:p>
          <a:p>
            <a:pPr>
              <a:lnSpc>
                <a:spcPct val="160000"/>
              </a:lnSpc>
              <a:buClr>
                <a:srgbClr val="336699"/>
              </a:buClr>
              <a:buFont typeface="Wingdings" pitchFamily="2" charset="2"/>
              <a:buChar char="l"/>
            </a:pPr>
            <a:r>
              <a:rPr lang="zh-CN" altLang="en-US" sz="1800" dirty="0">
                <a:solidFill>
                  <a:schemeClr val="accent1">
                    <a:lumMod val="50000"/>
                  </a:schemeClr>
                </a:solidFill>
                <a:latin typeface="华文中宋" pitchFamily="2" charset="-122"/>
                <a:ea typeface="华文中宋" pitchFamily="2" charset="-122"/>
              </a:rPr>
              <a:t>报读高中起点专科层次学习的学生，入学学籍电子注册时年龄在</a:t>
            </a:r>
            <a:r>
              <a:rPr lang="en-US" altLang="zh-CN" sz="1800" dirty="0">
                <a:solidFill>
                  <a:schemeClr val="accent1">
                    <a:lumMod val="50000"/>
                  </a:schemeClr>
                </a:solidFill>
                <a:latin typeface="华文中宋" pitchFamily="2" charset="-122"/>
                <a:ea typeface="华文中宋" pitchFamily="2" charset="-122"/>
              </a:rPr>
              <a:t>29</a:t>
            </a:r>
            <a:r>
              <a:rPr lang="zh-CN" altLang="en-US" sz="1800" dirty="0">
                <a:solidFill>
                  <a:schemeClr val="accent1">
                    <a:lumMod val="50000"/>
                  </a:schemeClr>
                </a:solidFill>
                <a:latin typeface="华文中宋" pitchFamily="2" charset="-122"/>
                <a:ea typeface="华文中宋" pitchFamily="2" charset="-122"/>
              </a:rPr>
              <a:t>周岁以上（含</a:t>
            </a:r>
            <a:r>
              <a:rPr lang="en-US" altLang="zh-CN" sz="1800" dirty="0">
                <a:solidFill>
                  <a:schemeClr val="accent1">
                    <a:lumMod val="50000"/>
                  </a:schemeClr>
                </a:solidFill>
                <a:latin typeface="华文中宋" pitchFamily="2" charset="-122"/>
                <a:ea typeface="华文中宋" pitchFamily="2" charset="-122"/>
              </a:rPr>
              <a:t>29</a:t>
            </a:r>
            <a:r>
              <a:rPr lang="zh-CN" altLang="en-US" sz="1800" dirty="0">
                <a:solidFill>
                  <a:schemeClr val="accent1">
                    <a:lumMod val="50000"/>
                  </a:schemeClr>
                </a:solidFill>
                <a:latin typeface="华文中宋" pitchFamily="2" charset="-122"/>
                <a:ea typeface="华文中宋" pitchFamily="2" charset="-122"/>
              </a:rPr>
              <a:t>岁），可申请必修课中英语课程的代修；</a:t>
            </a:r>
          </a:p>
          <a:p>
            <a:pPr>
              <a:lnSpc>
                <a:spcPct val="160000"/>
              </a:lnSpc>
              <a:buClr>
                <a:srgbClr val="336699"/>
              </a:buClr>
              <a:buFont typeface="Wingdings" pitchFamily="2" charset="2"/>
              <a:buChar char="l"/>
            </a:pPr>
            <a:r>
              <a:rPr lang="zh-CN" altLang="en-US" sz="1800" dirty="0">
                <a:solidFill>
                  <a:schemeClr val="accent1">
                    <a:lumMod val="50000"/>
                  </a:schemeClr>
                </a:solidFill>
                <a:latin typeface="华文中宋" pitchFamily="2" charset="-122"/>
                <a:ea typeface="华文中宋" pitchFamily="2" charset="-122"/>
              </a:rPr>
              <a:t>报读高中起点本科、专科起点本科层次学习的学生，入学注册时年龄在</a:t>
            </a:r>
            <a:r>
              <a:rPr lang="en-US" altLang="zh-CN" sz="1800" dirty="0">
                <a:solidFill>
                  <a:schemeClr val="accent1">
                    <a:lumMod val="50000"/>
                  </a:schemeClr>
                </a:solidFill>
                <a:latin typeface="华文中宋" pitchFamily="2" charset="-122"/>
                <a:ea typeface="华文中宋" pitchFamily="2" charset="-122"/>
              </a:rPr>
              <a:t>40</a:t>
            </a:r>
            <a:r>
              <a:rPr lang="zh-CN" altLang="en-US" sz="1800" dirty="0">
                <a:solidFill>
                  <a:schemeClr val="accent1">
                    <a:lumMod val="50000"/>
                  </a:schemeClr>
                </a:solidFill>
                <a:latin typeface="华文中宋" pitchFamily="2" charset="-122"/>
                <a:ea typeface="华文中宋" pitchFamily="2" charset="-122"/>
              </a:rPr>
              <a:t>周岁以上（含</a:t>
            </a:r>
            <a:r>
              <a:rPr lang="en-US" altLang="zh-CN" sz="1800" dirty="0">
                <a:solidFill>
                  <a:schemeClr val="accent1">
                    <a:lumMod val="50000"/>
                  </a:schemeClr>
                </a:solidFill>
                <a:latin typeface="华文中宋" pitchFamily="2" charset="-122"/>
                <a:ea typeface="华文中宋" pitchFamily="2" charset="-122"/>
              </a:rPr>
              <a:t>40</a:t>
            </a:r>
            <a:r>
              <a:rPr lang="zh-CN" altLang="en-US" sz="1800" dirty="0">
                <a:solidFill>
                  <a:schemeClr val="accent1">
                    <a:lumMod val="50000"/>
                  </a:schemeClr>
                </a:solidFill>
                <a:latin typeface="华文中宋" pitchFamily="2" charset="-122"/>
                <a:ea typeface="华文中宋" pitchFamily="2" charset="-122"/>
              </a:rPr>
              <a:t>岁），可申请必修课中英语课程的代修；</a:t>
            </a:r>
          </a:p>
          <a:p>
            <a:pPr>
              <a:lnSpc>
                <a:spcPct val="160000"/>
              </a:lnSpc>
              <a:buClr>
                <a:srgbClr val="336699"/>
              </a:buClr>
              <a:buFont typeface="Wingdings" pitchFamily="2" charset="2"/>
              <a:buChar char="l"/>
            </a:pPr>
            <a:r>
              <a:rPr lang="zh-CN" altLang="en-US" sz="1800" dirty="0">
                <a:solidFill>
                  <a:schemeClr val="accent1">
                    <a:lumMod val="50000"/>
                  </a:schemeClr>
                </a:solidFill>
                <a:latin typeface="华文中宋" pitchFamily="2" charset="-122"/>
                <a:ea typeface="华文中宋" pitchFamily="2" charset="-122"/>
              </a:rPr>
              <a:t>小语种学生，可在正常的时间内申请办理必修课中英语课程的代修，但不能免考统考英语；</a:t>
            </a:r>
          </a:p>
          <a:p>
            <a:pPr>
              <a:lnSpc>
                <a:spcPct val="160000"/>
              </a:lnSpc>
              <a:buClr>
                <a:srgbClr val="336699"/>
              </a:buClr>
              <a:buFont typeface="Wingdings" pitchFamily="2" charset="2"/>
              <a:buChar char="l"/>
            </a:pPr>
            <a:r>
              <a:rPr lang="zh-CN" altLang="en-US" sz="1800" dirty="0">
                <a:solidFill>
                  <a:schemeClr val="accent1">
                    <a:lumMod val="50000"/>
                  </a:schemeClr>
                </a:solidFill>
                <a:latin typeface="华文中宋" pitchFamily="2" charset="-122"/>
                <a:ea typeface="华文中宋" pitchFamily="2" charset="-122"/>
              </a:rPr>
              <a:t>学院专科毕业生续读专科起点本科层次的学生，其专科段已修课程属于专升本教学计划中的必修课，成绩合格但在</a:t>
            </a:r>
            <a:r>
              <a:rPr lang="en-US" altLang="zh-CN" sz="1800" dirty="0">
                <a:solidFill>
                  <a:schemeClr val="accent1">
                    <a:lumMod val="50000"/>
                  </a:schemeClr>
                </a:solidFill>
                <a:latin typeface="华文中宋" pitchFamily="2" charset="-122"/>
                <a:ea typeface="华文中宋" pitchFamily="2" charset="-122"/>
              </a:rPr>
              <a:t>85</a:t>
            </a:r>
            <a:r>
              <a:rPr lang="zh-CN" altLang="en-US" sz="1800" dirty="0">
                <a:solidFill>
                  <a:schemeClr val="accent1">
                    <a:lumMod val="50000"/>
                  </a:schemeClr>
                </a:solidFill>
                <a:latin typeface="华文中宋" pitchFamily="2" charset="-122"/>
                <a:ea typeface="华文中宋" pitchFamily="2" charset="-122"/>
              </a:rPr>
              <a:t>分以下的，可申请代修。</a:t>
            </a:r>
          </a:p>
          <a:p>
            <a:pPr marL="0" indent="0">
              <a:lnSpc>
                <a:spcPct val="160000"/>
              </a:lnSpc>
              <a:buClr>
                <a:srgbClr val="336699"/>
              </a:buClr>
              <a:buNone/>
            </a:pPr>
            <a:endParaRPr lang="zh-CN" altLang="en-US" sz="1800" dirty="0">
              <a:solidFill>
                <a:schemeClr val="accent1">
                  <a:lumMod val="50000"/>
                </a:schemeClr>
              </a:solidFill>
              <a:latin typeface="华文中宋" pitchFamily="2" charset="-122"/>
              <a:ea typeface="华文中宋" pitchFamily="2" charset="-122"/>
            </a:endParaRPr>
          </a:p>
        </p:txBody>
      </p:sp>
    </p:spTree>
    <p:extLst>
      <p:ext uri="{BB962C8B-B14F-4D97-AF65-F5344CB8AC3E}">
        <p14:creationId xmlns:p14="http://schemas.microsoft.com/office/powerpoint/2010/main" val="503134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04"/>
          <p:cNvSpPr>
            <a:spLocks noChangeArrowheads="1"/>
          </p:cNvSpPr>
          <p:nvPr/>
        </p:nvSpPr>
        <p:spPr bwMode="auto">
          <a:xfrm>
            <a:off x="742428" y="1196752"/>
            <a:ext cx="7637748" cy="3772578"/>
          </a:xfrm>
          <a:prstGeom prst="roundRect">
            <a:avLst>
              <a:gd name="adj" fmla="val 7315"/>
            </a:avLst>
          </a:prstGeom>
          <a:solidFill>
            <a:schemeClr val="bg2">
              <a:alpha val="50000"/>
            </a:schemeClr>
          </a:solidFill>
          <a:ln w="3175" cap="flat" cmpd="sng" algn="ctr">
            <a:solidFill>
              <a:srgbClr val="4F81BD">
                <a:lumMod val="75000"/>
              </a:srgbClr>
            </a:solidFill>
            <a:prstDash val="solid"/>
            <a:bevel/>
            <a:tailEnd type="ova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8" name="Rectangle 3"/>
          <p:cNvSpPr txBox="1">
            <a:spLocks noChangeArrowheads="1"/>
          </p:cNvSpPr>
          <p:nvPr/>
        </p:nvSpPr>
        <p:spPr>
          <a:xfrm>
            <a:off x="763177" y="1226080"/>
            <a:ext cx="7637748" cy="374325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lnSpc>
                <a:spcPct val="180000"/>
              </a:lnSpc>
              <a:buClr>
                <a:srgbClr val="336699"/>
              </a:buClr>
              <a:buNone/>
            </a:pPr>
            <a:r>
              <a:rPr lang="zh-CN" altLang="en-US" sz="3000" b="1" dirty="0">
                <a:solidFill>
                  <a:srgbClr val="C00000"/>
                </a:solidFill>
                <a:latin typeface="微软雅黑" pitchFamily="34" charset="-122"/>
                <a:ea typeface="微软雅黑" pitchFamily="34" charset="-122"/>
              </a:rPr>
              <a:t>免  考</a:t>
            </a:r>
            <a:endParaRPr lang="en-US" altLang="zh-CN" sz="3000" b="1" dirty="0">
              <a:solidFill>
                <a:srgbClr val="C00000"/>
              </a:solidFill>
              <a:latin typeface="微软雅黑" pitchFamily="34" charset="-122"/>
              <a:ea typeface="微软雅黑" pitchFamily="34" charset="-122"/>
            </a:endParaRPr>
          </a:p>
          <a:p>
            <a:pPr>
              <a:lnSpc>
                <a:spcPct val="180000"/>
              </a:lnSpc>
              <a:buClr>
                <a:srgbClr val="336699"/>
              </a:buClr>
              <a:buFont typeface="Wingdings" pitchFamily="2" charset="2"/>
              <a:buChar char="l"/>
            </a:pPr>
            <a:r>
              <a:rPr lang="zh-CN" altLang="en-US" sz="1900" dirty="0">
                <a:solidFill>
                  <a:schemeClr val="accent1">
                    <a:lumMod val="50000"/>
                  </a:schemeClr>
                </a:solidFill>
                <a:latin typeface="华文中宋" pitchFamily="2" charset="-122"/>
                <a:ea typeface="华文中宋" pitchFamily="2" charset="-122"/>
              </a:rPr>
              <a:t>统考英语考试成绩合格以及符合统考免考条件的少数民族学生，可申请教学计划中必修课英语免考；</a:t>
            </a:r>
          </a:p>
          <a:p>
            <a:pPr>
              <a:lnSpc>
                <a:spcPct val="180000"/>
              </a:lnSpc>
              <a:buClr>
                <a:srgbClr val="336699"/>
              </a:buClr>
              <a:buFont typeface="Wingdings" pitchFamily="2" charset="2"/>
              <a:buChar char="l"/>
            </a:pPr>
            <a:r>
              <a:rPr lang="zh-CN" altLang="en-US" sz="1900" dirty="0">
                <a:solidFill>
                  <a:schemeClr val="accent1">
                    <a:lumMod val="50000"/>
                  </a:schemeClr>
                </a:solidFill>
                <a:latin typeface="华文中宋" pitchFamily="2" charset="-122"/>
                <a:ea typeface="华文中宋" pitchFamily="2" charset="-122"/>
              </a:rPr>
              <a:t>学院专续本学生，专科段学过课程是专升本教学计划中必修课的，成绩在</a:t>
            </a:r>
            <a:r>
              <a:rPr lang="en-US" altLang="zh-CN" sz="1900" dirty="0">
                <a:solidFill>
                  <a:schemeClr val="accent1">
                    <a:lumMod val="50000"/>
                  </a:schemeClr>
                </a:solidFill>
                <a:latin typeface="华文中宋" pitchFamily="2" charset="-122"/>
                <a:ea typeface="华文中宋" pitchFamily="2" charset="-122"/>
              </a:rPr>
              <a:t>85</a:t>
            </a:r>
            <a:r>
              <a:rPr lang="zh-CN" altLang="en-US" sz="1900" dirty="0">
                <a:solidFill>
                  <a:schemeClr val="accent1">
                    <a:lumMod val="50000"/>
                  </a:schemeClr>
                </a:solidFill>
                <a:latin typeface="华文中宋" pitchFamily="2" charset="-122"/>
                <a:ea typeface="华文中宋" pitchFamily="2" charset="-122"/>
              </a:rPr>
              <a:t>分以上（含），可申请办理免考；</a:t>
            </a:r>
          </a:p>
          <a:p>
            <a:pPr>
              <a:lnSpc>
                <a:spcPct val="180000"/>
              </a:lnSpc>
              <a:buClr>
                <a:srgbClr val="336699"/>
              </a:buClr>
              <a:buFont typeface="Wingdings" pitchFamily="2" charset="2"/>
              <a:buChar char="l"/>
            </a:pPr>
            <a:r>
              <a:rPr lang="zh-CN" altLang="en-US" sz="1900" dirty="0">
                <a:solidFill>
                  <a:schemeClr val="accent1">
                    <a:lumMod val="50000"/>
                  </a:schemeClr>
                </a:solidFill>
                <a:latin typeface="华文中宋" pitchFamily="2" charset="-122"/>
                <a:ea typeface="华文中宋" pitchFamily="2" charset="-122"/>
              </a:rPr>
              <a:t>部分资格证书可办理相应课程的免考，包括：建造师、注册会计师、初级会计师、中级会计师、资产评估师、税务师、法律执业资格证书、外销员、报关员、人力资源管理师证书、证券从业资格证书、银行从业资格证书等。</a:t>
            </a:r>
          </a:p>
        </p:txBody>
      </p:sp>
    </p:spTree>
    <p:extLst>
      <p:ext uri="{BB962C8B-B14F-4D97-AF65-F5344CB8AC3E}">
        <p14:creationId xmlns:p14="http://schemas.microsoft.com/office/powerpoint/2010/main" val="61151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27992" y="2924944"/>
            <a:ext cx="7772400" cy="648072"/>
          </a:xfrm>
        </p:spPr>
        <p:txBody>
          <a:bodyPr>
            <a:normAutofit/>
          </a:bodyPr>
          <a:lstStyle/>
          <a:p>
            <a:r>
              <a:rPr lang="zh-CN" altLang="en-US" sz="3100" dirty="0">
                <a:solidFill>
                  <a:srgbClr val="F27900"/>
                </a:solidFill>
                <a:effectLst>
                  <a:reflection blurRad="6350" stA="55000" endA="300" endPos="45500" dir="5400000" sy="-100000" algn="bl" rotWithShape="0"/>
                </a:effectLst>
                <a:latin typeface="黑体" pitchFamily="2" charset="-122"/>
                <a:ea typeface="黑体" pitchFamily="2" charset="-122"/>
                <a:cs typeface="+mn-cs"/>
              </a:rPr>
              <a:t>全国统考</a:t>
            </a:r>
          </a:p>
        </p:txBody>
      </p:sp>
      <p:sp>
        <p:nvSpPr>
          <p:cNvPr id="5" name="AutoShape 12"/>
          <p:cNvSpPr>
            <a:spLocks noChangeArrowheads="1"/>
          </p:cNvSpPr>
          <p:nvPr/>
        </p:nvSpPr>
        <p:spPr bwMode="auto">
          <a:xfrm rot="10800000" flipH="1">
            <a:off x="179513" y="3573015"/>
            <a:ext cx="6840759"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3076" name="Picture 4" descr="C:\Documents and Settings\Administrator\桌面\网络教育学院网络考试系统.1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792" y="3717031"/>
            <a:ext cx="2034967" cy="2034967"/>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a:extLst/>
        </p:spPr>
      </p:pic>
      <p:pic>
        <p:nvPicPr>
          <p:cNvPr id="3075" name="Picture 3" descr="C:\Documents and Settings\Administrator\桌面\网络教育学院网络考试系统[大学英语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4301151"/>
            <a:ext cx="2808312" cy="1429509"/>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a:extLst/>
        </p:spPr>
      </p:pic>
      <p:sp>
        <p:nvSpPr>
          <p:cNvPr id="6" name="矩形 5"/>
          <p:cNvSpPr/>
          <p:nvPr/>
        </p:nvSpPr>
        <p:spPr>
          <a:xfrm>
            <a:off x="1454864" y="6072206"/>
            <a:ext cx="22525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739" tIns="40868" rIns="81739" bIns="40868">
            <a:spAutoFit/>
          </a:bodyPr>
          <a:lstStyle/>
          <a:p>
            <a:pPr algn="r"/>
            <a:r>
              <a:rPr lang="zh-CN" altLang="en-US" sz="1600" b="1" dirty="0">
                <a:solidFill>
                  <a:srgbClr val="17375E"/>
                </a:solidFill>
                <a:latin typeface="+mn-ea"/>
              </a:rPr>
              <a:t>（本科层次学生适用）</a:t>
            </a:r>
          </a:p>
        </p:txBody>
      </p:sp>
    </p:spTree>
    <p:extLst>
      <p:ext uri="{BB962C8B-B14F-4D97-AF65-F5344CB8AC3E}">
        <p14:creationId xmlns:p14="http://schemas.microsoft.com/office/powerpoint/2010/main" val="268765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861795" y="2200880"/>
            <a:ext cx="7761757" cy="4434376"/>
          </a:xfrm>
          <a:prstGeom prst="rect">
            <a:avLst/>
          </a:prstGeom>
          <a:ln w="19050">
            <a:solidFill>
              <a:schemeClr val="bg1">
                <a:lumMod val="75000"/>
              </a:schemeClr>
            </a:solidFill>
          </a:ln>
        </p:spPr>
      </p:pic>
      <p:sp>
        <p:nvSpPr>
          <p:cNvPr id="14" name="TextBox 13"/>
          <p:cNvSpPr txBox="1"/>
          <p:nvPr/>
        </p:nvSpPr>
        <p:spPr>
          <a:xfrm>
            <a:off x="2122313" y="5712539"/>
            <a:ext cx="1201403" cy="784830"/>
          </a:xfrm>
          <a:prstGeom prst="rect">
            <a:avLst/>
          </a:prstGeom>
          <a:solidFill>
            <a:schemeClr val="accent1">
              <a:lumMod val="20000"/>
              <a:lumOff val="80000"/>
              <a:alpha val="30000"/>
            </a:schemeClr>
          </a:solidFill>
          <a:ln>
            <a:solidFill>
              <a:schemeClr val="bg1">
                <a:lumMod val="75000"/>
              </a:schemeClr>
            </a:solidFill>
          </a:ln>
        </p:spPr>
        <p:txBody>
          <a:bodyPr wrap="square" rtlCol="0">
            <a:spAutoFit/>
          </a:bodyPr>
          <a:lstStyle/>
          <a:p>
            <a:pPr>
              <a:lnSpc>
                <a:spcPct val="150000"/>
              </a:lnSpc>
              <a:spcBef>
                <a:spcPct val="0"/>
              </a:spcBef>
            </a:pPr>
            <a:r>
              <a:rPr lang="en-US" altLang="zh-CN" sz="1500" i="1" dirty="0">
                <a:solidFill>
                  <a:srgbClr val="F27900"/>
                </a:solidFill>
                <a:latin typeface="Arial Black" pitchFamily="34" charset="0"/>
                <a:ea typeface="黑体" pitchFamily="2" charset="-122"/>
              </a:rPr>
              <a:t>5. </a:t>
            </a:r>
            <a:r>
              <a:rPr lang="zh-CN" altLang="en-US" sz="1500" dirty="0">
                <a:solidFill>
                  <a:srgbClr val="17375E"/>
                </a:solidFill>
                <a:latin typeface="华文中宋" pitchFamily="2" charset="-122"/>
                <a:ea typeface="华文中宋" pitchFamily="2" charset="-122"/>
              </a:rPr>
              <a:t>查询统考相关公告。</a:t>
            </a:r>
          </a:p>
        </p:txBody>
      </p:sp>
      <p:sp>
        <p:nvSpPr>
          <p:cNvPr id="6" name="AutoShape 12"/>
          <p:cNvSpPr>
            <a:spLocks noChangeArrowheads="1"/>
          </p:cNvSpPr>
          <p:nvPr/>
        </p:nvSpPr>
        <p:spPr bwMode="auto">
          <a:xfrm rot="10800000" flipH="1">
            <a:off x="4447033" y="921749"/>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9" name="标题 1"/>
          <p:cNvSpPr>
            <a:spLocks noGrp="1"/>
          </p:cNvSpPr>
          <p:nvPr>
            <p:ph type="title"/>
          </p:nvPr>
        </p:nvSpPr>
        <p:spPr>
          <a:xfrm>
            <a:off x="5220072" y="332656"/>
            <a:ext cx="3328342" cy="648072"/>
          </a:xfrm>
        </p:spPr>
        <p:txBody>
          <a:bodyPr>
            <a:normAutofit/>
          </a:bodyPr>
          <a:lstStyle/>
          <a:p>
            <a:pPr fontAlgn="base">
              <a:spcAft>
                <a:spcPct val="0"/>
              </a:spcAft>
            </a:pPr>
            <a:r>
              <a:rPr lang="zh-CN" altLang="en-US" sz="2400" b="1" dirty="0">
                <a:solidFill>
                  <a:schemeClr val="accent6">
                    <a:lumMod val="75000"/>
                  </a:schemeClr>
                </a:solidFill>
                <a:latin typeface="+mn-ea"/>
                <a:ea typeface="+mn-ea"/>
                <a:cs typeface="+mn-cs"/>
              </a:rPr>
              <a:t>     我的教室 </a:t>
            </a:r>
            <a:r>
              <a:rPr lang="zh-CN" altLang="en-US" sz="1800" b="1" dirty="0">
                <a:solidFill>
                  <a:schemeClr val="accent1">
                    <a:lumMod val="75000"/>
                  </a:schemeClr>
                </a:solidFill>
                <a:latin typeface="+mn-ea"/>
                <a:ea typeface="+mn-ea"/>
                <a:cs typeface="+mn-cs"/>
              </a:rPr>
              <a:t>国家统考</a:t>
            </a:r>
          </a:p>
        </p:txBody>
      </p:sp>
      <p:sp>
        <p:nvSpPr>
          <p:cNvPr id="2" name="矩形 1"/>
          <p:cNvSpPr/>
          <p:nvPr/>
        </p:nvSpPr>
        <p:spPr>
          <a:xfrm>
            <a:off x="318401" y="1864719"/>
            <a:ext cx="400706" cy="4770537"/>
          </a:xfrm>
          <a:prstGeom prst="rect">
            <a:avLst/>
          </a:prstGeom>
        </p:spPr>
        <p:txBody>
          <a:bodyPr vert="horz" wrap="square">
            <a:spAutoFit/>
          </a:bodyPr>
          <a:lstStyle/>
          <a:p>
            <a:r>
              <a:rPr lang="zh-CN" altLang="en-US" sz="1600" b="1" dirty="0">
                <a:solidFill>
                  <a:srgbClr val="FF0000"/>
                </a:solidFill>
                <a:latin typeface="+mn-ea"/>
              </a:rPr>
              <a:t>高中起点本科</a:t>
            </a:r>
            <a:endParaRPr lang="en-US" altLang="zh-CN" sz="1600" b="1" dirty="0">
              <a:solidFill>
                <a:srgbClr val="FF0000"/>
              </a:solidFill>
              <a:latin typeface="+mn-ea"/>
            </a:endParaRPr>
          </a:p>
          <a:p>
            <a:r>
              <a:rPr lang="zh-CN" altLang="en-US" sz="1600" b="1" dirty="0">
                <a:solidFill>
                  <a:srgbClr val="FF0000"/>
                </a:solidFill>
                <a:latin typeface="+mn-ea"/>
              </a:rPr>
              <a:t>、专科起点本科层次学生适用</a:t>
            </a:r>
            <a:endParaRPr lang="zh-CN" altLang="zh-CN" sz="1600" b="1" dirty="0">
              <a:solidFill>
                <a:srgbClr val="FF0000"/>
              </a:solidFill>
              <a:latin typeface="+mn-ea"/>
            </a:endParaRPr>
          </a:p>
        </p:txBody>
      </p:sp>
      <p:sp>
        <p:nvSpPr>
          <p:cNvPr id="15" name="TextBox 14"/>
          <p:cNvSpPr txBox="1"/>
          <p:nvPr/>
        </p:nvSpPr>
        <p:spPr>
          <a:xfrm>
            <a:off x="6581628" y="2689299"/>
            <a:ext cx="1298123" cy="415498"/>
          </a:xfrm>
          <a:prstGeom prst="rect">
            <a:avLst/>
          </a:prstGeom>
          <a:solidFill>
            <a:schemeClr val="accent2">
              <a:lumMod val="20000"/>
              <a:lumOff val="80000"/>
              <a:alpha val="28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400" i="1" dirty="0">
                <a:solidFill>
                  <a:srgbClr val="F27900"/>
                </a:solidFill>
                <a:latin typeface="Arial Black" pitchFamily="34" charset="0"/>
                <a:ea typeface="黑体" pitchFamily="2" charset="-122"/>
              </a:rPr>
              <a:t>2</a:t>
            </a:r>
            <a:r>
              <a:rPr lang="zh-CN" altLang="en-US" sz="1400" i="1" dirty="0">
                <a:solidFill>
                  <a:srgbClr val="F27900"/>
                </a:solidFill>
                <a:latin typeface="Arial Black" pitchFamily="34" charset="0"/>
                <a:ea typeface="黑体" pitchFamily="2" charset="-122"/>
              </a:rPr>
              <a:t> </a:t>
            </a:r>
            <a:r>
              <a:rPr lang="en-US" altLang="zh-CN" sz="1400" i="1" dirty="0">
                <a:solidFill>
                  <a:srgbClr val="F27900"/>
                </a:solidFill>
                <a:latin typeface="Arial Black" pitchFamily="34" charset="0"/>
                <a:ea typeface="黑体" pitchFamily="2" charset="-122"/>
              </a:rPr>
              <a:t>. </a:t>
            </a:r>
            <a:r>
              <a:rPr lang="zh-CN" altLang="en-US" sz="1400" dirty="0">
                <a:solidFill>
                  <a:srgbClr val="17375E"/>
                </a:solidFill>
                <a:latin typeface="华文中宋" pitchFamily="2" charset="-122"/>
                <a:ea typeface="华文中宋" pitchFamily="2" charset="-122"/>
              </a:rPr>
              <a:t> 统考学号</a:t>
            </a:r>
            <a:endParaRPr lang="en-US" altLang="zh-CN" sz="1400" dirty="0">
              <a:solidFill>
                <a:srgbClr val="17375E"/>
              </a:solidFill>
              <a:latin typeface="华文中宋" pitchFamily="2" charset="-122"/>
              <a:ea typeface="华文中宋" pitchFamily="2" charset="-122"/>
            </a:endParaRPr>
          </a:p>
        </p:txBody>
      </p:sp>
      <p:sp>
        <p:nvSpPr>
          <p:cNvPr id="8" name="矩形 7"/>
          <p:cNvSpPr/>
          <p:nvPr/>
        </p:nvSpPr>
        <p:spPr>
          <a:xfrm>
            <a:off x="3528986" y="3992192"/>
            <a:ext cx="2427377" cy="2533151"/>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581628" y="2655585"/>
            <a:ext cx="1927829" cy="2573615"/>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224611" y="2622808"/>
            <a:ext cx="4060874" cy="1259184"/>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58925" y="3992192"/>
            <a:ext cx="2364791" cy="2533152"/>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4249575" y="4778677"/>
            <a:ext cx="1683982" cy="438582"/>
          </a:xfrm>
          <a:prstGeom prst="rect">
            <a:avLst/>
          </a:prstGeom>
          <a:solidFill>
            <a:schemeClr val="bg2">
              <a:lumMod val="90000"/>
              <a:alpha val="27000"/>
            </a:schemeClr>
          </a:solidFill>
          <a:ln>
            <a:solidFill>
              <a:schemeClr val="bg1">
                <a:lumMod val="75000"/>
                <a:alpha val="47000"/>
              </a:schemeClr>
            </a:solidFill>
          </a:ln>
        </p:spPr>
        <p:txBody>
          <a:bodyPr wrap="square" rtlCol="0">
            <a:spAutoFit/>
          </a:bodyPr>
          <a:lstStyle/>
          <a:p>
            <a:pPr>
              <a:lnSpc>
                <a:spcPct val="150000"/>
              </a:lnSpc>
              <a:spcBef>
                <a:spcPct val="0"/>
              </a:spcBef>
            </a:pPr>
            <a:r>
              <a:rPr lang="en-US" altLang="zh-CN" sz="1400" i="1" dirty="0">
                <a:solidFill>
                  <a:srgbClr val="F27900"/>
                </a:solidFill>
                <a:latin typeface="Arial Black" pitchFamily="34" charset="0"/>
                <a:ea typeface="黑体" pitchFamily="2" charset="-122"/>
              </a:rPr>
              <a:t>6. </a:t>
            </a:r>
            <a:r>
              <a:rPr lang="zh-CN" altLang="en-US" sz="1500" dirty="0">
                <a:solidFill>
                  <a:srgbClr val="17375E"/>
                </a:solidFill>
                <a:latin typeface="华文中宋" pitchFamily="2" charset="-122"/>
                <a:ea typeface="华文中宋" pitchFamily="2" charset="-122"/>
              </a:rPr>
              <a:t>查询统考资料。</a:t>
            </a:r>
          </a:p>
        </p:txBody>
      </p:sp>
      <p:sp>
        <p:nvSpPr>
          <p:cNvPr id="25" name="TextBox 16"/>
          <p:cNvSpPr txBox="1"/>
          <p:nvPr/>
        </p:nvSpPr>
        <p:spPr>
          <a:xfrm>
            <a:off x="2187052" y="3109538"/>
            <a:ext cx="1525108" cy="738664"/>
          </a:xfrm>
          <a:prstGeom prst="rect">
            <a:avLst/>
          </a:prstGeom>
          <a:solidFill>
            <a:schemeClr val="accent2">
              <a:lumMod val="20000"/>
              <a:lumOff val="80000"/>
              <a:alpha val="29000"/>
            </a:schemeClr>
          </a:solidFill>
          <a:ln>
            <a:solidFill>
              <a:schemeClr val="bg1">
                <a:lumMod val="75000"/>
                <a:alpha val="47000"/>
              </a:schemeClr>
            </a:solidFill>
          </a:ln>
        </p:spPr>
        <p:txBody>
          <a:bodyPr wrap="square" rtlCol="0">
            <a:spAutoFit/>
          </a:bodyPr>
          <a:lstStyle/>
          <a:p>
            <a:pPr>
              <a:lnSpc>
                <a:spcPct val="150000"/>
              </a:lnSpc>
              <a:spcBef>
                <a:spcPct val="0"/>
              </a:spcBef>
            </a:pPr>
            <a:r>
              <a:rPr lang="en-US" altLang="zh-CN" sz="1400" i="1" dirty="0">
                <a:solidFill>
                  <a:srgbClr val="F27900"/>
                </a:solidFill>
                <a:latin typeface="Arial Black" pitchFamily="34" charset="0"/>
                <a:ea typeface="黑体" pitchFamily="2" charset="-122"/>
              </a:rPr>
              <a:t>1. </a:t>
            </a:r>
            <a:r>
              <a:rPr lang="zh-CN" altLang="en-US" sz="1400" dirty="0">
                <a:solidFill>
                  <a:srgbClr val="17375E"/>
                </a:solidFill>
                <a:latin typeface="华文中宋" pitchFamily="2" charset="-122"/>
                <a:ea typeface="华文中宋" pitchFamily="2" charset="-122"/>
              </a:rPr>
              <a:t>进入辅导论坛、下载复习资料</a:t>
            </a:r>
          </a:p>
        </p:txBody>
      </p:sp>
      <p:sp>
        <p:nvSpPr>
          <p:cNvPr id="28" name="流程图: 联系 27"/>
          <p:cNvSpPr/>
          <p:nvPr/>
        </p:nvSpPr>
        <p:spPr>
          <a:xfrm>
            <a:off x="1907999" y="1638233"/>
            <a:ext cx="214314" cy="214314"/>
          </a:xfrm>
          <a:prstGeom prst="flowChartConnector">
            <a:avLst/>
          </a:prstGeom>
          <a:ln/>
        </p:spPr>
        <p:style>
          <a:lnRef idx="0">
            <a:schemeClr val="accent6"/>
          </a:lnRef>
          <a:fillRef idx="3">
            <a:schemeClr val="accent6"/>
          </a:fillRef>
          <a:effectRef idx="3">
            <a:schemeClr val="accent6"/>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4" name="矩形 3"/>
          <p:cNvSpPr/>
          <p:nvPr/>
        </p:nvSpPr>
        <p:spPr>
          <a:xfrm>
            <a:off x="2092079" y="1452787"/>
            <a:ext cx="4801314" cy="507831"/>
          </a:xfrm>
          <a:prstGeom prst="rect">
            <a:avLst/>
          </a:prstGeom>
        </p:spPr>
        <p:txBody>
          <a:bodyPr wrap="none">
            <a:spAutoFit/>
          </a:bodyPr>
          <a:lstStyle/>
          <a:p>
            <a:pPr>
              <a:lnSpc>
                <a:spcPct val="150000"/>
              </a:lnSpc>
              <a:spcBef>
                <a:spcPct val="0"/>
              </a:spcBef>
            </a:pPr>
            <a:r>
              <a:rPr lang="zh-CN" altLang="en-US" dirty="0">
                <a:solidFill>
                  <a:srgbClr val="17375E"/>
                </a:solidFill>
                <a:latin typeface="华文中宋" pitchFamily="2" charset="-122"/>
                <a:ea typeface="华文中宋" pitchFamily="2" charset="-122"/>
              </a:rPr>
              <a:t>教室首页“学习功能区”进入“统考”栏目。</a:t>
            </a:r>
          </a:p>
        </p:txBody>
      </p:sp>
      <p:pic>
        <p:nvPicPr>
          <p:cNvPr id="7" name="图片 6"/>
          <p:cNvPicPr>
            <a:picLocks noChangeAspect="1"/>
          </p:cNvPicPr>
          <p:nvPr/>
        </p:nvPicPr>
        <p:blipFill>
          <a:blip r:embed="rId4"/>
          <a:stretch>
            <a:fillRect/>
          </a:stretch>
        </p:blipFill>
        <p:spPr>
          <a:xfrm>
            <a:off x="842691" y="1292874"/>
            <a:ext cx="891617" cy="830652"/>
          </a:xfrm>
          <a:prstGeom prst="rect">
            <a:avLst/>
          </a:prstGeom>
          <a:ln w="19050">
            <a:solidFill>
              <a:schemeClr val="bg1">
                <a:lumMod val="75000"/>
              </a:schemeClr>
            </a:solidFill>
          </a:ln>
        </p:spPr>
      </p:pic>
      <p:sp>
        <p:nvSpPr>
          <p:cNvPr id="27" name="TextBox 14"/>
          <p:cNvSpPr txBox="1"/>
          <p:nvPr/>
        </p:nvSpPr>
        <p:spPr>
          <a:xfrm>
            <a:off x="6581628" y="3512431"/>
            <a:ext cx="1806796" cy="415498"/>
          </a:xfrm>
          <a:prstGeom prst="rect">
            <a:avLst/>
          </a:prstGeom>
          <a:solidFill>
            <a:schemeClr val="accent2">
              <a:lumMod val="20000"/>
              <a:lumOff val="80000"/>
              <a:alpha val="28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400" i="1" dirty="0">
                <a:solidFill>
                  <a:srgbClr val="F27900"/>
                </a:solidFill>
                <a:latin typeface="Arial Black" pitchFamily="34" charset="0"/>
                <a:ea typeface="黑体" pitchFamily="2" charset="-122"/>
              </a:rPr>
              <a:t>3. </a:t>
            </a:r>
            <a:r>
              <a:rPr lang="zh-CN" altLang="en-US" sz="1400" dirty="0">
                <a:solidFill>
                  <a:srgbClr val="17375E"/>
                </a:solidFill>
                <a:latin typeface="华文中宋" pitchFamily="2" charset="-122"/>
                <a:ea typeface="华文中宋" pitchFamily="2" charset="-122"/>
              </a:rPr>
              <a:t> 统考考试时间</a:t>
            </a:r>
            <a:endParaRPr lang="en-US" altLang="zh-CN" sz="1400" dirty="0">
              <a:solidFill>
                <a:srgbClr val="17375E"/>
              </a:solidFill>
              <a:latin typeface="华文中宋" pitchFamily="2" charset="-122"/>
              <a:ea typeface="华文中宋" pitchFamily="2" charset="-122"/>
            </a:endParaRPr>
          </a:p>
        </p:txBody>
      </p:sp>
      <p:sp>
        <p:nvSpPr>
          <p:cNvPr id="29" name="TextBox 14"/>
          <p:cNvSpPr txBox="1"/>
          <p:nvPr/>
        </p:nvSpPr>
        <p:spPr>
          <a:xfrm>
            <a:off x="6581628" y="4801761"/>
            <a:ext cx="1966786" cy="415498"/>
          </a:xfrm>
          <a:prstGeom prst="rect">
            <a:avLst/>
          </a:prstGeom>
          <a:solidFill>
            <a:schemeClr val="accent2">
              <a:lumMod val="20000"/>
              <a:lumOff val="80000"/>
              <a:alpha val="28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400" i="1" dirty="0">
                <a:solidFill>
                  <a:srgbClr val="F27900"/>
                </a:solidFill>
                <a:latin typeface="Arial Black" pitchFamily="34" charset="0"/>
                <a:ea typeface="黑体" pitchFamily="2" charset="-122"/>
              </a:rPr>
              <a:t>4</a:t>
            </a:r>
            <a:r>
              <a:rPr lang="zh-CN" altLang="en-US" sz="1400" i="1" dirty="0">
                <a:solidFill>
                  <a:srgbClr val="F27900"/>
                </a:solidFill>
                <a:latin typeface="Arial Black" pitchFamily="34" charset="0"/>
                <a:ea typeface="黑体" pitchFamily="2" charset="-122"/>
              </a:rPr>
              <a:t> </a:t>
            </a:r>
            <a:r>
              <a:rPr lang="en-US" altLang="zh-CN" sz="1400" i="1" dirty="0">
                <a:solidFill>
                  <a:srgbClr val="F27900"/>
                </a:solidFill>
                <a:latin typeface="Arial Black" pitchFamily="34" charset="0"/>
                <a:ea typeface="黑体" pitchFamily="2" charset="-122"/>
              </a:rPr>
              <a:t>. </a:t>
            </a:r>
            <a:r>
              <a:rPr lang="zh-CN" altLang="en-US" sz="1400" dirty="0">
                <a:solidFill>
                  <a:srgbClr val="17375E"/>
                </a:solidFill>
                <a:latin typeface="华文中宋" pitchFamily="2" charset="-122"/>
                <a:ea typeface="华文中宋" pitchFamily="2" charset="-122"/>
              </a:rPr>
              <a:t> “统考”平台入口</a:t>
            </a:r>
            <a:endParaRPr lang="en-US" altLang="zh-CN" sz="1400" dirty="0">
              <a:solidFill>
                <a:srgbClr val="17375E"/>
              </a:solidFill>
              <a:latin typeface="华文中宋" pitchFamily="2" charset="-122"/>
              <a:ea typeface="华文中宋" pitchFamily="2" charset="-122"/>
            </a:endParaRPr>
          </a:p>
        </p:txBody>
      </p:sp>
    </p:spTree>
    <p:extLst>
      <p:ext uri="{BB962C8B-B14F-4D97-AF65-F5344CB8AC3E}">
        <p14:creationId xmlns:p14="http://schemas.microsoft.com/office/powerpoint/2010/main" val="3550678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04"/>
          <p:cNvSpPr>
            <a:spLocks noChangeArrowheads="1"/>
          </p:cNvSpPr>
          <p:nvPr/>
        </p:nvSpPr>
        <p:spPr bwMode="auto">
          <a:xfrm>
            <a:off x="467543" y="1759787"/>
            <a:ext cx="8208913" cy="4117486"/>
          </a:xfrm>
          <a:prstGeom prst="roundRect">
            <a:avLst>
              <a:gd name="adj" fmla="val 7315"/>
            </a:avLst>
          </a:prstGeom>
          <a:solidFill>
            <a:sysClr val="window" lastClr="FFFFFF">
              <a:alpha val="50000"/>
            </a:sysClr>
          </a:solidFill>
          <a:ln w="3175" cap="flat" cmpd="sng" algn="ctr">
            <a:solidFill>
              <a:srgbClr val="4F81BD">
                <a:lumMod val="75000"/>
              </a:srgbClr>
            </a:solidFill>
            <a:prstDash val="solid"/>
            <a:bevel/>
            <a:tailEnd type="ova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 name="矩形 2"/>
          <p:cNvSpPr/>
          <p:nvPr/>
        </p:nvSpPr>
        <p:spPr>
          <a:xfrm>
            <a:off x="501982" y="1851496"/>
            <a:ext cx="8030457" cy="3277820"/>
          </a:xfrm>
          <a:prstGeom prst="rect">
            <a:avLst/>
          </a:prstGeom>
        </p:spPr>
        <p:txBody>
          <a:bodyPr wrap="square">
            <a:spAutoFit/>
          </a:bodyPr>
          <a:lstStyle/>
          <a:p>
            <a:pPr>
              <a:lnSpc>
                <a:spcPct val="150000"/>
              </a:lnSpc>
            </a:pPr>
            <a:r>
              <a:rPr lang="zh-CN" altLang="en-US" sz="2300" dirty="0">
                <a:solidFill>
                  <a:srgbClr val="17375E"/>
                </a:solidFill>
                <a:latin typeface="华文中宋" pitchFamily="2" charset="-122"/>
                <a:ea typeface="华文中宋" pitchFamily="2" charset="-122"/>
              </a:rPr>
              <a:t>      东北财经大学是我国成立最早、培养高层次经济管理人才最多的财经类高校之一，是一所突出经济学、管理学优势和特色，经济学、管理学、法学、文学、理学等多学科协调发展的财经大学，</a:t>
            </a:r>
            <a:r>
              <a:rPr lang="en-US" altLang="zh-CN" sz="2300" dirty="0">
                <a:solidFill>
                  <a:srgbClr val="17375E"/>
                </a:solidFill>
                <a:latin typeface="华文中宋" pitchFamily="2" charset="-122"/>
                <a:ea typeface="华文中宋" pitchFamily="2" charset="-122"/>
              </a:rPr>
              <a:t>2011</a:t>
            </a:r>
            <a:r>
              <a:rPr lang="zh-CN" altLang="en-US" sz="2300" dirty="0">
                <a:solidFill>
                  <a:srgbClr val="17375E"/>
                </a:solidFill>
                <a:latin typeface="华文中宋" pitchFamily="2" charset="-122"/>
                <a:ea typeface="华文中宋" pitchFamily="2" charset="-122"/>
              </a:rPr>
              <a:t>年获批教育部“全国高等学校继续教育示范基地”资格（全国</a:t>
            </a:r>
            <a:r>
              <a:rPr lang="en-US" altLang="zh-CN" sz="2300" dirty="0">
                <a:solidFill>
                  <a:srgbClr val="17375E"/>
                </a:solidFill>
                <a:latin typeface="华文中宋" pitchFamily="2" charset="-122"/>
                <a:ea typeface="华文中宋" pitchFamily="2" charset="-122"/>
              </a:rPr>
              <a:t>50</a:t>
            </a:r>
            <a:r>
              <a:rPr lang="zh-CN" altLang="en-US" sz="2300" dirty="0">
                <a:solidFill>
                  <a:srgbClr val="17375E"/>
                </a:solidFill>
                <a:latin typeface="华文中宋" pitchFamily="2" charset="-122"/>
                <a:ea typeface="华文中宋" pitchFamily="2" charset="-122"/>
              </a:rPr>
              <a:t>个基地之一），</a:t>
            </a:r>
            <a:r>
              <a:rPr lang="en-US" altLang="zh-CN" sz="2300" dirty="0">
                <a:solidFill>
                  <a:srgbClr val="17375E"/>
                </a:solidFill>
                <a:latin typeface="华文中宋" pitchFamily="2" charset="-122"/>
                <a:ea typeface="华文中宋" pitchFamily="2" charset="-122"/>
              </a:rPr>
              <a:t>2018</a:t>
            </a:r>
            <a:r>
              <a:rPr lang="zh-CN" altLang="en-US" sz="2300" dirty="0">
                <a:solidFill>
                  <a:srgbClr val="17375E"/>
                </a:solidFill>
                <a:latin typeface="华文中宋" pitchFamily="2" charset="-122"/>
                <a:ea typeface="华文中宋" pitchFamily="2" charset="-122"/>
              </a:rPr>
              <a:t>年获批人力资源和社会保障部“国家级专业技术人员继续教育基地”。</a:t>
            </a:r>
          </a:p>
        </p:txBody>
      </p:sp>
      <p:sp>
        <p:nvSpPr>
          <p:cNvPr id="4" name="标题 1"/>
          <p:cNvSpPr>
            <a:spLocks noGrp="1"/>
          </p:cNvSpPr>
          <p:nvPr>
            <p:ph type="title"/>
          </p:nvPr>
        </p:nvSpPr>
        <p:spPr>
          <a:xfrm>
            <a:off x="541783" y="980728"/>
            <a:ext cx="7772400" cy="648072"/>
          </a:xfrm>
        </p:spPr>
        <p:txBody>
          <a:bodyPr>
            <a:normAutofit fontScale="90000"/>
          </a:bodyPr>
          <a:lstStyle/>
          <a:p>
            <a:pPr algn="ctr"/>
            <a:r>
              <a:rPr lang="zh-CN" altLang="en-US" b="1" cap="all" dirty="0">
                <a:ln w="9000" cmpd="sng">
                  <a:noFill/>
                  <a:prstDash val="solid"/>
                </a:ln>
                <a:solidFill>
                  <a:srgbClr val="F27900"/>
                </a:solidFill>
                <a:effectLst>
                  <a:reflection blurRad="12700" stA="28000" endPos="45000" dist="1000" dir="5400000" sy="-100000" algn="bl" rotWithShape="0"/>
                </a:effectLst>
                <a:latin typeface="华文中宋" pitchFamily="2" charset="-122"/>
                <a:ea typeface="华文中宋" pitchFamily="2" charset="-122"/>
                <a:cs typeface="+mn-cs"/>
              </a:rPr>
              <a:t>东北财经大学简介</a:t>
            </a:r>
          </a:p>
        </p:txBody>
      </p:sp>
      <p:sp>
        <p:nvSpPr>
          <p:cNvPr id="5" name="AutoShape 12"/>
          <p:cNvSpPr>
            <a:spLocks noChangeArrowheads="1"/>
          </p:cNvSpPr>
          <p:nvPr/>
        </p:nvSpPr>
        <p:spPr bwMode="auto">
          <a:xfrm rot="10800000" flipH="1">
            <a:off x="611561" y="1628801"/>
            <a:ext cx="7920879" cy="58977"/>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Tree>
    <p:extLst>
      <p:ext uri="{BB962C8B-B14F-4D97-AF65-F5344CB8AC3E}">
        <p14:creationId xmlns:p14="http://schemas.microsoft.com/office/powerpoint/2010/main" val="536083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827584" y="1172294"/>
            <a:ext cx="8229600" cy="568570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170000"/>
              </a:lnSpc>
              <a:buNone/>
            </a:pPr>
            <a:r>
              <a:rPr lang="zh-CN" altLang="en-US" sz="1900" b="1" dirty="0">
                <a:solidFill>
                  <a:srgbClr val="17375E"/>
                </a:solidFill>
                <a:latin typeface="华文中宋" pitchFamily="2" charset="-122"/>
                <a:ea typeface="华文中宋" pitchFamily="2" charset="-122"/>
              </a:rPr>
              <a:t>      </a:t>
            </a:r>
            <a:r>
              <a:rPr lang="zh-CN" altLang="en-US" sz="2000" b="1" dirty="0">
                <a:solidFill>
                  <a:srgbClr val="17375E"/>
                </a:solidFill>
                <a:latin typeface="华文中宋" pitchFamily="2" charset="-122"/>
                <a:ea typeface="华文中宋" pitchFamily="2" charset="-122"/>
              </a:rPr>
              <a:t>考试对象：</a:t>
            </a:r>
            <a:r>
              <a:rPr lang="zh-CN" altLang="en-US" sz="2100" dirty="0">
                <a:solidFill>
                  <a:srgbClr val="17375E"/>
                </a:solidFill>
                <a:latin typeface="华文中宋" pitchFamily="2" charset="-122"/>
                <a:ea typeface="华文中宋" pitchFamily="2" charset="-122"/>
              </a:rPr>
              <a:t>高中起点本科、专科起点本科层次学生</a:t>
            </a:r>
          </a:p>
          <a:p>
            <a:pPr marL="0" indent="0">
              <a:lnSpc>
                <a:spcPct val="170000"/>
              </a:lnSpc>
              <a:buNone/>
            </a:pPr>
            <a:r>
              <a:rPr lang="zh-CN" altLang="en-US" sz="1900" b="1" dirty="0">
                <a:solidFill>
                  <a:srgbClr val="17375E"/>
                </a:solidFill>
                <a:latin typeface="华文中宋" pitchFamily="2" charset="-122"/>
                <a:ea typeface="华文中宋" pitchFamily="2" charset="-122"/>
              </a:rPr>
              <a:t>   </a:t>
            </a:r>
            <a:r>
              <a:rPr lang="zh-CN" altLang="en-US" sz="2000" b="1" dirty="0">
                <a:solidFill>
                  <a:srgbClr val="17375E"/>
                </a:solidFill>
                <a:latin typeface="华文中宋" pitchFamily="2" charset="-122"/>
                <a:ea typeface="华文中宋" pitchFamily="2" charset="-122"/>
              </a:rPr>
              <a:t>   考试科目</a:t>
            </a:r>
            <a:r>
              <a:rPr lang="en-US" altLang="zh-CN" sz="2000" b="1" dirty="0">
                <a:solidFill>
                  <a:srgbClr val="17375E"/>
                </a:solidFill>
                <a:latin typeface="华文中宋" pitchFamily="2" charset="-122"/>
                <a:ea typeface="华文中宋" pitchFamily="2" charset="-122"/>
              </a:rPr>
              <a:t>:</a:t>
            </a:r>
          </a:p>
          <a:p>
            <a:pPr marL="1044000" lvl="2" indent="-144000">
              <a:lnSpc>
                <a:spcPct val="170000"/>
              </a:lnSpc>
              <a:buClr>
                <a:schemeClr val="tx2">
                  <a:lumMod val="75000"/>
                </a:schemeClr>
              </a:buClr>
              <a:buFont typeface="Wingdings" pitchFamily="2" charset="2"/>
              <a:buChar char="l"/>
            </a:pPr>
            <a:r>
              <a:rPr lang="zh-CN" altLang="en-US" dirty="0">
                <a:solidFill>
                  <a:srgbClr val="17375E"/>
                </a:solidFill>
                <a:latin typeface="华文中宋" pitchFamily="2" charset="-122"/>
                <a:ea typeface="华文中宋" pitchFamily="2" charset="-122"/>
              </a:rPr>
              <a:t>高中起点本科统考科目：计算机应用基础、大学英语（</a:t>
            </a:r>
            <a:r>
              <a:rPr lang="en-US" altLang="zh-CN" dirty="0">
                <a:solidFill>
                  <a:srgbClr val="17375E"/>
                </a:solidFill>
                <a:latin typeface="华文中宋" pitchFamily="2" charset="-122"/>
                <a:ea typeface="华文中宋" pitchFamily="2" charset="-122"/>
              </a:rPr>
              <a:t>B</a:t>
            </a:r>
            <a:r>
              <a:rPr lang="zh-CN" altLang="en-US" dirty="0">
                <a:solidFill>
                  <a:srgbClr val="17375E"/>
                </a:solidFill>
                <a:latin typeface="华文中宋" pitchFamily="2" charset="-122"/>
                <a:ea typeface="华文中宋" pitchFamily="2" charset="-122"/>
              </a:rPr>
              <a:t>）、大学语文（</a:t>
            </a:r>
            <a:r>
              <a:rPr lang="en-US" altLang="zh-CN" dirty="0">
                <a:solidFill>
                  <a:srgbClr val="17375E"/>
                </a:solidFill>
                <a:latin typeface="华文中宋" pitchFamily="2" charset="-122"/>
                <a:ea typeface="华文中宋" pitchFamily="2" charset="-122"/>
              </a:rPr>
              <a:t>B</a:t>
            </a:r>
            <a:r>
              <a:rPr lang="zh-CN" altLang="en-US" dirty="0">
                <a:solidFill>
                  <a:srgbClr val="17375E"/>
                </a:solidFill>
                <a:latin typeface="华文中宋" pitchFamily="2" charset="-122"/>
                <a:ea typeface="华文中宋" pitchFamily="2" charset="-122"/>
              </a:rPr>
              <a:t>）</a:t>
            </a:r>
          </a:p>
          <a:p>
            <a:pPr marL="1044000" lvl="2" indent="-144000">
              <a:lnSpc>
                <a:spcPct val="170000"/>
              </a:lnSpc>
              <a:buClr>
                <a:schemeClr val="tx2">
                  <a:lumMod val="75000"/>
                </a:schemeClr>
              </a:buClr>
              <a:buFont typeface="Wingdings" pitchFamily="2" charset="2"/>
              <a:buChar char="l"/>
            </a:pPr>
            <a:r>
              <a:rPr lang="zh-CN" altLang="en-US" dirty="0">
                <a:solidFill>
                  <a:srgbClr val="17375E"/>
                </a:solidFill>
                <a:latin typeface="华文中宋" pitchFamily="2" charset="-122"/>
                <a:ea typeface="华文中宋" pitchFamily="2" charset="-122"/>
              </a:rPr>
              <a:t>专科起点本科统考科目：计算机应用基础、大学英语（</a:t>
            </a:r>
            <a:r>
              <a:rPr lang="en-US" altLang="zh-CN" dirty="0">
                <a:solidFill>
                  <a:srgbClr val="17375E"/>
                </a:solidFill>
                <a:latin typeface="华文中宋" pitchFamily="2" charset="-122"/>
                <a:ea typeface="华文中宋" pitchFamily="2" charset="-122"/>
              </a:rPr>
              <a:t>B</a:t>
            </a:r>
            <a:r>
              <a:rPr lang="zh-CN" altLang="en-US" dirty="0">
                <a:solidFill>
                  <a:srgbClr val="17375E"/>
                </a:solidFill>
                <a:latin typeface="华文中宋" pitchFamily="2" charset="-122"/>
                <a:ea typeface="华文中宋" pitchFamily="2" charset="-122"/>
              </a:rPr>
              <a:t>）</a:t>
            </a:r>
          </a:p>
          <a:p>
            <a:pPr marL="0" indent="0">
              <a:lnSpc>
                <a:spcPct val="170000"/>
              </a:lnSpc>
              <a:buClr>
                <a:srgbClr val="008000"/>
              </a:buClr>
              <a:buNone/>
            </a:pPr>
            <a:r>
              <a:rPr lang="zh-CN" altLang="en-US" sz="2500" b="1" dirty="0">
                <a:solidFill>
                  <a:srgbClr val="17375E"/>
                </a:solidFill>
                <a:latin typeface="华文中宋" pitchFamily="2" charset="-122"/>
                <a:ea typeface="华文中宋" pitchFamily="2" charset="-122"/>
              </a:rPr>
              <a:t>     </a:t>
            </a:r>
            <a:r>
              <a:rPr lang="zh-CN" altLang="en-US" sz="2000" b="1" dirty="0">
                <a:solidFill>
                  <a:srgbClr val="17375E"/>
                </a:solidFill>
                <a:latin typeface="华文中宋" pitchFamily="2" charset="-122"/>
                <a:ea typeface="华文中宋" pitchFamily="2" charset="-122"/>
              </a:rPr>
              <a:t>考试方式</a:t>
            </a:r>
            <a:r>
              <a:rPr lang="en-US" altLang="zh-CN" sz="2000" b="1" dirty="0">
                <a:solidFill>
                  <a:srgbClr val="17375E"/>
                </a:solidFill>
                <a:latin typeface="华文中宋" pitchFamily="2" charset="-122"/>
                <a:ea typeface="华文中宋" pitchFamily="2" charset="-122"/>
              </a:rPr>
              <a:t>: </a:t>
            </a:r>
            <a:r>
              <a:rPr lang="zh-CN" altLang="en-US" sz="2100" dirty="0">
                <a:solidFill>
                  <a:srgbClr val="17375E"/>
                </a:solidFill>
                <a:latin typeface="华文中宋" pitchFamily="2" charset="-122"/>
                <a:ea typeface="华文中宋" pitchFamily="2" charset="-122"/>
              </a:rPr>
              <a:t>机考、闭卷</a:t>
            </a:r>
          </a:p>
          <a:p>
            <a:pPr marL="0" indent="0">
              <a:lnSpc>
                <a:spcPct val="170000"/>
              </a:lnSpc>
              <a:buNone/>
            </a:pPr>
            <a:r>
              <a:rPr lang="zh-CN" altLang="en-US" sz="1900" b="1" dirty="0">
                <a:solidFill>
                  <a:srgbClr val="17375E"/>
                </a:solidFill>
                <a:latin typeface="华文中宋" pitchFamily="2" charset="-122"/>
                <a:ea typeface="华文中宋" pitchFamily="2" charset="-122"/>
              </a:rPr>
              <a:t>      </a:t>
            </a:r>
            <a:r>
              <a:rPr lang="zh-CN" altLang="en-US" sz="2000" b="1" dirty="0">
                <a:solidFill>
                  <a:srgbClr val="17375E"/>
                </a:solidFill>
                <a:latin typeface="华文中宋" pitchFamily="2" charset="-122"/>
                <a:ea typeface="华文中宋" pitchFamily="2" charset="-122"/>
              </a:rPr>
              <a:t>考试时间</a:t>
            </a:r>
            <a:r>
              <a:rPr lang="en-US" altLang="zh-CN" sz="2000" b="1" dirty="0">
                <a:solidFill>
                  <a:srgbClr val="17375E"/>
                </a:solidFill>
                <a:latin typeface="华文中宋" pitchFamily="2" charset="-122"/>
                <a:ea typeface="华文中宋" pitchFamily="2" charset="-122"/>
              </a:rPr>
              <a:t>: </a:t>
            </a:r>
            <a:r>
              <a:rPr lang="zh-CN" altLang="en-US" sz="2100" dirty="0">
                <a:solidFill>
                  <a:srgbClr val="17375E"/>
                </a:solidFill>
                <a:latin typeface="华文中宋" pitchFamily="2" charset="-122"/>
                <a:ea typeface="华文中宋" pitchFamily="2" charset="-122"/>
              </a:rPr>
              <a:t>一般为每年的</a:t>
            </a:r>
            <a:r>
              <a:rPr lang="en-US" altLang="zh-CN" sz="2100" dirty="0">
                <a:solidFill>
                  <a:srgbClr val="17375E"/>
                </a:solidFill>
                <a:latin typeface="华文中宋" pitchFamily="2" charset="-122"/>
                <a:ea typeface="华文中宋" pitchFamily="2" charset="-122"/>
              </a:rPr>
              <a:t>4</a:t>
            </a:r>
            <a:r>
              <a:rPr lang="zh-CN" altLang="en-US" sz="2100" dirty="0">
                <a:solidFill>
                  <a:srgbClr val="17375E"/>
                </a:solidFill>
                <a:latin typeface="华文中宋" pitchFamily="2" charset="-122"/>
                <a:ea typeface="华文中宋" pitchFamily="2" charset="-122"/>
              </a:rPr>
              <a:t>月、</a:t>
            </a:r>
            <a:r>
              <a:rPr lang="en-US" altLang="zh-CN" sz="2100" dirty="0">
                <a:solidFill>
                  <a:srgbClr val="17375E"/>
                </a:solidFill>
                <a:latin typeface="华文中宋" pitchFamily="2" charset="-122"/>
                <a:ea typeface="华文中宋" pitchFamily="2" charset="-122"/>
              </a:rPr>
              <a:t>9</a:t>
            </a:r>
            <a:r>
              <a:rPr lang="zh-CN" altLang="en-US" sz="2100" dirty="0">
                <a:solidFill>
                  <a:srgbClr val="17375E"/>
                </a:solidFill>
                <a:latin typeface="华文中宋" pitchFamily="2" charset="-122"/>
                <a:ea typeface="华文中宋" pitchFamily="2" charset="-122"/>
              </a:rPr>
              <a:t>月、</a:t>
            </a:r>
            <a:r>
              <a:rPr lang="en-US" altLang="zh-CN" sz="2100" dirty="0">
                <a:solidFill>
                  <a:srgbClr val="17375E"/>
                </a:solidFill>
                <a:latin typeface="华文中宋" pitchFamily="2" charset="-122"/>
                <a:ea typeface="华文中宋" pitchFamily="2" charset="-122"/>
              </a:rPr>
              <a:t>12</a:t>
            </a:r>
            <a:r>
              <a:rPr lang="zh-CN" altLang="en-US" sz="2100" dirty="0">
                <a:solidFill>
                  <a:srgbClr val="17375E"/>
                </a:solidFill>
                <a:latin typeface="华文中宋" pitchFamily="2" charset="-122"/>
                <a:ea typeface="华文中宋" pitchFamily="2" charset="-122"/>
              </a:rPr>
              <a:t>月，具体时间以发布的统考通知为准。 </a:t>
            </a:r>
          </a:p>
          <a:p>
            <a:pPr marL="0" indent="0">
              <a:lnSpc>
                <a:spcPct val="170000"/>
              </a:lnSpc>
              <a:buNone/>
            </a:pPr>
            <a:r>
              <a:rPr lang="zh-CN" altLang="en-US" sz="2500" b="1" dirty="0">
                <a:solidFill>
                  <a:srgbClr val="17375E"/>
                </a:solidFill>
                <a:latin typeface="华文中宋" pitchFamily="2" charset="-122"/>
                <a:ea typeface="华文中宋" pitchFamily="2" charset="-122"/>
              </a:rPr>
              <a:t>     </a:t>
            </a:r>
            <a:r>
              <a:rPr lang="zh-CN" altLang="en-US" sz="2000" b="1" dirty="0">
                <a:solidFill>
                  <a:srgbClr val="17375E"/>
                </a:solidFill>
                <a:latin typeface="华文中宋" pitchFamily="2" charset="-122"/>
                <a:ea typeface="华文中宋" pitchFamily="2" charset="-122"/>
              </a:rPr>
              <a:t>考试费用</a:t>
            </a:r>
            <a:r>
              <a:rPr lang="en-US" altLang="zh-CN" sz="2000" b="1" dirty="0">
                <a:solidFill>
                  <a:srgbClr val="17375E"/>
                </a:solidFill>
                <a:latin typeface="华文中宋" pitchFamily="2" charset="-122"/>
                <a:ea typeface="华文中宋" pitchFamily="2" charset="-122"/>
              </a:rPr>
              <a:t>:</a:t>
            </a:r>
            <a:r>
              <a:rPr lang="en-US" altLang="zh-CN" sz="2100" dirty="0">
                <a:solidFill>
                  <a:srgbClr val="17375E"/>
                </a:solidFill>
                <a:latin typeface="华文中宋" pitchFamily="2" charset="-122"/>
                <a:ea typeface="华文中宋" pitchFamily="2" charset="-122"/>
              </a:rPr>
              <a:t>35</a:t>
            </a:r>
            <a:r>
              <a:rPr lang="zh-CN" altLang="en-US" sz="2100" dirty="0">
                <a:solidFill>
                  <a:srgbClr val="17375E"/>
                </a:solidFill>
                <a:latin typeface="华文中宋" pitchFamily="2" charset="-122"/>
                <a:ea typeface="华文中宋" pitchFamily="2" charset="-122"/>
              </a:rPr>
              <a:t>元</a:t>
            </a:r>
            <a:r>
              <a:rPr lang="en-US" altLang="zh-CN" sz="2100" dirty="0">
                <a:solidFill>
                  <a:srgbClr val="17375E"/>
                </a:solidFill>
                <a:latin typeface="华文中宋" pitchFamily="2" charset="-122"/>
                <a:ea typeface="华文中宋" pitchFamily="2" charset="-122"/>
              </a:rPr>
              <a:t>/</a:t>
            </a:r>
            <a:r>
              <a:rPr lang="zh-CN" altLang="en-US" sz="2100" dirty="0">
                <a:solidFill>
                  <a:srgbClr val="17375E"/>
                </a:solidFill>
                <a:latin typeface="华文中宋" pitchFamily="2" charset="-122"/>
                <a:ea typeface="华文中宋" pitchFamily="2" charset="-122"/>
              </a:rPr>
              <a:t>人</a:t>
            </a:r>
            <a:r>
              <a:rPr lang="en-US" altLang="zh-CN" sz="2100" dirty="0">
                <a:solidFill>
                  <a:srgbClr val="17375E"/>
                </a:solidFill>
                <a:latin typeface="华文中宋" pitchFamily="2" charset="-122"/>
                <a:ea typeface="华文中宋" pitchFamily="2" charset="-122"/>
              </a:rPr>
              <a:t>·</a:t>
            </a:r>
            <a:r>
              <a:rPr lang="zh-CN" altLang="en-US" sz="2100" dirty="0">
                <a:solidFill>
                  <a:srgbClr val="17375E"/>
                </a:solidFill>
                <a:latin typeface="华文中宋" pitchFamily="2" charset="-122"/>
                <a:ea typeface="华文中宋" pitchFamily="2" charset="-122"/>
              </a:rPr>
              <a:t>科；</a:t>
            </a:r>
            <a:endParaRPr lang="en-US" altLang="zh-CN" sz="2100" dirty="0">
              <a:solidFill>
                <a:srgbClr val="17375E"/>
              </a:solidFill>
              <a:latin typeface="华文中宋" pitchFamily="2" charset="-122"/>
              <a:ea typeface="华文中宋" pitchFamily="2" charset="-122"/>
            </a:endParaRPr>
          </a:p>
          <a:p>
            <a:pPr marL="0" indent="0">
              <a:lnSpc>
                <a:spcPct val="170000"/>
              </a:lnSpc>
              <a:buNone/>
            </a:pPr>
            <a:r>
              <a:rPr lang="en-US" altLang="zh-CN" sz="2100" dirty="0">
                <a:solidFill>
                  <a:srgbClr val="17375E"/>
                </a:solidFill>
                <a:latin typeface="华文中宋" pitchFamily="2" charset="-122"/>
                <a:ea typeface="华文中宋" pitchFamily="2" charset="-122"/>
              </a:rPr>
              <a:t>      </a:t>
            </a:r>
            <a:r>
              <a:rPr lang="zh-CN" altLang="en-US" sz="2100" b="1" dirty="0">
                <a:solidFill>
                  <a:srgbClr val="17375E"/>
                </a:solidFill>
                <a:latin typeface="华文中宋" pitchFamily="2" charset="-122"/>
                <a:ea typeface="华文中宋" pitchFamily="2" charset="-122"/>
              </a:rPr>
              <a:t>交费方式：</a:t>
            </a:r>
            <a:endParaRPr lang="en-US" altLang="zh-CN" sz="2100" b="1" dirty="0">
              <a:solidFill>
                <a:srgbClr val="17375E"/>
              </a:solidFill>
              <a:latin typeface="华文中宋" pitchFamily="2" charset="-122"/>
              <a:ea typeface="华文中宋" pitchFamily="2" charset="-122"/>
            </a:endParaRPr>
          </a:p>
          <a:p>
            <a:pPr marL="1044000" lvl="2" indent="-144000">
              <a:lnSpc>
                <a:spcPct val="170000"/>
              </a:lnSpc>
              <a:spcBef>
                <a:spcPts val="0"/>
              </a:spcBef>
              <a:buClr>
                <a:srgbClr val="1F497D">
                  <a:lumMod val="75000"/>
                </a:srgbClr>
              </a:buClr>
              <a:buFont typeface="Wingdings" pitchFamily="2" charset="2"/>
              <a:buChar char="l"/>
            </a:pPr>
            <a:r>
              <a:rPr lang="zh-CN" altLang="en-US" dirty="0">
                <a:solidFill>
                  <a:srgbClr val="17375E"/>
                </a:solidFill>
                <a:latin typeface="华文中宋" pitchFamily="2" charset="-122"/>
                <a:ea typeface="华文中宋" pitchFamily="2" charset="-122"/>
              </a:rPr>
              <a:t>学生须通过统考信息管理系统进行报考操作；</a:t>
            </a:r>
            <a:endParaRPr lang="en-US" altLang="zh-CN" dirty="0">
              <a:solidFill>
                <a:srgbClr val="17375E"/>
              </a:solidFill>
              <a:latin typeface="华文中宋" pitchFamily="2" charset="-122"/>
              <a:ea typeface="华文中宋" pitchFamily="2" charset="-122"/>
            </a:endParaRPr>
          </a:p>
          <a:p>
            <a:pPr marL="1044000" lvl="2" indent="-144000">
              <a:lnSpc>
                <a:spcPct val="170000"/>
              </a:lnSpc>
              <a:spcBef>
                <a:spcPts val="0"/>
              </a:spcBef>
              <a:buClr>
                <a:srgbClr val="1F497D">
                  <a:lumMod val="75000"/>
                </a:srgbClr>
              </a:buClr>
              <a:buFont typeface="Wingdings" pitchFamily="2" charset="2"/>
              <a:buChar char="l"/>
            </a:pPr>
            <a:r>
              <a:rPr lang="zh-CN" altLang="en-US" sz="2100" dirty="0">
                <a:solidFill>
                  <a:srgbClr val="17375E"/>
                </a:solidFill>
                <a:latin typeface="华文中宋" pitchFamily="2" charset="-122"/>
                <a:ea typeface="华文中宋" pitchFamily="2" charset="-122"/>
              </a:rPr>
              <a:t>使用网考办规定的银行卡通过网上缴费系统进行缴费；</a:t>
            </a:r>
            <a:endParaRPr lang="en-US" altLang="zh-CN" sz="2100" dirty="0">
              <a:solidFill>
                <a:srgbClr val="17375E"/>
              </a:solidFill>
              <a:latin typeface="华文中宋" pitchFamily="2" charset="-122"/>
              <a:ea typeface="华文中宋" pitchFamily="2" charset="-122"/>
            </a:endParaRPr>
          </a:p>
          <a:p>
            <a:pPr marL="1044000" lvl="2" indent="-144000">
              <a:lnSpc>
                <a:spcPct val="170000"/>
              </a:lnSpc>
              <a:spcBef>
                <a:spcPts val="0"/>
              </a:spcBef>
              <a:buClr>
                <a:srgbClr val="1F497D">
                  <a:lumMod val="75000"/>
                </a:srgbClr>
              </a:buClr>
              <a:buFont typeface="Wingdings" pitchFamily="2" charset="2"/>
              <a:buChar char="l"/>
            </a:pPr>
            <a:r>
              <a:rPr lang="zh-CN" altLang="en-US" sz="2100" dirty="0">
                <a:solidFill>
                  <a:srgbClr val="17375E"/>
                </a:solidFill>
                <a:latin typeface="华文中宋" pitchFamily="2" charset="-122"/>
                <a:ea typeface="华文中宋" pitchFamily="2" charset="-122"/>
              </a:rPr>
              <a:t>交费信息确认后，不能修改考生信息，且不予退费；</a:t>
            </a:r>
            <a:endParaRPr lang="en-US" altLang="zh-CN" sz="2100" dirty="0">
              <a:solidFill>
                <a:srgbClr val="17375E"/>
              </a:solidFill>
              <a:latin typeface="华文中宋" pitchFamily="2" charset="-122"/>
              <a:ea typeface="华文中宋" pitchFamily="2" charset="-122"/>
            </a:endParaRPr>
          </a:p>
          <a:p>
            <a:pPr marL="1044000" lvl="2" indent="-144000">
              <a:lnSpc>
                <a:spcPct val="170000"/>
              </a:lnSpc>
              <a:spcBef>
                <a:spcPts val="0"/>
              </a:spcBef>
              <a:buClr>
                <a:srgbClr val="1F497D">
                  <a:lumMod val="75000"/>
                </a:srgbClr>
              </a:buClr>
              <a:buFont typeface="Wingdings" pitchFamily="2" charset="2"/>
              <a:buChar char="l"/>
            </a:pPr>
            <a:r>
              <a:rPr lang="zh-CN" altLang="en-US" sz="2100" dirty="0">
                <a:solidFill>
                  <a:srgbClr val="17375E"/>
                </a:solidFill>
                <a:latin typeface="华文中宋" pitchFamily="2" charset="-122"/>
                <a:ea typeface="华文中宋" pitchFamily="2" charset="-122"/>
              </a:rPr>
              <a:t> 考生如未交费，则报考信息无效，不能参加考试。      </a:t>
            </a:r>
            <a:endParaRPr lang="en-US" altLang="zh-CN" sz="2100" dirty="0">
              <a:solidFill>
                <a:srgbClr val="17375E"/>
              </a:solidFill>
              <a:latin typeface="华文中宋" pitchFamily="2" charset="-122"/>
              <a:ea typeface="华文中宋" pitchFamily="2" charset="-122"/>
            </a:endParaRPr>
          </a:p>
        </p:txBody>
      </p:sp>
      <p:sp>
        <p:nvSpPr>
          <p:cNvPr id="3" name="AutoShape 12"/>
          <p:cNvSpPr>
            <a:spLocks noChangeArrowheads="1"/>
          </p:cNvSpPr>
          <p:nvPr/>
        </p:nvSpPr>
        <p:spPr bwMode="auto">
          <a:xfrm rot="10800000" flipH="1">
            <a:off x="4447033" y="1065765"/>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11" name="标题 1"/>
          <p:cNvSpPr>
            <a:spLocks noGrp="1"/>
          </p:cNvSpPr>
          <p:nvPr>
            <p:ph type="title"/>
          </p:nvPr>
        </p:nvSpPr>
        <p:spPr>
          <a:xfrm>
            <a:off x="5220072" y="476672"/>
            <a:ext cx="3328342" cy="648072"/>
          </a:xfrm>
        </p:spPr>
        <p:txBody>
          <a:bodyPr>
            <a:normAutofit/>
          </a:bodyPr>
          <a:lstStyle/>
          <a:p>
            <a:pPr fontAlgn="base">
              <a:spcAft>
                <a:spcPct val="0"/>
              </a:spcAft>
            </a:pPr>
            <a:r>
              <a:rPr lang="zh-CN" altLang="en-US" sz="2400" b="1" dirty="0">
                <a:solidFill>
                  <a:schemeClr val="accent6">
                    <a:lumMod val="75000"/>
                  </a:schemeClr>
                </a:solidFill>
                <a:latin typeface="+mn-ea"/>
                <a:ea typeface="+mn-ea"/>
                <a:cs typeface="+mn-cs"/>
              </a:rPr>
              <a:t>     全国统考 </a:t>
            </a:r>
            <a:r>
              <a:rPr lang="zh-CN" altLang="en-US" sz="1800" b="1" dirty="0">
                <a:solidFill>
                  <a:schemeClr val="accent1">
                    <a:lumMod val="75000"/>
                  </a:schemeClr>
                </a:solidFill>
                <a:latin typeface="+mn-ea"/>
                <a:ea typeface="+mn-ea"/>
                <a:cs typeface="+mn-cs"/>
              </a:rPr>
              <a:t>简介</a:t>
            </a:r>
          </a:p>
        </p:txBody>
      </p:sp>
      <p:sp>
        <p:nvSpPr>
          <p:cNvPr id="12" name="流程图: 联系 11"/>
          <p:cNvSpPr/>
          <p:nvPr/>
        </p:nvSpPr>
        <p:spPr>
          <a:xfrm>
            <a:off x="1000100" y="1268760"/>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7" name="流程图: 联系 16"/>
          <p:cNvSpPr/>
          <p:nvPr/>
        </p:nvSpPr>
        <p:spPr>
          <a:xfrm>
            <a:off x="1000100" y="2996952"/>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8" name="流程图: 联系 17"/>
          <p:cNvSpPr/>
          <p:nvPr/>
        </p:nvSpPr>
        <p:spPr>
          <a:xfrm>
            <a:off x="1000100" y="3429000"/>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9" name="流程图: 联系 18"/>
          <p:cNvSpPr/>
          <p:nvPr/>
        </p:nvSpPr>
        <p:spPr>
          <a:xfrm>
            <a:off x="1000100" y="3929066"/>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20" name="流程图: 联系 19"/>
          <p:cNvSpPr/>
          <p:nvPr/>
        </p:nvSpPr>
        <p:spPr>
          <a:xfrm>
            <a:off x="1000100" y="4357694"/>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21" name="流程图: 联系 20"/>
          <p:cNvSpPr/>
          <p:nvPr/>
        </p:nvSpPr>
        <p:spPr>
          <a:xfrm>
            <a:off x="1000100" y="1714488"/>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Tree>
    <p:extLst>
      <p:ext uri="{BB962C8B-B14F-4D97-AF65-F5344CB8AC3E}">
        <p14:creationId xmlns:p14="http://schemas.microsoft.com/office/powerpoint/2010/main" val="3059822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83568" y="1268760"/>
            <a:ext cx="8291264" cy="53279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180000"/>
              </a:lnSpc>
              <a:buNone/>
            </a:pPr>
            <a:r>
              <a:rPr lang="zh-CN" altLang="en-US" sz="1900" b="1" dirty="0">
                <a:solidFill>
                  <a:srgbClr val="17375E"/>
                </a:solidFill>
                <a:latin typeface="华文中宋" pitchFamily="2" charset="-122"/>
                <a:ea typeface="华文中宋" pitchFamily="2" charset="-122"/>
              </a:rPr>
              <a:t>     </a:t>
            </a:r>
            <a:r>
              <a:rPr lang="zh-CN" altLang="en-US" sz="2000" b="1" dirty="0">
                <a:solidFill>
                  <a:srgbClr val="17375E"/>
                </a:solidFill>
                <a:latin typeface="华文中宋" pitchFamily="2" charset="-122"/>
                <a:ea typeface="华文中宋" pitchFamily="2" charset="-122"/>
              </a:rPr>
              <a:t>统考教材：</a:t>
            </a:r>
            <a:r>
              <a:rPr lang="zh-CN" altLang="en-US" sz="1600" dirty="0">
                <a:solidFill>
                  <a:srgbClr val="17375E"/>
                </a:solidFill>
                <a:latin typeface="华文中宋" pitchFamily="2" charset="-122"/>
                <a:ea typeface="华文中宋" pitchFamily="2" charset="-122"/>
              </a:rPr>
              <a:t>学生可在规定的时间到个人教室中预订。</a:t>
            </a:r>
          </a:p>
          <a:p>
            <a:pPr marL="0" indent="0">
              <a:lnSpc>
                <a:spcPct val="200000"/>
              </a:lnSpc>
              <a:buNone/>
            </a:pPr>
            <a:r>
              <a:rPr lang="zh-CN" altLang="en-US" sz="1900" b="1" dirty="0">
                <a:solidFill>
                  <a:srgbClr val="17375E"/>
                </a:solidFill>
                <a:latin typeface="华文中宋" pitchFamily="2" charset="-122"/>
                <a:ea typeface="华文中宋" pitchFamily="2" charset="-122"/>
              </a:rPr>
              <a:t>   </a:t>
            </a:r>
            <a:r>
              <a:rPr lang="zh-CN" altLang="en-US" sz="2000" b="1" dirty="0">
                <a:solidFill>
                  <a:srgbClr val="17375E"/>
                </a:solidFill>
                <a:latin typeface="华文中宋" pitchFamily="2" charset="-122"/>
                <a:ea typeface="华文中宋" pitchFamily="2" charset="-122"/>
              </a:rPr>
              <a:t>  统考报名</a:t>
            </a:r>
            <a:r>
              <a:rPr lang="en-US" altLang="zh-CN" sz="2000" b="1" dirty="0">
                <a:solidFill>
                  <a:srgbClr val="17375E"/>
                </a:solidFill>
                <a:latin typeface="华文中宋" pitchFamily="2" charset="-122"/>
                <a:ea typeface="华文中宋" pitchFamily="2" charset="-122"/>
              </a:rPr>
              <a:t>:</a:t>
            </a:r>
          </a:p>
          <a:p>
            <a:pPr lvl="1">
              <a:lnSpc>
                <a:spcPct val="180000"/>
              </a:lnSpc>
              <a:buFont typeface="Wingdings" pitchFamily="2" charset="2"/>
              <a:buChar char="l"/>
            </a:pPr>
            <a:r>
              <a:rPr lang="zh-CN" altLang="en-US" sz="1600" dirty="0">
                <a:solidFill>
                  <a:srgbClr val="17375E"/>
                </a:solidFill>
                <a:latin typeface="华文中宋" pitchFamily="2" charset="-122"/>
                <a:ea typeface="华文中宋" pitchFamily="2" charset="-122"/>
              </a:rPr>
              <a:t>在网考办规定的时间登录网考办统考信息管理系统（</a:t>
            </a:r>
            <a:r>
              <a:rPr lang="en-US" altLang="zh-CN" sz="1600" dirty="0">
                <a:solidFill>
                  <a:srgbClr val="17375E"/>
                </a:solidFill>
                <a:latin typeface="华文中宋" pitchFamily="2" charset="-122"/>
                <a:ea typeface="华文中宋" pitchFamily="2" charset="-122"/>
              </a:rPr>
              <a:t>http://www.cdce.cn/</a:t>
            </a:r>
            <a:r>
              <a:rPr lang="zh-CN" altLang="en-US" sz="1600" dirty="0">
                <a:solidFill>
                  <a:srgbClr val="17375E"/>
                </a:solidFill>
                <a:latin typeface="华文中宋" pitchFamily="2" charset="-122"/>
                <a:ea typeface="华文中宋" pitchFamily="2" charset="-122"/>
              </a:rPr>
              <a:t>）自行报名；</a:t>
            </a:r>
          </a:p>
          <a:p>
            <a:pPr lvl="1">
              <a:lnSpc>
                <a:spcPct val="180000"/>
              </a:lnSpc>
              <a:buFont typeface="Wingdings" pitchFamily="2" charset="2"/>
              <a:buChar char="l"/>
            </a:pPr>
            <a:r>
              <a:rPr lang="zh-CN" altLang="en-US" sz="1600" dirty="0">
                <a:solidFill>
                  <a:srgbClr val="17375E"/>
                </a:solidFill>
                <a:latin typeface="华文中宋" pitchFamily="2" charset="-122"/>
                <a:ea typeface="华文中宋" pitchFamily="2" charset="-122"/>
              </a:rPr>
              <a:t>可根据自己的实际情况选择网考办公布的统考考点；</a:t>
            </a:r>
            <a:endParaRPr lang="en-US" altLang="zh-CN" sz="1600" dirty="0">
              <a:solidFill>
                <a:srgbClr val="17375E"/>
              </a:solidFill>
              <a:latin typeface="华文中宋" pitchFamily="2" charset="-122"/>
              <a:ea typeface="华文中宋" pitchFamily="2" charset="-122"/>
            </a:endParaRPr>
          </a:p>
          <a:p>
            <a:pPr lvl="1">
              <a:lnSpc>
                <a:spcPct val="180000"/>
              </a:lnSpc>
              <a:buFont typeface="Wingdings" pitchFamily="2" charset="2"/>
              <a:buChar char="l"/>
            </a:pPr>
            <a:r>
              <a:rPr lang="zh-CN" altLang="en-US" sz="1600" dirty="0">
                <a:solidFill>
                  <a:srgbClr val="17375E"/>
                </a:solidFill>
                <a:latin typeface="华文中宋" pitchFamily="2" charset="-122"/>
                <a:ea typeface="华文中宋" pitchFamily="2" charset="-122"/>
              </a:rPr>
              <a:t>在规定时间内到所在学习中心领取考试准考证</a:t>
            </a:r>
            <a:r>
              <a:rPr lang="en-US" altLang="zh-CN" sz="1600" dirty="0">
                <a:solidFill>
                  <a:srgbClr val="17375E"/>
                </a:solidFill>
                <a:latin typeface="华文中宋" pitchFamily="2" charset="-122"/>
                <a:ea typeface="华文中宋" pitchFamily="2" charset="-122"/>
              </a:rPr>
              <a:t>/</a:t>
            </a:r>
            <a:r>
              <a:rPr lang="zh-CN" altLang="en-US" sz="1600" dirty="0">
                <a:solidFill>
                  <a:srgbClr val="17375E"/>
                </a:solidFill>
                <a:latin typeface="华文中宋" pitchFamily="2" charset="-122"/>
                <a:ea typeface="华文中宋" pitchFamily="2" charset="-122"/>
              </a:rPr>
              <a:t>登录网考办报名管理系统自行下载打印。</a:t>
            </a:r>
            <a:endParaRPr lang="en-US" altLang="zh-CN" sz="1600" dirty="0">
              <a:solidFill>
                <a:srgbClr val="17375E"/>
              </a:solidFill>
              <a:latin typeface="华文中宋" pitchFamily="2" charset="-122"/>
              <a:ea typeface="华文中宋" pitchFamily="2" charset="-122"/>
            </a:endParaRPr>
          </a:p>
          <a:p>
            <a:pPr marL="0" indent="0">
              <a:lnSpc>
                <a:spcPct val="180000"/>
              </a:lnSpc>
              <a:buNone/>
            </a:pPr>
            <a:r>
              <a:rPr lang="en-US" altLang="zh-CN" sz="1600" b="1" dirty="0">
                <a:solidFill>
                  <a:srgbClr val="17375E"/>
                </a:solidFill>
                <a:latin typeface="华文中宋" pitchFamily="2" charset="-122"/>
                <a:ea typeface="华文中宋" pitchFamily="2" charset="-122"/>
              </a:rPr>
              <a:t>      </a:t>
            </a:r>
            <a:r>
              <a:rPr lang="zh-CN" altLang="en-US" sz="2000" b="1" dirty="0">
                <a:solidFill>
                  <a:srgbClr val="17375E"/>
                </a:solidFill>
                <a:latin typeface="华文中宋" pitchFamily="2" charset="-122"/>
                <a:ea typeface="华文中宋" pitchFamily="2" charset="-122"/>
              </a:rPr>
              <a:t>统考成绩</a:t>
            </a:r>
            <a:r>
              <a:rPr lang="en-US" altLang="zh-CN" sz="2000" b="1" dirty="0">
                <a:solidFill>
                  <a:srgbClr val="17375E"/>
                </a:solidFill>
                <a:latin typeface="华文中宋" pitchFamily="2" charset="-122"/>
                <a:ea typeface="华文中宋" pitchFamily="2" charset="-122"/>
              </a:rPr>
              <a:t>:</a:t>
            </a:r>
          </a:p>
          <a:p>
            <a:pPr lvl="1">
              <a:lnSpc>
                <a:spcPct val="180000"/>
              </a:lnSpc>
              <a:buClr>
                <a:schemeClr val="tx2">
                  <a:lumMod val="75000"/>
                </a:schemeClr>
              </a:buClr>
              <a:buFont typeface="Wingdings" pitchFamily="2" charset="2"/>
              <a:buChar char="l"/>
            </a:pPr>
            <a:r>
              <a:rPr lang="zh-CN" altLang="en-US" sz="1600" dirty="0">
                <a:solidFill>
                  <a:srgbClr val="17375E"/>
                </a:solidFill>
                <a:latin typeface="华文中宋" pitchFamily="2" charset="-122"/>
                <a:ea typeface="华文中宋" pitchFamily="2" charset="-122"/>
              </a:rPr>
              <a:t>成绩分合格和不合格两种；</a:t>
            </a:r>
            <a:endParaRPr lang="en-US" altLang="zh-CN" sz="1600" dirty="0">
              <a:solidFill>
                <a:srgbClr val="17375E"/>
              </a:solidFill>
              <a:latin typeface="华文中宋" pitchFamily="2" charset="-122"/>
              <a:ea typeface="华文中宋" pitchFamily="2" charset="-122"/>
            </a:endParaRPr>
          </a:p>
          <a:p>
            <a:pPr lvl="1">
              <a:lnSpc>
                <a:spcPct val="180000"/>
              </a:lnSpc>
              <a:buClr>
                <a:schemeClr val="tx2">
                  <a:lumMod val="75000"/>
                </a:schemeClr>
              </a:buClr>
              <a:buFont typeface="Wingdings" pitchFamily="2" charset="2"/>
              <a:buChar char="l"/>
            </a:pPr>
            <a:r>
              <a:rPr lang="zh-CN" altLang="en-US" sz="1600" dirty="0">
                <a:solidFill>
                  <a:srgbClr val="17375E"/>
                </a:solidFill>
                <a:latin typeface="华文中宋" pitchFamily="2" charset="-122"/>
                <a:ea typeface="华文中宋" pitchFamily="2" charset="-122"/>
              </a:rPr>
              <a:t>考试成绩结果由网考办发布。</a:t>
            </a:r>
          </a:p>
        </p:txBody>
      </p:sp>
      <p:sp>
        <p:nvSpPr>
          <p:cNvPr id="3" name="AutoShape 12"/>
          <p:cNvSpPr>
            <a:spLocks noChangeArrowheads="1"/>
          </p:cNvSpPr>
          <p:nvPr/>
        </p:nvSpPr>
        <p:spPr bwMode="auto">
          <a:xfrm rot="10800000" flipH="1">
            <a:off x="4447033" y="1268760"/>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9" name="标题 1"/>
          <p:cNvSpPr>
            <a:spLocks noGrp="1"/>
          </p:cNvSpPr>
          <p:nvPr>
            <p:ph type="title"/>
          </p:nvPr>
        </p:nvSpPr>
        <p:spPr>
          <a:xfrm>
            <a:off x="5220072" y="679667"/>
            <a:ext cx="3328342" cy="648072"/>
          </a:xfrm>
        </p:spPr>
        <p:txBody>
          <a:bodyPr>
            <a:normAutofit/>
          </a:bodyPr>
          <a:lstStyle/>
          <a:p>
            <a:pPr fontAlgn="base">
              <a:spcAft>
                <a:spcPct val="0"/>
              </a:spcAft>
            </a:pPr>
            <a:r>
              <a:rPr lang="zh-CN" altLang="en-US" sz="2400" b="1" dirty="0">
                <a:solidFill>
                  <a:schemeClr val="accent6">
                    <a:lumMod val="75000"/>
                  </a:schemeClr>
                </a:solidFill>
                <a:latin typeface="+mn-ea"/>
                <a:ea typeface="+mn-ea"/>
                <a:cs typeface="+mn-cs"/>
              </a:rPr>
              <a:t>     全国统考 </a:t>
            </a:r>
            <a:r>
              <a:rPr lang="zh-CN" altLang="en-US" sz="1800" b="1" dirty="0">
                <a:solidFill>
                  <a:schemeClr val="accent1">
                    <a:lumMod val="75000"/>
                  </a:schemeClr>
                </a:solidFill>
                <a:latin typeface="+mn-ea"/>
                <a:ea typeface="+mn-ea"/>
                <a:cs typeface="+mn-cs"/>
              </a:rPr>
              <a:t>简介</a:t>
            </a:r>
          </a:p>
        </p:txBody>
      </p:sp>
      <p:sp>
        <p:nvSpPr>
          <p:cNvPr id="10" name="矩形 9"/>
          <p:cNvSpPr/>
          <p:nvPr/>
        </p:nvSpPr>
        <p:spPr>
          <a:xfrm>
            <a:off x="4211960" y="4750023"/>
            <a:ext cx="4699568" cy="1846659"/>
          </a:xfrm>
          <a:prstGeom prst="rect">
            <a:avLst/>
          </a:prstGeom>
          <a:solidFill>
            <a:schemeClr val="accent2">
              <a:lumMod val="20000"/>
              <a:lumOff val="80000"/>
              <a:alpha val="32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600" dirty="0">
                <a:solidFill>
                  <a:srgbClr val="C00000"/>
                </a:solidFill>
                <a:latin typeface="华文中宋" pitchFamily="2" charset="-122"/>
                <a:ea typeface="华文中宋" pitchFamily="2" charset="-122"/>
              </a:rPr>
              <a:t>【</a:t>
            </a:r>
            <a:r>
              <a:rPr lang="zh-CN" altLang="en-US" sz="1600" dirty="0">
                <a:solidFill>
                  <a:srgbClr val="C00000"/>
                </a:solidFill>
                <a:latin typeface="华文中宋" pitchFamily="2" charset="-122"/>
                <a:ea typeface="华文中宋" pitchFamily="2" charset="-122"/>
              </a:rPr>
              <a:t>特别提示</a:t>
            </a:r>
            <a:r>
              <a:rPr lang="en-US" altLang="zh-CN" sz="1600" dirty="0">
                <a:solidFill>
                  <a:srgbClr val="C00000"/>
                </a:solidFill>
                <a:latin typeface="华文中宋" pitchFamily="2" charset="-122"/>
                <a:ea typeface="华文中宋" pitchFamily="2" charset="-122"/>
              </a:rPr>
              <a:t>】</a:t>
            </a:r>
          </a:p>
          <a:p>
            <a:pPr>
              <a:lnSpc>
                <a:spcPct val="150000"/>
              </a:lnSpc>
              <a:spcBef>
                <a:spcPct val="0"/>
              </a:spcBef>
            </a:pPr>
            <a:r>
              <a:rPr lang="zh-CN" altLang="en-US" sz="1200" dirty="0">
                <a:solidFill>
                  <a:srgbClr val="C00000"/>
                </a:solidFill>
                <a:latin typeface="Arial Black" pitchFamily="34" charset="0"/>
                <a:ea typeface="黑体" pitchFamily="2" charset="-122"/>
              </a:rPr>
              <a:t>（</a:t>
            </a:r>
            <a:r>
              <a:rPr lang="en-US" altLang="zh-CN" sz="1200" dirty="0">
                <a:solidFill>
                  <a:srgbClr val="C00000"/>
                </a:solidFill>
                <a:latin typeface="Arial Black" pitchFamily="34" charset="0"/>
                <a:ea typeface="黑体" pitchFamily="2" charset="-122"/>
              </a:rPr>
              <a:t>1</a:t>
            </a:r>
            <a:r>
              <a:rPr lang="zh-CN" altLang="en-US" sz="1200" dirty="0">
                <a:solidFill>
                  <a:srgbClr val="C00000"/>
                </a:solidFill>
                <a:latin typeface="Arial Black" pitchFamily="34" charset="0"/>
                <a:ea typeface="黑体" pitchFamily="2" charset="-122"/>
              </a:rPr>
              <a:t>）在学籍有效期内，符合统考条件的本科学生在入学满一年后方可进行报考。</a:t>
            </a:r>
          </a:p>
          <a:p>
            <a:pPr>
              <a:lnSpc>
                <a:spcPct val="150000"/>
              </a:lnSpc>
              <a:spcBef>
                <a:spcPct val="0"/>
              </a:spcBef>
            </a:pPr>
            <a:r>
              <a:rPr lang="zh-CN" altLang="en-US" sz="1200" dirty="0">
                <a:solidFill>
                  <a:srgbClr val="C00000"/>
                </a:solidFill>
                <a:latin typeface="Arial Black" pitchFamily="34" charset="0"/>
                <a:ea typeface="黑体" pitchFamily="2" charset="-122"/>
              </a:rPr>
              <a:t>（</a:t>
            </a:r>
            <a:r>
              <a:rPr lang="en-US" altLang="zh-CN" sz="1200" dirty="0">
                <a:solidFill>
                  <a:srgbClr val="C00000"/>
                </a:solidFill>
                <a:latin typeface="Arial Black" pitchFamily="34" charset="0"/>
                <a:ea typeface="黑体" pitchFamily="2" charset="-122"/>
              </a:rPr>
              <a:t>2</a:t>
            </a:r>
            <a:r>
              <a:rPr lang="zh-CN" altLang="en-US" sz="1200" dirty="0">
                <a:solidFill>
                  <a:srgbClr val="C00000"/>
                </a:solidFill>
                <a:latin typeface="Arial Black" pitchFamily="34" charset="0"/>
                <a:ea typeface="黑体" pitchFamily="2" charset="-122"/>
              </a:rPr>
              <a:t>）为有效利用考试资源，从</a:t>
            </a:r>
            <a:r>
              <a:rPr lang="en-US" altLang="zh-CN" sz="1200" dirty="0">
                <a:solidFill>
                  <a:srgbClr val="C00000"/>
                </a:solidFill>
                <a:latin typeface="Arial Black" pitchFamily="34" charset="0"/>
                <a:ea typeface="黑体" pitchFamily="2" charset="-122"/>
              </a:rPr>
              <a:t>2018</a:t>
            </a:r>
            <a:r>
              <a:rPr lang="zh-CN" altLang="en-US" sz="1200" dirty="0">
                <a:solidFill>
                  <a:srgbClr val="C00000"/>
                </a:solidFill>
                <a:latin typeface="Arial Black" pitchFamily="34" charset="0"/>
                <a:ea typeface="黑体" pitchFamily="2" charset="-122"/>
              </a:rPr>
              <a:t>年开始，对报考统考后有缺考行为的考生，缺考科目的报考次数将限定为</a:t>
            </a:r>
            <a:r>
              <a:rPr lang="en-US" altLang="zh-CN" sz="1200" dirty="0">
                <a:solidFill>
                  <a:srgbClr val="C00000"/>
                </a:solidFill>
                <a:latin typeface="Arial Black" pitchFamily="34" charset="0"/>
                <a:ea typeface="黑体" pitchFamily="2" charset="-122"/>
              </a:rPr>
              <a:t>3</a:t>
            </a:r>
            <a:r>
              <a:rPr lang="zh-CN" altLang="en-US" sz="1200" dirty="0">
                <a:solidFill>
                  <a:srgbClr val="C00000"/>
                </a:solidFill>
                <a:latin typeface="Arial Black" pitchFamily="34" charset="0"/>
                <a:ea typeface="黑体" pitchFamily="2" charset="-122"/>
              </a:rPr>
              <a:t>次（不含本次缺考，但含以后的缺考）。</a:t>
            </a:r>
            <a:endParaRPr lang="en-US" altLang="zh-CN" sz="1200" dirty="0">
              <a:solidFill>
                <a:srgbClr val="C00000"/>
              </a:solidFill>
              <a:latin typeface="Arial Black" pitchFamily="34" charset="0"/>
              <a:ea typeface="黑体" pitchFamily="2" charset="-122"/>
            </a:endParaRPr>
          </a:p>
        </p:txBody>
      </p:sp>
      <p:sp>
        <p:nvSpPr>
          <p:cNvPr id="11" name="流程图: 联系 10"/>
          <p:cNvSpPr/>
          <p:nvPr/>
        </p:nvSpPr>
        <p:spPr>
          <a:xfrm>
            <a:off x="857224" y="1500174"/>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2" name="流程图: 联系 11"/>
          <p:cNvSpPr/>
          <p:nvPr/>
        </p:nvSpPr>
        <p:spPr>
          <a:xfrm>
            <a:off x="857224" y="2214554"/>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3" name="流程图: 联系 12"/>
          <p:cNvSpPr/>
          <p:nvPr/>
        </p:nvSpPr>
        <p:spPr>
          <a:xfrm>
            <a:off x="857224" y="5143512"/>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Tree>
    <p:extLst>
      <p:ext uri="{BB962C8B-B14F-4D97-AF65-F5344CB8AC3E}">
        <p14:creationId xmlns:p14="http://schemas.microsoft.com/office/powerpoint/2010/main" val="724289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2"/>
          <p:cNvSpPr>
            <a:spLocks noChangeArrowheads="1"/>
          </p:cNvSpPr>
          <p:nvPr/>
        </p:nvSpPr>
        <p:spPr bwMode="auto">
          <a:xfrm rot="10800000" flipH="1">
            <a:off x="4447033" y="993757"/>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8" name="标题 1"/>
          <p:cNvSpPr>
            <a:spLocks noGrp="1"/>
          </p:cNvSpPr>
          <p:nvPr>
            <p:ph type="title"/>
          </p:nvPr>
        </p:nvSpPr>
        <p:spPr>
          <a:xfrm>
            <a:off x="5220072" y="404664"/>
            <a:ext cx="3328342" cy="648072"/>
          </a:xfrm>
        </p:spPr>
        <p:txBody>
          <a:bodyPr>
            <a:normAutofit/>
          </a:bodyPr>
          <a:lstStyle/>
          <a:p>
            <a:pPr fontAlgn="base">
              <a:spcAft>
                <a:spcPct val="0"/>
              </a:spcAft>
            </a:pPr>
            <a:r>
              <a:rPr lang="zh-CN" altLang="en-US" sz="2400" b="1" dirty="0">
                <a:solidFill>
                  <a:schemeClr val="accent6">
                    <a:lumMod val="75000"/>
                  </a:schemeClr>
                </a:solidFill>
                <a:latin typeface="+mn-ea"/>
                <a:ea typeface="+mn-ea"/>
                <a:cs typeface="+mn-cs"/>
              </a:rPr>
              <a:t>     全国统考 </a:t>
            </a:r>
            <a:r>
              <a:rPr lang="zh-CN" altLang="en-US" sz="1800" b="1" dirty="0">
                <a:solidFill>
                  <a:schemeClr val="accent1">
                    <a:lumMod val="75000"/>
                  </a:schemeClr>
                </a:solidFill>
                <a:latin typeface="+mn-ea"/>
                <a:ea typeface="+mn-ea"/>
                <a:cs typeface="+mn-cs"/>
              </a:rPr>
              <a:t>免考</a:t>
            </a:r>
          </a:p>
        </p:txBody>
      </p:sp>
      <p:graphicFrame>
        <p:nvGraphicFramePr>
          <p:cNvPr id="2" name="表格 1"/>
          <p:cNvGraphicFramePr>
            <a:graphicFrameLocks noGrp="1"/>
          </p:cNvGraphicFramePr>
          <p:nvPr>
            <p:extLst>
              <p:ext uri="{D42A27DB-BD31-4B8C-83A1-F6EECF244321}">
                <p14:modId xmlns:p14="http://schemas.microsoft.com/office/powerpoint/2010/main" val="3116712408"/>
              </p:ext>
            </p:extLst>
          </p:nvPr>
        </p:nvGraphicFramePr>
        <p:xfrm>
          <a:off x="744332" y="1196752"/>
          <a:ext cx="7792838" cy="5206397"/>
        </p:xfrm>
        <a:graphic>
          <a:graphicData uri="http://schemas.openxmlformats.org/drawingml/2006/table">
            <a:tbl>
              <a:tblPr firstRow="1" firstCol="1" bandRow="1">
                <a:tableStyleId>{5C22544A-7EE6-4342-B048-85BDC9FD1C3A}</a:tableStyleId>
              </a:tblPr>
              <a:tblGrid>
                <a:gridCol w="1883452">
                  <a:extLst>
                    <a:ext uri="{9D8B030D-6E8A-4147-A177-3AD203B41FA5}">
                      <a16:colId xmlns:a16="http://schemas.microsoft.com/office/drawing/2014/main" xmlns="" val="20000"/>
                    </a:ext>
                  </a:extLst>
                </a:gridCol>
                <a:gridCol w="5909386">
                  <a:extLst>
                    <a:ext uri="{9D8B030D-6E8A-4147-A177-3AD203B41FA5}">
                      <a16:colId xmlns:a16="http://schemas.microsoft.com/office/drawing/2014/main" xmlns="" val="20001"/>
                    </a:ext>
                  </a:extLst>
                </a:gridCol>
              </a:tblGrid>
              <a:tr h="406960">
                <a:tc>
                  <a:txBody>
                    <a:bodyPr/>
                    <a:lstStyle/>
                    <a:p>
                      <a:pPr indent="127000" algn="ctr">
                        <a:spcAft>
                          <a:spcPts val="0"/>
                        </a:spcAft>
                      </a:pPr>
                      <a:r>
                        <a:rPr lang="zh-CN" sz="1600" kern="100" dirty="0">
                          <a:effectLst/>
                          <a:latin typeface="+mn-ea"/>
                          <a:ea typeface="+mn-ea"/>
                        </a:rPr>
                        <a:t>科目</a:t>
                      </a:r>
                      <a:endParaRPr lang="zh-CN" sz="1600" kern="100" dirty="0">
                        <a:effectLst/>
                        <a:latin typeface="+mn-ea"/>
                        <a:ea typeface="+mn-ea"/>
                        <a:cs typeface="宋体" panose="02010600030101010101" pitchFamily="2" charset="-122"/>
                      </a:endParaRPr>
                    </a:p>
                  </a:txBody>
                  <a:tcPr marL="68580" marR="68580" marT="0" marB="0" anchor="ctr"/>
                </a:tc>
                <a:tc>
                  <a:txBody>
                    <a:bodyPr/>
                    <a:lstStyle/>
                    <a:p>
                      <a:pPr indent="127000" algn="ctr">
                        <a:spcAft>
                          <a:spcPts val="0"/>
                        </a:spcAft>
                      </a:pPr>
                      <a:r>
                        <a:rPr lang="zh-CN" sz="1600" kern="100" dirty="0">
                          <a:effectLst/>
                          <a:latin typeface="+mn-ea"/>
                          <a:ea typeface="+mn-ea"/>
                        </a:rPr>
                        <a:t>免考条件</a:t>
                      </a:r>
                      <a:endParaRPr lang="zh-CN" sz="1600" kern="100" dirty="0">
                        <a:effectLst/>
                        <a:latin typeface="+mn-ea"/>
                        <a:ea typeface="+mn-ea"/>
                        <a:cs typeface="宋体" panose="02010600030101010101" pitchFamily="2" charset="-122"/>
                      </a:endParaRPr>
                    </a:p>
                  </a:txBody>
                  <a:tcPr marL="68580" marR="68580" marT="0" marB="0" anchor="ctr"/>
                </a:tc>
                <a:extLst>
                  <a:ext uri="{0D108BD9-81ED-4DB2-BD59-A6C34878D82A}">
                    <a16:rowId xmlns:a16="http://schemas.microsoft.com/office/drawing/2014/main" xmlns="" val="10000"/>
                  </a:ext>
                </a:extLst>
              </a:tr>
              <a:tr h="975360">
                <a:tc>
                  <a:txBody>
                    <a:bodyPr/>
                    <a:lstStyle/>
                    <a:p>
                      <a:pPr indent="127000" algn="ctr">
                        <a:spcAft>
                          <a:spcPts val="0"/>
                        </a:spcAft>
                      </a:pPr>
                      <a:r>
                        <a:rPr lang="zh-CN" sz="1600" kern="100" dirty="0">
                          <a:effectLst/>
                          <a:latin typeface="+mn-ea"/>
                          <a:ea typeface="+mn-ea"/>
                        </a:rPr>
                        <a:t>全部科目</a:t>
                      </a:r>
                      <a:endParaRPr lang="zh-CN" sz="1600" kern="100" dirty="0">
                        <a:effectLst/>
                        <a:latin typeface="+mn-ea"/>
                        <a:ea typeface="+mn-ea"/>
                        <a:cs typeface="宋体" panose="02010600030101010101" pitchFamily="2" charset="-122"/>
                      </a:endParaRPr>
                    </a:p>
                  </a:txBody>
                  <a:tcPr marL="68580" marR="68580" marT="0" marB="0" anchor="ctr"/>
                </a:tc>
                <a:tc>
                  <a:txBody>
                    <a:bodyPr/>
                    <a:lstStyle/>
                    <a:p>
                      <a:pPr indent="127000" algn="l">
                        <a:spcAft>
                          <a:spcPts val="0"/>
                        </a:spcAft>
                      </a:pPr>
                      <a:r>
                        <a:rPr lang="zh-CN" sz="1600" kern="100" dirty="0">
                          <a:effectLst/>
                          <a:latin typeface="+mn-ea"/>
                          <a:ea typeface="+mn-ea"/>
                        </a:rPr>
                        <a:t>①具有国民教育系列本科以上学历（含本科），可免考全部统考科目。</a:t>
                      </a:r>
                    </a:p>
                    <a:p>
                      <a:pPr indent="127000" algn="l">
                        <a:spcAft>
                          <a:spcPts val="0"/>
                        </a:spcAft>
                      </a:pPr>
                      <a:r>
                        <a:rPr lang="zh-CN" sz="1600" kern="100" dirty="0">
                          <a:effectLst/>
                          <a:latin typeface="+mn-ea"/>
                          <a:ea typeface="+mn-ea"/>
                        </a:rPr>
                        <a:t>②以往参加过网络教育统考，且成绩合格，可以办理相应课程的免考。</a:t>
                      </a:r>
                      <a:endParaRPr lang="zh-CN" sz="1600" kern="100" dirty="0">
                        <a:effectLst/>
                        <a:latin typeface="+mn-ea"/>
                        <a:ea typeface="+mn-ea"/>
                        <a:cs typeface="宋体" panose="02010600030101010101" pitchFamily="2" charset="-122"/>
                      </a:endParaRPr>
                    </a:p>
                  </a:txBody>
                  <a:tcPr marL="68580" marR="68580" marT="0" marB="0" anchor="ctr"/>
                </a:tc>
                <a:extLst>
                  <a:ext uri="{0D108BD9-81ED-4DB2-BD59-A6C34878D82A}">
                    <a16:rowId xmlns:a16="http://schemas.microsoft.com/office/drawing/2014/main" xmlns="" val="10001"/>
                  </a:ext>
                </a:extLst>
              </a:tr>
              <a:tr h="975360">
                <a:tc>
                  <a:txBody>
                    <a:bodyPr/>
                    <a:lstStyle/>
                    <a:p>
                      <a:pPr indent="127000" algn="ctr">
                        <a:spcAft>
                          <a:spcPts val="0"/>
                        </a:spcAft>
                      </a:pPr>
                      <a:r>
                        <a:rPr lang="zh-CN" sz="1600" kern="100">
                          <a:effectLst/>
                          <a:latin typeface="+mn-ea"/>
                          <a:ea typeface="+mn-ea"/>
                        </a:rPr>
                        <a:t>计算机应用基础</a:t>
                      </a:r>
                    </a:p>
                    <a:p>
                      <a:pPr indent="127000" algn="ctr">
                        <a:spcAft>
                          <a:spcPts val="0"/>
                        </a:spcAft>
                      </a:pPr>
                      <a:r>
                        <a:rPr lang="zh-CN" sz="1600" kern="100">
                          <a:effectLst/>
                          <a:latin typeface="+mn-ea"/>
                          <a:ea typeface="+mn-ea"/>
                        </a:rPr>
                        <a:t>（非计算机专业）</a:t>
                      </a:r>
                      <a:endParaRPr lang="zh-CN" sz="1600" kern="100">
                        <a:effectLst/>
                        <a:latin typeface="+mn-ea"/>
                        <a:ea typeface="+mn-ea"/>
                        <a:cs typeface="宋体" panose="02010600030101010101" pitchFamily="2" charset="-122"/>
                      </a:endParaRPr>
                    </a:p>
                  </a:txBody>
                  <a:tcPr marL="68580" marR="68580" marT="0" marB="0" anchor="ctr"/>
                </a:tc>
                <a:tc>
                  <a:txBody>
                    <a:bodyPr/>
                    <a:lstStyle/>
                    <a:p>
                      <a:pPr indent="127000" algn="l">
                        <a:spcAft>
                          <a:spcPts val="0"/>
                        </a:spcAft>
                      </a:pPr>
                      <a:r>
                        <a:rPr lang="en-US" altLang="zh-CN" sz="1600" kern="100" dirty="0">
                          <a:effectLst/>
                          <a:latin typeface="+mn-ea"/>
                          <a:ea typeface="+mn-ea"/>
                        </a:rPr>
                        <a:t>   </a:t>
                      </a:r>
                      <a:r>
                        <a:rPr lang="zh-CN" sz="1600" kern="100" dirty="0">
                          <a:effectLst/>
                          <a:latin typeface="+mn-ea"/>
                          <a:ea typeface="+mn-ea"/>
                        </a:rPr>
                        <a:t>非计算机专业，获得全国计算机等级考试一级</a:t>
                      </a:r>
                      <a:r>
                        <a:rPr lang="en-US" sz="1600" kern="100" dirty="0">
                          <a:effectLst/>
                          <a:latin typeface="+mn-ea"/>
                          <a:ea typeface="+mn-ea"/>
                        </a:rPr>
                        <a:t>B</a:t>
                      </a:r>
                      <a:r>
                        <a:rPr lang="zh-CN" sz="1600" kern="100" dirty="0">
                          <a:effectLst/>
                          <a:latin typeface="+mn-ea"/>
                          <a:ea typeface="+mn-ea"/>
                        </a:rPr>
                        <a:t>或以上级别证书者可免考</a:t>
                      </a:r>
                      <a:r>
                        <a:rPr lang="en-US" sz="1600" kern="100" dirty="0">
                          <a:effectLst/>
                          <a:latin typeface="+mn-ea"/>
                          <a:ea typeface="+mn-ea"/>
                        </a:rPr>
                        <a:t>“</a:t>
                      </a:r>
                      <a:r>
                        <a:rPr lang="zh-CN" sz="1600" kern="100" dirty="0">
                          <a:effectLst/>
                          <a:latin typeface="+mn-ea"/>
                          <a:ea typeface="+mn-ea"/>
                        </a:rPr>
                        <a:t>计算机应用基础</a:t>
                      </a:r>
                      <a:r>
                        <a:rPr lang="en-US" sz="1600" kern="100" dirty="0">
                          <a:effectLst/>
                          <a:latin typeface="+mn-ea"/>
                          <a:ea typeface="+mn-ea"/>
                        </a:rPr>
                        <a:t>”</a:t>
                      </a:r>
                      <a:r>
                        <a:rPr lang="zh-CN" sz="1600" kern="100" dirty="0">
                          <a:effectLst/>
                          <a:latin typeface="+mn-ea"/>
                          <a:ea typeface="+mn-ea"/>
                        </a:rPr>
                        <a:t>。</a:t>
                      </a:r>
                      <a:endParaRPr lang="zh-CN" sz="1600" kern="100" dirty="0">
                        <a:effectLst/>
                        <a:latin typeface="+mn-ea"/>
                        <a:ea typeface="+mn-ea"/>
                        <a:cs typeface="宋体" panose="02010600030101010101" pitchFamily="2" charset="-122"/>
                      </a:endParaRPr>
                    </a:p>
                  </a:txBody>
                  <a:tcPr marL="68580" marR="68580" marT="0" marB="0" anchor="ctr"/>
                </a:tc>
                <a:extLst>
                  <a:ext uri="{0D108BD9-81ED-4DB2-BD59-A6C34878D82A}">
                    <a16:rowId xmlns:a16="http://schemas.microsoft.com/office/drawing/2014/main" xmlns="" val="10002"/>
                  </a:ext>
                </a:extLst>
              </a:tr>
              <a:tr h="2848717">
                <a:tc>
                  <a:txBody>
                    <a:bodyPr/>
                    <a:lstStyle/>
                    <a:p>
                      <a:pPr indent="127000" algn="ctr">
                        <a:spcAft>
                          <a:spcPts val="0"/>
                        </a:spcAft>
                      </a:pPr>
                      <a:r>
                        <a:rPr lang="zh-CN" sz="1600" kern="100">
                          <a:effectLst/>
                          <a:latin typeface="+mn-ea"/>
                          <a:ea typeface="+mn-ea"/>
                        </a:rPr>
                        <a:t>统考英语（</a:t>
                      </a:r>
                      <a:r>
                        <a:rPr lang="en-US" sz="1600" kern="100">
                          <a:effectLst/>
                          <a:latin typeface="+mn-ea"/>
                          <a:ea typeface="+mn-ea"/>
                        </a:rPr>
                        <a:t>B</a:t>
                      </a:r>
                      <a:r>
                        <a:rPr lang="zh-CN" sz="1600" kern="100">
                          <a:effectLst/>
                          <a:latin typeface="+mn-ea"/>
                          <a:ea typeface="+mn-ea"/>
                        </a:rPr>
                        <a:t>）</a:t>
                      </a:r>
                    </a:p>
                    <a:p>
                      <a:pPr indent="127000" algn="ctr">
                        <a:spcAft>
                          <a:spcPts val="0"/>
                        </a:spcAft>
                      </a:pPr>
                      <a:r>
                        <a:rPr lang="zh-CN" sz="1600" kern="100">
                          <a:effectLst/>
                          <a:latin typeface="+mn-ea"/>
                          <a:ea typeface="+mn-ea"/>
                        </a:rPr>
                        <a:t>（非英语专业）</a:t>
                      </a:r>
                      <a:endParaRPr lang="zh-CN" sz="1600" kern="100">
                        <a:effectLst/>
                        <a:latin typeface="+mn-ea"/>
                        <a:ea typeface="+mn-ea"/>
                        <a:cs typeface="宋体" panose="02010600030101010101" pitchFamily="2" charset="-122"/>
                      </a:endParaRPr>
                    </a:p>
                  </a:txBody>
                  <a:tcPr marL="68580" marR="68580" marT="0" marB="0" anchor="ctr"/>
                </a:tc>
                <a:tc>
                  <a:txBody>
                    <a:bodyPr/>
                    <a:lstStyle/>
                    <a:p>
                      <a:pPr indent="127000" algn="l">
                        <a:spcAft>
                          <a:spcPts val="0"/>
                        </a:spcAft>
                      </a:pPr>
                      <a:r>
                        <a:rPr lang="zh-CN" sz="1600" kern="100" dirty="0">
                          <a:effectLst/>
                          <a:latin typeface="+mn-ea"/>
                          <a:ea typeface="+mn-ea"/>
                        </a:rPr>
                        <a:t>①获得全国公共英语等级考试（</a:t>
                      </a:r>
                      <a:r>
                        <a:rPr lang="en-US" sz="1600" kern="100" dirty="0">
                          <a:effectLst/>
                          <a:latin typeface="+mn-ea"/>
                          <a:ea typeface="+mn-ea"/>
                        </a:rPr>
                        <a:t>PETS</a:t>
                      </a:r>
                      <a:r>
                        <a:rPr lang="zh-CN" sz="1600" kern="100" dirty="0">
                          <a:effectLst/>
                          <a:latin typeface="+mn-ea"/>
                          <a:ea typeface="+mn-ea"/>
                        </a:rPr>
                        <a:t>）三级或以上级别证书者或笔试成绩合格者。</a:t>
                      </a:r>
                    </a:p>
                    <a:p>
                      <a:pPr indent="127000" algn="l">
                        <a:spcAft>
                          <a:spcPts val="0"/>
                        </a:spcAft>
                      </a:pPr>
                      <a:r>
                        <a:rPr lang="zh-CN" sz="1600" kern="100" dirty="0">
                          <a:effectLst/>
                          <a:latin typeface="+mn-ea"/>
                          <a:ea typeface="+mn-ea"/>
                        </a:rPr>
                        <a:t>②获省级教育行政部门组织的成人教育学位英语考试合格证书者。</a:t>
                      </a:r>
                    </a:p>
                    <a:p>
                      <a:pPr indent="127000" algn="l">
                        <a:spcAft>
                          <a:spcPts val="0"/>
                        </a:spcAft>
                      </a:pPr>
                      <a:r>
                        <a:rPr lang="zh-CN" sz="1600" kern="100" dirty="0">
                          <a:effectLst/>
                          <a:latin typeface="+mn-ea"/>
                          <a:ea typeface="+mn-ea"/>
                        </a:rPr>
                        <a:t>③在</a:t>
                      </a:r>
                      <a:r>
                        <a:rPr lang="en-US" sz="1600" kern="100" dirty="0">
                          <a:effectLst/>
                          <a:latin typeface="+mn-ea"/>
                          <a:ea typeface="+mn-ea"/>
                        </a:rPr>
                        <a:t>2006</a:t>
                      </a:r>
                      <a:r>
                        <a:rPr lang="zh-CN" sz="1600" kern="100" dirty="0">
                          <a:effectLst/>
                          <a:latin typeface="+mn-ea"/>
                          <a:ea typeface="+mn-ea"/>
                        </a:rPr>
                        <a:t>年</a:t>
                      </a:r>
                      <a:r>
                        <a:rPr lang="en-US" sz="1600" kern="100" dirty="0">
                          <a:effectLst/>
                          <a:latin typeface="+mn-ea"/>
                          <a:ea typeface="+mn-ea"/>
                        </a:rPr>
                        <a:t>1</a:t>
                      </a:r>
                      <a:r>
                        <a:rPr lang="zh-CN" sz="1600" kern="100" dirty="0">
                          <a:effectLst/>
                          <a:latin typeface="+mn-ea"/>
                          <a:ea typeface="+mn-ea"/>
                        </a:rPr>
                        <a:t>月</a:t>
                      </a:r>
                      <a:r>
                        <a:rPr lang="en-US" sz="1600" kern="100" dirty="0">
                          <a:effectLst/>
                          <a:latin typeface="+mn-ea"/>
                          <a:ea typeface="+mn-ea"/>
                        </a:rPr>
                        <a:t>1</a:t>
                      </a:r>
                      <a:r>
                        <a:rPr lang="zh-CN" sz="1600" kern="100" dirty="0">
                          <a:effectLst/>
                          <a:latin typeface="+mn-ea"/>
                          <a:ea typeface="+mn-ea"/>
                        </a:rPr>
                        <a:t>日前，已经获得大学英语四、六级考试证书或成绩达到</a:t>
                      </a:r>
                      <a:r>
                        <a:rPr lang="en-US" sz="1600" kern="100" dirty="0">
                          <a:effectLst/>
                          <a:latin typeface="+mn-ea"/>
                          <a:ea typeface="+mn-ea"/>
                        </a:rPr>
                        <a:t>420</a:t>
                      </a:r>
                      <a:r>
                        <a:rPr lang="zh-CN" sz="1600" kern="100" dirty="0">
                          <a:effectLst/>
                          <a:latin typeface="+mn-ea"/>
                          <a:ea typeface="+mn-ea"/>
                        </a:rPr>
                        <a:t>分的考生仍然按照原有规定免考</a:t>
                      </a:r>
                      <a:r>
                        <a:rPr lang="en-US" sz="1600" kern="100" dirty="0">
                          <a:effectLst/>
                          <a:latin typeface="+mn-ea"/>
                          <a:ea typeface="+mn-ea"/>
                        </a:rPr>
                        <a:t>“</a:t>
                      </a:r>
                      <a:r>
                        <a:rPr lang="zh-CN" sz="1600" kern="100" dirty="0">
                          <a:effectLst/>
                          <a:latin typeface="+mn-ea"/>
                          <a:ea typeface="+mn-ea"/>
                        </a:rPr>
                        <a:t>统考英语</a:t>
                      </a:r>
                      <a:r>
                        <a:rPr lang="en-US" sz="1600" kern="100" dirty="0">
                          <a:effectLst/>
                          <a:latin typeface="+mn-ea"/>
                          <a:ea typeface="+mn-ea"/>
                        </a:rPr>
                        <a:t>(B)”</a:t>
                      </a:r>
                      <a:r>
                        <a:rPr lang="zh-CN" sz="1600" kern="100" dirty="0">
                          <a:effectLst/>
                          <a:latin typeface="+mn-ea"/>
                          <a:ea typeface="+mn-ea"/>
                        </a:rPr>
                        <a:t>，</a:t>
                      </a:r>
                      <a:r>
                        <a:rPr lang="en-US" sz="1600" kern="100" dirty="0">
                          <a:effectLst/>
                          <a:latin typeface="+mn-ea"/>
                          <a:ea typeface="+mn-ea"/>
                        </a:rPr>
                        <a:t>2006</a:t>
                      </a:r>
                      <a:r>
                        <a:rPr lang="zh-CN" sz="1600" kern="100" dirty="0">
                          <a:effectLst/>
                          <a:latin typeface="+mn-ea"/>
                          <a:ea typeface="+mn-ea"/>
                        </a:rPr>
                        <a:t>年</a:t>
                      </a:r>
                      <a:r>
                        <a:rPr lang="en-US" sz="1600" kern="100" dirty="0">
                          <a:effectLst/>
                          <a:latin typeface="+mn-ea"/>
                          <a:ea typeface="+mn-ea"/>
                        </a:rPr>
                        <a:t>1</a:t>
                      </a:r>
                      <a:r>
                        <a:rPr lang="zh-CN" sz="1600" kern="100" dirty="0">
                          <a:effectLst/>
                          <a:latin typeface="+mn-ea"/>
                          <a:ea typeface="+mn-ea"/>
                        </a:rPr>
                        <a:t>月</a:t>
                      </a:r>
                      <a:r>
                        <a:rPr lang="en-US" sz="1600" kern="100" dirty="0">
                          <a:effectLst/>
                          <a:latin typeface="+mn-ea"/>
                          <a:ea typeface="+mn-ea"/>
                        </a:rPr>
                        <a:t>1</a:t>
                      </a:r>
                      <a:r>
                        <a:rPr lang="zh-CN" sz="1600" kern="100" dirty="0">
                          <a:effectLst/>
                          <a:latin typeface="+mn-ea"/>
                          <a:ea typeface="+mn-ea"/>
                        </a:rPr>
                        <a:t>日后取得的大学英语四、六级考试成绩将不再作为统考</a:t>
                      </a:r>
                      <a:r>
                        <a:rPr lang="en-US" sz="1600" kern="100" dirty="0">
                          <a:effectLst/>
                          <a:latin typeface="+mn-ea"/>
                          <a:ea typeface="+mn-ea"/>
                        </a:rPr>
                        <a:t>“</a:t>
                      </a:r>
                      <a:r>
                        <a:rPr lang="zh-CN" sz="1600" kern="100" dirty="0">
                          <a:effectLst/>
                          <a:latin typeface="+mn-ea"/>
                          <a:ea typeface="+mn-ea"/>
                        </a:rPr>
                        <a:t>统考英语</a:t>
                      </a:r>
                      <a:r>
                        <a:rPr lang="en-US" sz="1600" kern="100" dirty="0">
                          <a:effectLst/>
                          <a:latin typeface="+mn-ea"/>
                          <a:ea typeface="+mn-ea"/>
                        </a:rPr>
                        <a:t>(B)”</a:t>
                      </a:r>
                      <a:r>
                        <a:rPr lang="zh-CN" sz="1600" kern="100" dirty="0">
                          <a:effectLst/>
                          <a:latin typeface="+mn-ea"/>
                          <a:ea typeface="+mn-ea"/>
                        </a:rPr>
                        <a:t>免考的条件。</a:t>
                      </a:r>
                    </a:p>
                    <a:p>
                      <a:pPr indent="127000" algn="l">
                        <a:spcAft>
                          <a:spcPts val="0"/>
                        </a:spcAft>
                      </a:pPr>
                      <a:r>
                        <a:rPr lang="zh-CN" sz="1600" kern="100" dirty="0">
                          <a:effectLst/>
                          <a:latin typeface="+mn-ea"/>
                          <a:ea typeface="+mn-ea"/>
                        </a:rPr>
                        <a:t>④入学注册时年龄满</a:t>
                      </a:r>
                      <a:r>
                        <a:rPr lang="en-US" sz="1600" kern="100" dirty="0">
                          <a:effectLst/>
                          <a:latin typeface="+mn-ea"/>
                          <a:ea typeface="+mn-ea"/>
                        </a:rPr>
                        <a:t>40</a:t>
                      </a:r>
                      <a:r>
                        <a:rPr lang="zh-CN" sz="1600" kern="100" dirty="0">
                          <a:effectLst/>
                          <a:latin typeface="+mn-ea"/>
                          <a:ea typeface="+mn-ea"/>
                        </a:rPr>
                        <a:t>周岁的学生。</a:t>
                      </a:r>
                    </a:p>
                    <a:p>
                      <a:pPr indent="127000" algn="l">
                        <a:spcAft>
                          <a:spcPts val="0"/>
                        </a:spcAft>
                      </a:pPr>
                      <a:r>
                        <a:rPr lang="zh-CN" sz="1600" kern="100" dirty="0">
                          <a:effectLst/>
                          <a:latin typeface="+mn-ea"/>
                          <a:ea typeface="+mn-ea"/>
                        </a:rPr>
                        <a:t>⑤户籍在少数民族聚居地区的少数民族学生。</a:t>
                      </a:r>
                      <a:endParaRPr lang="zh-CN" sz="1600" kern="100" dirty="0">
                        <a:effectLst/>
                        <a:latin typeface="+mn-ea"/>
                        <a:ea typeface="+mn-ea"/>
                        <a:cs typeface="宋体" panose="02010600030101010101" pitchFamily="2" charset="-122"/>
                      </a:endParaRPr>
                    </a:p>
                  </a:txBody>
                  <a:tcPr marL="68580" marR="68580"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933303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00000" y="2924944"/>
            <a:ext cx="7772400" cy="648072"/>
          </a:xfrm>
        </p:spPr>
        <p:txBody>
          <a:bodyPr>
            <a:normAutofit/>
          </a:bodyPr>
          <a:lstStyle/>
          <a:p>
            <a:r>
              <a:rPr lang="zh-CN" altLang="en-US" sz="3100" dirty="0">
                <a:solidFill>
                  <a:srgbClr val="F27900"/>
                </a:solidFill>
                <a:effectLst>
                  <a:reflection blurRad="6350" stA="55000" endA="300" endPos="45500" dir="5400000" sy="-100000" algn="bl" rotWithShape="0"/>
                </a:effectLst>
                <a:latin typeface="黑体" pitchFamily="2" charset="-122"/>
                <a:ea typeface="黑体" pitchFamily="2" charset="-122"/>
                <a:cs typeface="+mn-cs"/>
              </a:rPr>
              <a:t>毕业论文</a:t>
            </a:r>
          </a:p>
        </p:txBody>
      </p:sp>
      <p:sp>
        <p:nvSpPr>
          <p:cNvPr id="5" name="AutoShape 12"/>
          <p:cNvSpPr>
            <a:spLocks noChangeArrowheads="1"/>
          </p:cNvSpPr>
          <p:nvPr/>
        </p:nvSpPr>
        <p:spPr bwMode="auto">
          <a:xfrm rot="10800000" flipH="1">
            <a:off x="179513" y="3573016"/>
            <a:ext cx="6120679" cy="58977"/>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6" name="矩形 5"/>
          <p:cNvSpPr/>
          <p:nvPr/>
        </p:nvSpPr>
        <p:spPr>
          <a:xfrm>
            <a:off x="1454864" y="6072206"/>
            <a:ext cx="22525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739" tIns="40868" rIns="81739" bIns="40868">
            <a:spAutoFit/>
          </a:bodyPr>
          <a:lstStyle/>
          <a:p>
            <a:pPr algn="r"/>
            <a:r>
              <a:rPr lang="zh-CN" altLang="en-US" sz="1600" b="1" dirty="0">
                <a:solidFill>
                  <a:srgbClr val="17375E"/>
                </a:solidFill>
                <a:latin typeface="+mn-ea"/>
              </a:rPr>
              <a:t>（本科层次学生适用）</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00" y="3792168"/>
            <a:ext cx="3563888" cy="2001907"/>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p:spPr>
      </p:pic>
    </p:spTree>
    <p:extLst>
      <p:ext uri="{BB962C8B-B14F-4D97-AF65-F5344CB8AC3E}">
        <p14:creationId xmlns:p14="http://schemas.microsoft.com/office/powerpoint/2010/main" val="1335646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448890894"/>
              </p:ext>
            </p:extLst>
          </p:nvPr>
        </p:nvGraphicFramePr>
        <p:xfrm>
          <a:off x="428596" y="1571612"/>
          <a:ext cx="8352928" cy="4593692"/>
        </p:xfrm>
        <a:graphic>
          <a:graphicData uri="http://schemas.openxmlformats.org/drawingml/2006/table">
            <a:tbl>
              <a:tblPr firstRow="1" bandRow="1">
                <a:effectLst>
                  <a:outerShdw blurRad="50800" dist="38100" algn="l" rotWithShape="0">
                    <a:schemeClr val="bg1">
                      <a:lumMod val="50000"/>
                      <a:alpha val="16000"/>
                    </a:schemeClr>
                  </a:outerShdw>
                </a:effectLst>
                <a:tableStyleId>{F5AB1C69-6EDB-4FF4-983F-18BD219EF322}</a:tableStyleId>
              </a:tblPr>
              <a:tblGrid>
                <a:gridCol w="1263084">
                  <a:extLst>
                    <a:ext uri="{9D8B030D-6E8A-4147-A177-3AD203B41FA5}">
                      <a16:colId xmlns:a16="http://schemas.microsoft.com/office/drawing/2014/main" xmlns="" val="20000"/>
                    </a:ext>
                  </a:extLst>
                </a:gridCol>
                <a:gridCol w="7089844">
                  <a:extLst>
                    <a:ext uri="{9D8B030D-6E8A-4147-A177-3AD203B41FA5}">
                      <a16:colId xmlns:a16="http://schemas.microsoft.com/office/drawing/2014/main" xmlns="" val="20001"/>
                    </a:ext>
                  </a:extLst>
                </a:gridCol>
              </a:tblGrid>
              <a:tr h="498365">
                <a:tc gridSpan="2">
                  <a:txBody>
                    <a:bodyPr/>
                    <a:lstStyle/>
                    <a:p>
                      <a:pPr algn="ctr"/>
                      <a:r>
                        <a:rPr lang="zh-CN" altLang="en-US" sz="2000" dirty="0">
                          <a:latin typeface="+mn-ea"/>
                          <a:ea typeface="+mn-ea"/>
                        </a:rPr>
                        <a:t>毕业论文</a:t>
                      </a:r>
                    </a:p>
                  </a:txBody>
                  <a:tcPr anchor="ctr">
                    <a:solidFill>
                      <a:schemeClr val="tx2">
                        <a:lumMod val="60000"/>
                        <a:lumOff val="40000"/>
                      </a:schemeClr>
                    </a:solidFill>
                  </a:tcPr>
                </a:tc>
                <a:tc hMerge="1">
                  <a:txBody>
                    <a:bodyPr/>
                    <a:lstStyle/>
                    <a:p>
                      <a:endParaRPr lang="zh-CN" altLang="en-US" dirty="0"/>
                    </a:p>
                  </a:txBody>
                  <a:tcPr/>
                </a:tc>
                <a:extLst>
                  <a:ext uri="{0D108BD9-81ED-4DB2-BD59-A6C34878D82A}">
                    <a16:rowId xmlns:a16="http://schemas.microsoft.com/office/drawing/2014/main" xmlns="" val="10000"/>
                  </a:ext>
                </a:extLst>
              </a:tr>
              <a:tr h="579836">
                <a:tc>
                  <a:txBody>
                    <a:bodyPr/>
                    <a:lstStyle/>
                    <a:p>
                      <a:pPr marL="0" algn="ctr" defTabSz="914400" rtl="0" eaLnBrk="1" latinLnBrk="0" hangingPunct="1">
                        <a:spcAft>
                          <a:spcPts val="0"/>
                        </a:spcAft>
                      </a:pPr>
                      <a:r>
                        <a:rPr lang="zh-CN" altLang="en-US" sz="1600" b="1" kern="100" dirty="0">
                          <a:solidFill>
                            <a:schemeClr val="bg1"/>
                          </a:solidFill>
                          <a:effectLst/>
                        </a:rPr>
                        <a:t>写作对象</a:t>
                      </a:r>
                      <a:endParaRPr lang="zh-CN" altLang="en-US" sz="1600" b="1" kern="100" dirty="0">
                        <a:solidFill>
                          <a:schemeClr val="bg1"/>
                        </a:solidFill>
                        <a:effectLst/>
                        <a:latin typeface="+mn-lt"/>
                        <a:ea typeface="+mn-ea"/>
                        <a:cs typeface="+mn-cs"/>
                      </a:endParaRPr>
                    </a:p>
                  </a:txBody>
                  <a:tcPr anchor="ct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kern="100" dirty="0">
                          <a:solidFill>
                            <a:schemeClr val="accent1">
                              <a:lumMod val="50000"/>
                            </a:schemeClr>
                          </a:solidFill>
                          <a:effectLst/>
                          <a:latin typeface="+mn-lt"/>
                          <a:ea typeface="+mn-ea"/>
                          <a:cs typeface="+mn-cs"/>
                        </a:rPr>
                        <a:t>本科层次（高中起点本科、专科起点本科）学习的各专业学生。</a:t>
                      </a:r>
                    </a:p>
                  </a:txBody>
                  <a:tcPr anchor="ctr">
                    <a:solidFill>
                      <a:schemeClr val="accent1">
                        <a:lumMod val="40000"/>
                        <a:lumOff val="60000"/>
                      </a:schemeClr>
                    </a:solidFill>
                  </a:tcPr>
                </a:tc>
                <a:extLst>
                  <a:ext uri="{0D108BD9-81ED-4DB2-BD59-A6C34878D82A}">
                    <a16:rowId xmlns:a16="http://schemas.microsoft.com/office/drawing/2014/main" xmlns="" val="10001"/>
                  </a:ext>
                </a:extLst>
              </a:tr>
              <a:tr h="527239">
                <a:tc>
                  <a:txBody>
                    <a:bodyPr/>
                    <a:lstStyle/>
                    <a:p>
                      <a:pPr marL="0" algn="ctr" defTabSz="914400" rtl="0" eaLnBrk="1" latinLnBrk="0" hangingPunct="1">
                        <a:spcAft>
                          <a:spcPts val="0"/>
                        </a:spcAft>
                      </a:pPr>
                      <a:r>
                        <a:rPr lang="zh-CN" altLang="en-US" sz="1600" b="1" kern="100" dirty="0">
                          <a:solidFill>
                            <a:schemeClr val="bg1"/>
                          </a:solidFill>
                          <a:effectLst/>
                        </a:rPr>
                        <a:t>学         分</a:t>
                      </a:r>
                      <a:endParaRPr lang="zh-CN" altLang="en-US" sz="1600" b="1" kern="100" dirty="0">
                        <a:solidFill>
                          <a:schemeClr val="bg1"/>
                        </a:solidFill>
                        <a:effectLst/>
                        <a:latin typeface="+mn-lt"/>
                        <a:ea typeface="+mn-ea"/>
                        <a:cs typeface="+mn-cs"/>
                      </a:endParaRPr>
                    </a:p>
                  </a:txBody>
                  <a:tcPr anchor="ctr">
                    <a:solidFill>
                      <a:schemeClr val="tx2">
                        <a:lumMod val="60000"/>
                        <a:lumOff val="40000"/>
                      </a:schemeClr>
                    </a:solidFill>
                  </a:tcPr>
                </a:tc>
                <a:tc>
                  <a:txBody>
                    <a:bodyPr/>
                    <a:lstStyle/>
                    <a:p>
                      <a:pPr marL="0" algn="l" defTabSz="914400" rtl="0" eaLnBrk="1" latinLnBrk="0" hangingPunct="1">
                        <a:lnSpc>
                          <a:spcPct val="150000"/>
                        </a:lnSpc>
                        <a:spcAft>
                          <a:spcPts val="0"/>
                        </a:spcAft>
                      </a:pPr>
                      <a:r>
                        <a:rPr lang="en-US" altLang="zh-CN" sz="1400" kern="100" dirty="0">
                          <a:solidFill>
                            <a:schemeClr val="accent1">
                              <a:lumMod val="50000"/>
                            </a:schemeClr>
                          </a:solidFill>
                          <a:effectLst/>
                          <a:latin typeface="+mn-lt"/>
                          <a:ea typeface="+mn-ea"/>
                          <a:cs typeface="+mn-cs"/>
                        </a:rPr>
                        <a:t>6</a:t>
                      </a:r>
                      <a:r>
                        <a:rPr lang="zh-CN" altLang="en-US" sz="1400" kern="100" dirty="0">
                          <a:solidFill>
                            <a:schemeClr val="accent1">
                              <a:lumMod val="50000"/>
                            </a:schemeClr>
                          </a:solidFill>
                          <a:effectLst/>
                          <a:latin typeface="+mn-lt"/>
                          <a:ea typeface="+mn-ea"/>
                          <a:cs typeface="+mn-cs"/>
                        </a:rPr>
                        <a:t>学分</a:t>
                      </a:r>
                    </a:p>
                  </a:txBody>
                  <a:tcPr anchor="ctr">
                    <a:solidFill>
                      <a:schemeClr val="accent1">
                        <a:lumMod val="40000"/>
                        <a:lumOff val="60000"/>
                      </a:schemeClr>
                    </a:solidFill>
                  </a:tcPr>
                </a:tc>
                <a:extLst>
                  <a:ext uri="{0D108BD9-81ED-4DB2-BD59-A6C34878D82A}">
                    <a16:rowId xmlns:a16="http://schemas.microsoft.com/office/drawing/2014/main" xmlns="" val="10002"/>
                  </a:ext>
                </a:extLst>
              </a:tr>
              <a:tr h="1274064">
                <a:tc>
                  <a:txBody>
                    <a:bodyPr/>
                    <a:lstStyle/>
                    <a:p>
                      <a:pPr marL="0" algn="ctr" defTabSz="914400" rtl="0" eaLnBrk="1" latinLnBrk="0" hangingPunct="1">
                        <a:spcAft>
                          <a:spcPts val="0"/>
                        </a:spcAft>
                      </a:pPr>
                      <a:r>
                        <a:rPr lang="zh-CN" altLang="en-US" sz="1600" b="1" kern="100" dirty="0">
                          <a:solidFill>
                            <a:schemeClr val="bg1"/>
                          </a:solidFill>
                          <a:effectLst/>
                          <a:latin typeface="+mn-lt"/>
                          <a:ea typeface="+mn-ea"/>
                          <a:cs typeface="+mn-cs"/>
                        </a:rPr>
                        <a:t>写作资格</a:t>
                      </a:r>
                    </a:p>
                  </a:txBody>
                  <a:tcPr anchor="ctr">
                    <a:solidFill>
                      <a:schemeClr val="tx2">
                        <a:lumMod val="60000"/>
                        <a:lumOff val="40000"/>
                      </a:schemeClr>
                    </a:solidFill>
                  </a:tcPr>
                </a:tc>
                <a:tc>
                  <a:txBody>
                    <a:bodyPr/>
                    <a:lstStyle/>
                    <a:p>
                      <a:pPr marL="0" algn="l" defTabSz="914400" rtl="0" eaLnBrk="1" latinLnBrk="0" hangingPunct="1">
                        <a:lnSpc>
                          <a:spcPct val="150000"/>
                        </a:lnSpc>
                        <a:spcAft>
                          <a:spcPts val="0"/>
                        </a:spcAft>
                      </a:pPr>
                      <a:r>
                        <a:rPr lang="zh-CN" altLang="zh-CN" sz="1400" kern="100" dirty="0">
                          <a:solidFill>
                            <a:schemeClr val="accent1">
                              <a:lumMod val="50000"/>
                            </a:schemeClr>
                          </a:solidFill>
                          <a:effectLst/>
                          <a:latin typeface="+mn-lt"/>
                          <a:ea typeface="+mn-ea"/>
                          <a:cs typeface="+mn-cs"/>
                        </a:rPr>
                        <a:t>开通毕业论文课程并且满足以下条件，可在规定时间内进行选题和论文写作</a:t>
                      </a:r>
                      <a:r>
                        <a:rPr lang="zh-CN" altLang="en-US" sz="1400" kern="100" dirty="0">
                          <a:solidFill>
                            <a:schemeClr val="accent1">
                              <a:lumMod val="50000"/>
                            </a:schemeClr>
                          </a:solidFill>
                          <a:effectLst/>
                          <a:latin typeface="+mn-lt"/>
                          <a:ea typeface="+mn-ea"/>
                          <a:cs typeface="+mn-cs"/>
                        </a:rPr>
                        <a:t>：</a:t>
                      </a:r>
                      <a:endParaRPr lang="en-US" altLang="zh-CN" sz="1400" kern="100" dirty="0">
                        <a:solidFill>
                          <a:schemeClr val="accent1">
                            <a:lumMod val="50000"/>
                          </a:schemeClr>
                        </a:solidFill>
                        <a:effectLst/>
                        <a:latin typeface="+mn-lt"/>
                        <a:ea typeface="+mn-ea"/>
                        <a:cs typeface="+mn-cs"/>
                      </a:endParaRPr>
                    </a:p>
                    <a:p>
                      <a:r>
                        <a:rPr lang="en-US" altLang="zh-CN" sz="1400" kern="100" dirty="0">
                          <a:solidFill>
                            <a:schemeClr val="accent1">
                              <a:lumMod val="50000"/>
                            </a:schemeClr>
                          </a:solidFill>
                          <a:effectLst/>
                          <a:latin typeface="+mn-lt"/>
                          <a:ea typeface="+mn-ea"/>
                          <a:cs typeface="+mn-cs"/>
                        </a:rPr>
                        <a:t>1.</a:t>
                      </a:r>
                      <a:r>
                        <a:rPr lang="zh-CN" altLang="zh-CN" sz="1400" kern="100" dirty="0">
                          <a:solidFill>
                            <a:schemeClr val="accent1">
                              <a:lumMod val="50000"/>
                            </a:schemeClr>
                          </a:solidFill>
                          <a:effectLst/>
                          <a:latin typeface="+mn-lt"/>
                          <a:ea typeface="+mn-ea"/>
                          <a:cs typeface="+mn-cs"/>
                        </a:rPr>
                        <a:t>高中起点本科层次累计取得有效学分≥</a:t>
                      </a:r>
                      <a:r>
                        <a:rPr lang="en-US" altLang="zh-CN" sz="1400" kern="100" dirty="0">
                          <a:solidFill>
                            <a:schemeClr val="accent1">
                              <a:lumMod val="50000"/>
                            </a:schemeClr>
                          </a:solidFill>
                          <a:effectLst/>
                          <a:latin typeface="+mn-lt"/>
                          <a:ea typeface="+mn-ea"/>
                          <a:cs typeface="+mn-cs"/>
                        </a:rPr>
                        <a:t>100</a:t>
                      </a:r>
                      <a:r>
                        <a:rPr lang="zh-CN" altLang="zh-CN" sz="1400" kern="100" dirty="0">
                          <a:solidFill>
                            <a:schemeClr val="accent1">
                              <a:lumMod val="50000"/>
                            </a:schemeClr>
                          </a:solidFill>
                          <a:effectLst/>
                          <a:latin typeface="+mn-lt"/>
                          <a:ea typeface="+mn-ea"/>
                          <a:cs typeface="+mn-cs"/>
                        </a:rPr>
                        <a:t>分；</a:t>
                      </a:r>
                    </a:p>
                    <a:p>
                      <a:r>
                        <a:rPr lang="en-US" altLang="zh-CN" sz="1400" kern="100" dirty="0">
                          <a:solidFill>
                            <a:schemeClr val="accent1">
                              <a:lumMod val="50000"/>
                            </a:schemeClr>
                          </a:solidFill>
                          <a:effectLst/>
                          <a:latin typeface="+mn-lt"/>
                          <a:ea typeface="+mn-ea"/>
                          <a:cs typeface="+mn-cs"/>
                        </a:rPr>
                        <a:t>2.</a:t>
                      </a:r>
                      <a:r>
                        <a:rPr lang="zh-CN" altLang="zh-CN" sz="1400" kern="100" dirty="0">
                          <a:solidFill>
                            <a:schemeClr val="accent1">
                              <a:lumMod val="50000"/>
                            </a:schemeClr>
                          </a:solidFill>
                          <a:effectLst/>
                          <a:latin typeface="+mn-lt"/>
                          <a:ea typeface="+mn-ea"/>
                          <a:cs typeface="+mn-cs"/>
                        </a:rPr>
                        <a:t>专科起点本科层次累计取得有效学分≥</a:t>
                      </a:r>
                      <a:r>
                        <a:rPr lang="en-US" altLang="zh-CN" sz="1400" kern="100" dirty="0">
                          <a:solidFill>
                            <a:schemeClr val="accent1">
                              <a:lumMod val="50000"/>
                            </a:schemeClr>
                          </a:solidFill>
                          <a:effectLst/>
                          <a:latin typeface="+mn-lt"/>
                          <a:ea typeface="+mn-ea"/>
                          <a:cs typeface="+mn-cs"/>
                        </a:rPr>
                        <a:t>50</a:t>
                      </a:r>
                      <a:r>
                        <a:rPr lang="zh-CN" altLang="zh-CN" sz="1400" kern="100" dirty="0">
                          <a:solidFill>
                            <a:schemeClr val="accent1">
                              <a:lumMod val="50000"/>
                            </a:schemeClr>
                          </a:solidFill>
                          <a:effectLst/>
                          <a:latin typeface="+mn-lt"/>
                          <a:ea typeface="+mn-ea"/>
                          <a:cs typeface="+mn-cs"/>
                        </a:rPr>
                        <a:t>分</a:t>
                      </a:r>
                      <a:r>
                        <a:rPr lang="zh-CN" altLang="en-US" sz="1400" kern="100" dirty="0">
                          <a:solidFill>
                            <a:schemeClr val="accent1">
                              <a:lumMod val="50000"/>
                            </a:schemeClr>
                          </a:solidFill>
                          <a:effectLst/>
                          <a:latin typeface="+mn-lt"/>
                          <a:ea typeface="+mn-ea"/>
                          <a:cs typeface="+mn-cs"/>
                        </a:rPr>
                        <a:t>。</a:t>
                      </a:r>
                      <a:endParaRPr lang="zh-CN" altLang="zh-CN" sz="1400" kern="100" dirty="0">
                        <a:solidFill>
                          <a:schemeClr val="accent1">
                            <a:lumMod val="50000"/>
                          </a:schemeClr>
                        </a:solidFill>
                        <a:effectLst/>
                        <a:latin typeface="+mn-lt"/>
                        <a:ea typeface="+mn-ea"/>
                        <a:cs typeface="+mn-cs"/>
                      </a:endParaRPr>
                    </a:p>
                  </a:txBody>
                  <a:tcPr anchor="ctr">
                    <a:solidFill>
                      <a:schemeClr val="accent1">
                        <a:lumMod val="40000"/>
                        <a:lumOff val="60000"/>
                      </a:schemeClr>
                    </a:solidFill>
                  </a:tcPr>
                </a:tc>
                <a:extLst>
                  <a:ext uri="{0D108BD9-81ED-4DB2-BD59-A6C34878D82A}">
                    <a16:rowId xmlns:a16="http://schemas.microsoft.com/office/drawing/2014/main" xmlns="" val="10003"/>
                  </a:ext>
                </a:extLst>
              </a:tr>
              <a:tr h="523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kern="100" dirty="0">
                          <a:solidFill>
                            <a:schemeClr val="bg1"/>
                          </a:solidFill>
                          <a:effectLst/>
                          <a:latin typeface="+mn-lt"/>
                          <a:ea typeface="+mn-ea"/>
                          <a:cs typeface="+mn-cs"/>
                        </a:rPr>
                        <a:t>写作流程 </a:t>
                      </a:r>
                    </a:p>
                  </a:txBody>
                  <a:tcPr anchor="ctr">
                    <a:solidFill>
                      <a:schemeClr val="tx2">
                        <a:lumMod val="60000"/>
                        <a:lumOff val="40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zh-CN" altLang="en-US" sz="1400" kern="100" dirty="0">
                          <a:solidFill>
                            <a:schemeClr val="accent1">
                              <a:lumMod val="50000"/>
                            </a:schemeClr>
                          </a:solidFill>
                          <a:effectLst/>
                          <a:latin typeface="+mn-lt"/>
                          <a:ea typeface="+mn-ea"/>
                          <a:cs typeface="+mn-cs"/>
                        </a:rPr>
                        <a:t>申请学位和不申请学位两种写作流程。</a:t>
                      </a:r>
                    </a:p>
                  </a:txBody>
                  <a:tcPr anchor="ctr">
                    <a:solidFill>
                      <a:schemeClr val="accent1">
                        <a:lumMod val="40000"/>
                        <a:lumOff val="60000"/>
                      </a:schemeClr>
                    </a:solidFill>
                  </a:tcPr>
                </a:tc>
                <a:extLst>
                  <a:ext uri="{0D108BD9-81ED-4DB2-BD59-A6C34878D82A}">
                    <a16:rowId xmlns:a16="http://schemas.microsoft.com/office/drawing/2014/main" xmlns="" val="10004"/>
                  </a:ext>
                </a:extLst>
              </a:tr>
              <a:tr h="539100">
                <a:tc>
                  <a:txBody>
                    <a:bodyPr/>
                    <a:lstStyle/>
                    <a:p>
                      <a:pPr marL="0" algn="ctr" defTabSz="914400" rtl="0" eaLnBrk="1" latinLnBrk="0" hangingPunct="1">
                        <a:spcAft>
                          <a:spcPts val="0"/>
                        </a:spcAft>
                      </a:pPr>
                      <a:r>
                        <a:rPr lang="zh-CN" altLang="en-US" sz="1600" b="1" kern="100" dirty="0">
                          <a:solidFill>
                            <a:schemeClr val="bg1"/>
                          </a:solidFill>
                          <a:effectLst/>
                        </a:rPr>
                        <a:t>成         绩</a:t>
                      </a:r>
                      <a:endParaRPr lang="zh-CN" altLang="en-US" sz="1600" b="1" kern="100" dirty="0">
                        <a:solidFill>
                          <a:schemeClr val="bg1"/>
                        </a:solidFill>
                        <a:effectLst/>
                        <a:latin typeface="+mn-lt"/>
                        <a:ea typeface="+mn-ea"/>
                        <a:cs typeface="+mn-cs"/>
                      </a:endParaRPr>
                    </a:p>
                  </a:txBody>
                  <a:tcPr anchor="ctr">
                    <a:solidFill>
                      <a:schemeClr val="tx2">
                        <a:lumMod val="60000"/>
                        <a:lumOff val="40000"/>
                      </a:schemeClr>
                    </a:solidFill>
                  </a:tcPr>
                </a:tc>
                <a:tc>
                  <a:txBody>
                    <a:bodyPr/>
                    <a:lstStyle/>
                    <a:p>
                      <a:pPr marL="0" algn="l" defTabSz="914400" rtl="0" eaLnBrk="1" latinLnBrk="0" hangingPunct="1">
                        <a:lnSpc>
                          <a:spcPct val="90000"/>
                        </a:lnSpc>
                        <a:spcAft>
                          <a:spcPts val="0"/>
                        </a:spcAft>
                      </a:pPr>
                      <a:r>
                        <a:rPr lang="zh-CN" altLang="en-US" sz="1400" kern="100" dirty="0">
                          <a:solidFill>
                            <a:schemeClr val="accent1">
                              <a:lumMod val="50000"/>
                            </a:schemeClr>
                          </a:solidFill>
                          <a:effectLst/>
                        </a:rPr>
                        <a:t>五等：优秀；良好；中等；及格；不及格</a:t>
                      </a:r>
                      <a:r>
                        <a:rPr lang="zh-CN" altLang="en-US" sz="1400" kern="100" dirty="0">
                          <a:solidFill>
                            <a:schemeClr val="accent1">
                              <a:lumMod val="50000"/>
                            </a:schemeClr>
                          </a:solidFill>
                          <a:effectLst/>
                          <a:latin typeface="+mn-lt"/>
                          <a:ea typeface="+mn-ea"/>
                          <a:cs typeface="+mn-cs"/>
                        </a:rPr>
                        <a:t>。</a:t>
                      </a:r>
                      <a:r>
                        <a:rPr lang="zh-CN" altLang="en-US" sz="1400" kern="100" dirty="0">
                          <a:solidFill>
                            <a:schemeClr val="accent6">
                              <a:lumMod val="75000"/>
                            </a:schemeClr>
                          </a:solidFill>
                          <a:effectLst/>
                          <a:latin typeface="+mn-lt"/>
                          <a:ea typeface="+mn-ea"/>
                          <a:cs typeface="+mn-cs"/>
                        </a:rPr>
                        <a:t>（</a:t>
                      </a:r>
                      <a:r>
                        <a:rPr lang="zh-CN" altLang="zh-CN" sz="1400" kern="100" dirty="0">
                          <a:solidFill>
                            <a:schemeClr val="accent6">
                              <a:lumMod val="75000"/>
                            </a:schemeClr>
                          </a:solidFill>
                          <a:effectLst/>
                          <a:latin typeface="+mn-lt"/>
                          <a:ea typeface="+mn-ea"/>
                          <a:cs typeface="+mn-cs"/>
                        </a:rPr>
                        <a:t>毕业论文成绩及格以上等级可取得学分</a:t>
                      </a:r>
                      <a:r>
                        <a:rPr lang="zh-CN" altLang="en-US" sz="1400" kern="100" dirty="0">
                          <a:solidFill>
                            <a:schemeClr val="accent6">
                              <a:lumMod val="75000"/>
                            </a:schemeClr>
                          </a:solidFill>
                          <a:effectLst/>
                          <a:latin typeface="+mn-lt"/>
                          <a:ea typeface="+mn-ea"/>
                          <a:cs typeface="+mn-cs"/>
                        </a:rPr>
                        <a:t>）</a:t>
                      </a:r>
                    </a:p>
                  </a:txBody>
                  <a:tcPr anchor="ctr">
                    <a:solidFill>
                      <a:schemeClr val="accent1">
                        <a:lumMod val="40000"/>
                        <a:lumOff val="60000"/>
                      </a:schemeClr>
                    </a:solidFill>
                  </a:tcPr>
                </a:tc>
                <a:extLst>
                  <a:ext uri="{0D108BD9-81ED-4DB2-BD59-A6C34878D82A}">
                    <a16:rowId xmlns:a16="http://schemas.microsoft.com/office/drawing/2014/main" xmlns="" val="10005"/>
                  </a:ext>
                </a:extLst>
              </a:tr>
              <a:tr h="6517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kern="100" dirty="0">
                          <a:solidFill>
                            <a:schemeClr val="bg1"/>
                          </a:solidFill>
                          <a:effectLst/>
                          <a:latin typeface="+mn-lt"/>
                          <a:ea typeface="+mn-ea"/>
                          <a:cs typeface="+mn-cs"/>
                        </a:rPr>
                        <a:t>写作程序</a:t>
                      </a:r>
                    </a:p>
                  </a:txBody>
                  <a:tcPr anchor="ct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0" kern="100" dirty="0">
                          <a:solidFill>
                            <a:schemeClr val="accent1">
                              <a:lumMod val="50000"/>
                            </a:schemeClr>
                          </a:solidFill>
                          <a:effectLst/>
                          <a:latin typeface="+mn-lt"/>
                          <a:ea typeface="+mn-ea"/>
                          <a:cs typeface="+mn-cs"/>
                        </a:rPr>
                        <a:t>申请学位：</a:t>
                      </a:r>
                      <a:r>
                        <a:rPr lang="en-US" altLang="zh-CN" sz="1400" b="0" kern="100" dirty="0">
                          <a:solidFill>
                            <a:schemeClr val="accent1">
                              <a:lumMod val="50000"/>
                            </a:schemeClr>
                          </a:solidFill>
                          <a:effectLst/>
                        </a:rPr>
                        <a:t>1.</a:t>
                      </a:r>
                      <a:r>
                        <a:rPr lang="zh-CN" altLang="en-US" sz="1400" b="0" kern="100" dirty="0">
                          <a:solidFill>
                            <a:schemeClr val="accent1">
                              <a:lumMod val="50000"/>
                            </a:schemeClr>
                          </a:solidFill>
                          <a:effectLst/>
                        </a:rPr>
                        <a:t>准备阶段；</a:t>
                      </a:r>
                      <a:r>
                        <a:rPr lang="en-US" altLang="zh-CN" sz="1400" b="0" kern="100" dirty="0">
                          <a:solidFill>
                            <a:schemeClr val="accent1">
                              <a:lumMod val="50000"/>
                            </a:schemeClr>
                          </a:solidFill>
                          <a:effectLst/>
                        </a:rPr>
                        <a:t>2.</a:t>
                      </a:r>
                      <a:r>
                        <a:rPr lang="zh-CN" altLang="en-US" sz="1400" b="0" kern="100" dirty="0">
                          <a:solidFill>
                            <a:schemeClr val="accent1">
                              <a:lumMod val="50000"/>
                            </a:schemeClr>
                          </a:solidFill>
                          <a:effectLst/>
                        </a:rPr>
                        <a:t>选题阶段；</a:t>
                      </a:r>
                      <a:r>
                        <a:rPr lang="en-US" altLang="zh-CN" sz="1400" b="0" kern="100" dirty="0">
                          <a:solidFill>
                            <a:schemeClr val="accent1">
                              <a:lumMod val="50000"/>
                            </a:schemeClr>
                          </a:solidFill>
                          <a:effectLst/>
                        </a:rPr>
                        <a:t>3.</a:t>
                      </a:r>
                      <a:r>
                        <a:rPr lang="zh-CN" altLang="en-US" sz="1400" b="0" kern="100" dirty="0">
                          <a:solidFill>
                            <a:schemeClr val="accent1">
                              <a:lumMod val="50000"/>
                            </a:schemeClr>
                          </a:solidFill>
                          <a:effectLst/>
                        </a:rPr>
                        <a:t>论文开题；</a:t>
                      </a:r>
                      <a:r>
                        <a:rPr lang="en-US" altLang="zh-CN" sz="1400" b="0" kern="100" dirty="0">
                          <a:solidFill>
                            <a:schemeClr val="accent1">
                              <a:lumMod val="50000"/>
                            </a:schemeClr>
                          </a:solidFill>
                          <a:effectLst/>
                        </a:rPr>
                        <a:t>4.</a:t>
                      </a:r>
                      <a:r>
                        <a:rPr lang="zh-CN" altLang="en-US" sz="1400" b="0" kern="100" dirty="0">
                          <a:solidFill>
                            <a:schemeClr val="accent1">
                              <a:lumMod val="50000"/>
                            </a:schemeClr>
                          </a:solidFill>
                          <a:effectLst/>
                        </a:rPr>
                        <a:t>写作阶段；</a:t>
                      </a:r>
                      <a:endParaRPr lang="en-US" altLang="zh-CN" sz="1400" b="0" kern="100" dirty="0">
                        <a:solidFill>
                          <a:schemeClr val="accent1">
                            <a:lumMod val="50000"/>
                          </a:schemeClr>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b="0" kern="100" dirty="0">
                          <a:solidFill>
                            <a:schemeClr val="accent1">
                              <a:lumMod val="50000"/>
                            </a:schemeClr>
                          </a:solidFill>
                          <a:effectLst/>
                          <a:latin typeface="+mn-lt"/>
                          <a:ea typeface="+mn-ea"/>
                          <a:cs typeface="+mn-cs"/>
                        </a:rPr>
                        <a:t>不申请学位：符合选题条件后可随时选题并写作。</a:t>
                      </a:r>
                      <a:endParaRPr lang="zh-CN" altLang="en-US" sz="1400" kern="100" dirty="0">
                        <a:solidFill>
                          <a:schemeClr val="accent6">
                            <a:lumMod val="75000"/>
                          </a:schemeClr>
                        </a:solidFill>
                        <a:effectLst/>
                        <a:latin typeface="+mn-lt"/>
                        <a:ea typeface="+mn-ea"/>
                        <a:cs typeface="+mn-cs"/>
                      </a:endParaRPr>
                    </a:p>
                  </a:txBody>
                  <a:tcPr anchor="ctr">
                    <a:solidFill>
                      <a:schemeClr val="accent1">
                        <a:lumMod val="40000"/>
                        <a:lumOff val="60000"/>
                      </a:schemeClr>
                    </a:solidFill>
                  </a:tcPr>
                </a:tc>
                <a:extLst>
                  <a:ext uri="{0D108BD9-81ED-4DB2-BD59-A6C34878D82A}">
                    <a16:rowId xmlns:a16="http://schemas.microsoft.com/office/drawing/2014/main" xmlns="" val="10006"/>
                  </a:ext>
                </a:extLst>
              </a:tr>
            </a:tbl>
          </a:graphicData>
        </a:graphic>
      </p:graphicFrame>
      <p:sp>
        <p:nvSpPr>
          <p:cNvPr id="6" name="AutoShape 12"/>
          <p:cNvSpPr>
            <a:spLocks noChangeArrowheads="1"/>
          </p:cNvSpPr>
          <p:nvPr/>
        </p:nvSpPr>
        <p:spPr bwMode="auto">
          <a:xfrm rot="10800000" flipH="1">
            <a:off x="4447033" y="1065765"/>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7" name="标题 1"/>
          <p:cNvSpPr>
            <a:spLocks noGrp="1"/>
          </p:cNvSpPr>
          <p:nvPr>
            <p:ph type="title"/>
          </p:nvPr>
        </p:nvSpPr>
        <p:spPr>
          <a:xfrm>
            <a:off x="5076056" y="476672"/>
            <a:ext cx="3472358" cy="648072"/>
          </a:xfrm>
        </p:spPr>
        <p:txBody>
          <a:bodyPr>
            <a:noAutofit/>
          </a:bodyPr>
          <a:lstStyle/>
          <a:p>
            <a:pPr algn="r" fontAlgn="base">
              <a:spcAft>
                <a:spcPct val="0"/>
              </a:spcAft>
            </a:pPr>
            <a:r>
              <a:rPr lang="zh-CN" altLang="en-US" sz="2400" b="1" dirty="0">
                <a:solidFill>
                  <a:schemeClr val="accent6">
                    <a:lumMod val="75000"/>
                  </a:schemeClr>
                </a:solidFill>
                <a:latin typeface="+mn-ea"/>
                <a:ea typeface="+mn-ea"/>
                <a:cs typeface="+mn-cs"/>
              </a:rPr>
              <a:t>毕业论文</a:t>
            </a:r>
          </a:p>
        </p:txBody>
      </p:sp>
    </p:spTree>
    <p:extLst>
      <p:ext uri="{BB962C8B-B14F-4D97-AF65-F5344CB8AC3E}">
        <p14:creationId xmlns:p14="http://schemas.microsoft.com/office/powerpoint/2010/main" val="3193133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67544" y="1023875"/>
            <a:ext cx="8291264" cy="312520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0" indent="0">
              <a:lnSpc>
                <a:spcPct val="150000"/>
              </a:lnSpc>
              <a:buNone/>
            </a:pPr>
            <a:r>
              <a:rPr lang="zh-CN" altLang="en-US" sz="1900" b="1" dirty="0">
                <a:solidFill>
                  <a:srgbClr val="17375E"/>
                </a:solidFill>
                <a:latin typeface="华文中宋" pitchFamily="2" charset="-122"/>
                <a:ea typeface="华文中宋" pitchFamily="2" charset="-122"/>
              </a:rPr>
              <a:t>     格式内容</a:t>
            </a:r>
            <a:r>
              <a:rPr lang="zh-CN" altLang="en-US" sz="2000" b="1" dirty="0">
                <a:solidFill>
                  <a:srgbClr val="17375E"/>
                </a:solidFill>
                <a:latin typeface="华文中宋" pitchFamily="2" charset="-122"/>
                <a:ea typeface="华文中宋" pitchFamily="2" charset="-122"/>
              </a:rPr>
              <a:t>：</a:t>
            </a:r>
            <a:endParaRPr lang="en-US" altLang="zh-CN" sz="2000" b="1" dirty="0">
              <a:solidFill>
                <a:srgbClr val="17375E"/>
              </a:solidFill>
              <a:latin typeface="华文中宋" pitchFamily="2" charset="-122"/>
              <a:ea typeface="华文中宋" pitchFamily="2" charset="-122"/>
            </a:endParaRPr>
          </a:p>
          <a:p>
            <a:pPr lvl="1">
              <a:buFont typeface="Wingdings" pitchFamily="2" charset="2"/>
              <a:buChar char="l"/>
            </a:pPr>
            <a:r>
              <a:rPr lang="zh-CN" altLang="en-US" sz="1600" dirty="0">
                <a:solidFill>
                  <a:schemeClr val="tx2">
                    <a:lumMod val="75000"/>
                  </a:schemeClr>
                </a:solidFill>
                <a:latin typeface="华文中宋" pitchFamily="2" charset="-122"/>
                <a:ea typeface="华文中宋" pitchFamily="2" charset="-122"/>
              </a:rPr>
              <a:t>要求详见教室首页</a:t>
            </a:r>
            <a:r>
              <a:rPr lang="en-US" altLang="zh-CN" sz="1600" dirty="0">
                <a:solidFill>
                  <a:schemeClr val="tx2">
                    <a:lumMod val="75000"/>
                  </a:schemeClr>
                </a:solidFill>
                <a:latin typeface="华文中宋" pitchFamily="2" charset="-122"/>
                <a:ea typeface="华文中宋" pitchFamily="2" charset="-122"/>
              </a:rPr>
              <a:t>——</a:t>
            </a:r>
            <a:r>
              <a:rPr lang="zh-CN" altLang="en-US" sz="1600" dirty="0">
                <a:solidFill>
                  <a:schemeClr val="tx2">
                    <a:lumMod val="75000"/>
                  </a:schemeClr>
                </a:solidFill>
                <a:latin typeface="华文中宋" pitchFamily="2" charset="-122"/>
                <a:ea typeface="华文中宋" pitchFamily="2" charset="-122"/>
              </a:rPr>
              <a:t>点击 “毕业论文”课程或在“学习功能区”进入“毕业论文”栏目</a:t>
            </a:r>
            <a:r>
              <a:rPr lang="en-US" altLang="zh-CN" sz="1600" dirty="0">
                <a:solidFill>
                  <a:schemeClr val="tx2">
                    <a:lumMod val="75000"/>
                  </a:schemeClr>
                </a:solidFill>
                <a:latin typeface="华文中宋" pitchFamily="2" charset="-122"/>
                <a:ea typeface="华文中宋" pitchFamily="2" charset="-122"/>
              </a:rPr>
              <a:t>——</a:t>
            </a:r>
            <a:r>
              <a:rPr lang="zh-CN" altLang="en-US" sz="1600" dirty="0">
                <a:solidFill>
                  <a:schemeClr val="tx2">
                    <a:lumMod val="75000"/>
                  </a:schemeClr>
                </a:solidFill>
                <a:latin typeface="华文中宋" pitchFamily="2" charset="-122"/>
                <a:ea typeface="华文中宋" pitchFamily="2" charset="-122"/>
              </a:rPr>
              <a:t>查看“论文写作规范”。（需根据选题的类型，查看相应的写作要求及模板）</a:t>
            </a:r>
            <a:endParaRPr lang="en-US" altLang="zh-CN" sz="1800" dirty="0">
              <a:solidFill>
                <a:schemeClr val="tx2">
                  <a:lumMod val="75000"/>
                </a:schemeClr>
              </a:solidFill>
              <a:latin typeface="华文中宋" pitchFamily="2" charset="-122"/>
              <a:ea typeface="华文中宋" pitchFamily="2" charset="-122"/>
            </a:endParaRPr>
          </a:p>
          <a:p>
            <a:pPr marL="0" lvl="0" indent="0">
              <a:lnSpc>
                <a:spcPct val="180000"/>
              </a:lnSpc>
              <a:buNone/>
            </a:pPr>
            <a:r>
              <a:rPr lang="zh-CN" altLang="en-US" sz="2000" b="1" dirty="0">
                <a:solidFill>
                  <a:srgbClr val="17375E"/>
                </a:solidFill>
                <a:latin typeface="华文中宋" pitchFamily="2" charset="-122"/>
                <a:ea typeface="华文中宋" pitchFamily="2" charset="-122"/>
              </a:rPr>
              <a:t>     结构要求</a:t>
            </a:r>
            <a:r>
              <a:rPr lang="en-US" altLang="zh-CN" sz="2000" b="1" dirty="0">
                <a:solidFill>
                  <a:srgbClr val="17375E"/>
                </a:solidFill>
                <a:latin typeface="华文中宋" pitchFamily="2" charset="-122"/>
                <a:ea typeface="华文中宋" pitchFamily="2" charset="-122"/>
              </a:rPr>
              <a:t>:</a:t>
            </a:r>
          </a:p>
          <a:p>
            <a:pPr lvl="1">
              <a:buFont typeface="Wingdings" pitchFamily="2" charset="2"/>
              <a:buChar char="l"/>
            </a:pPr>
            <a:r>
              <a:rPr lang="zh-CN" altLang="en-US" sz="1600" dirty="0">
                <a:solidFill>
                  <a:schemeClr val="tx2">
                    <a:lumMod val="75000"/>
                  </a:schemeClr>
                </a:solidFill>
                <a:latin typeface="华文中宋" pitchFamily="2" charset="-122"/>
                <a:ea typeface="华文中宋" pitchFamily="2" charset="-122"/>
              </a:rPr>
              <a:t>封面、内容摘要及关键词、目录、正文、注释、参考文献；</a:t>
            </a:r>
            <a:endParaRPr lang="en-US" altLang="zh-CN" sz="1600" dirty="0">
              <a:solidFill>
                <a:schemeClr val="tx2">
                  <a:lumMod val="75000"/>
                </a:schemeClr>
              </a:solidFill>
              <a:latin typeface="华文中宋" pitchFamily="2" charset="-122"/>
              <a:ea typeface="华文中宋" pitchFamily="2" charset="-122"/>
            </a:endParaRPr>
          </a:p>
          <a:p>
            <a:pPr lvl="1">
              <a:buFont typeface="Wingdings" pitchFamily="2" charset="2"/>
              <a:buChar char="l"/>
            </a:pPr>
            <a:r>
              <a:rPr lang="zh-CN" altLang="en-US" sz="1600" dirty="0">
                <a:solidFill>
                  <a:schemeClr val="tx2">
                    <a:lumMod val="75000"/>
                  </a:schemeClr>
                </a:solidFill>
                <a:latin typeface="华文中宋" pitchFamily="2" charset="-122"/>
                <a:ea typeface="华文中宋" pitchFamily="2" charset="-122"/>
              </a:rPr>
              <a:t>如果需要，可以在正文前加“引言”，在参考文献后加“后记”。</a:t>
            </a:r>
            <a:endParaRPr lang="en-US" altLang="zh-CN" sz="1600" dirty="0">
              <a:solidFill>
                <a:schemeClr val="tx2">
                  <a:lumMod val="75000"/>
                </a:schemeClr>
              </a:solidFill>
              <a:latin typeface="华文中宋" pitchFamily="2" charset="-122"/>
              <a:ea typeface="华文中宋" pitchFamily="2" charset="-122"/>
            </a:endParaRPr>
          </a:p>
          <a:p>
            <a:pPr marL="0" indent="0">
              <a:lnSpc>
                <a:spcPct val="180000"/>
              </a:lnSpc>
              <a:buNone/>
            </a:pPr>
            <a:r>
              <a:rPr lang="zh-CN" altLang="en-US" sz="2000" b="1" dirty="0">
                <a:solidFill>
                  <a:srgbClr val="17375E"/>
                </a:solidFill>
                <a:latin typeface="华文中宋" pitchFamily="2" charset="-122"/>
                <a:ea typeface="华文中宋" pitchFamily="2" charset="-122"/>
              </a:rPr>
              <a:t>     字数及参考文献要求</a:t>
            </a:r>
            <a:r>
              <a:rPr lang="en-US" altLang="zh-CN" sz="2000" b="1" dirty="0">
                <a:solidFill>
                  <a:srgbClr val="17375E"/>
                </a:solidFill>
                <a:latin typeface="华文中宋" pitchFamily="2" charset="-122"/>
                <a:ea typeface="华文中宋" pitchFamily="2" charset="-122"/>
              </a:rPr>
              <a:t>:</a:t>
            </a:r>
          </a:p>
          <a:p>
            <a:pPr marL="457200" lvl="1" indent="0">
              <a:buNone/>
            </a:pPr>
            <a:endParaRPr lang="zh-CN" altLang="en-US" sz="1600" dirty="0">
              <a:solidFill>
                <a:schemeClr val="tx2">
                  <a:lumMod val="75000"/>
                </a:schemeClr>
              </a:solidFill>
              <a:latin typeface="华文中宋" pitchFamily="2" charset="-122"/>
              <a:ea typeface="华文中宋" pitchFamily="2" charset="-122"/>
            </a:endParaRPr>
          </a:p>
        </p:txBody>
      </p:sp>
      <p:sp>
        <p:nvSpPr>
          <p:cNvPr id="6" name="AutoShape 12"/>
          <p:cNvSpPr>
            <a:spLocks noChangeArrowheads="1"/>
          </p:cNvSpPr>
          <p:nvPr/>
        </p:nvSpPr>
        <p:spPr bwMode="auto">
          <a:xfrm rot="10800000" flipH="1">
            <a:off x="4447033" y="1137773"/>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7" name="标题 1"/>
          <p:cNvSpPr txBox="1">
            <a:spLocks/>
          </p:cNvSpPr>
          <p:nvPr/>
        </p:nvSpPr>
        <p:spPr>
          <a:xfrm>
            <a:off x="4447033" y="679667"/>
            <a:ext cx="4445447" cy="6480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chemeClr val="accent6">
                    <a:lumMod val="75000"/>
                  </a:schemeClr>
                </a:solidFill>
                <a:latin typeface="+mn-ea"/>
                <a:ea typeface="+mn-ea"/>
                <a:cs typeface="+mn-cs"/>
              </a:rPr>
              <a:t>毕业论文 </a:t>
            </a:r>
            <a:r>
              <a:rPr lang="zh-CN" altLang="en-US" sz="2000" b="1" dirty="0">
                <a:solidFill>
                  <a:schemeClr val="accent1">
                    <a:lumMod val="75000"/>
                  </a:schemeClr>
                </a:solidFill>
                <a:latin typeface="+mn-ea"/>
              </a:rPr>
              <a:t>写作基本要求</a:t>
            </a:r>
          </a:p>
        </p:txBody>
      </p:sp>
      <p:sp>
        <p:nvSpPr>
          <p:cNvPr id="8" name="流程图: 联系 7"/>
          <p:cNvSpPr/>
          <p:nvPr/>
        </p:nvSpPr>
        <p:spPr>
          <a:xfrm>
            <a:off x="683629" y="1220582"/>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9" name="流程图: 联系 8"/>
          <p:cNvSpPr/>
          <p:nvPr/>
        </p:nvSpPr>
        <p:spPr>
          <a:xfrm>
            <a:off x="683629" y="2479320"/>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0" name="流程图: 联系 9"/>
          <p:cNvSpPr/>
          <p:nvPr/>
        </p:nvSpPr>
        <p:spPr>
          <a:xfrm>
            <a:off x="683629" y="3573016"/>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595604048"/>
              </p:ext>
            </p:extLst>
          </p:nvPr>
        </p:nvGraphicFramePr>
        <p:xfrm>
          <a:off x="914401" y="4005064"/>
          <a:ext cx="7844408" cy="2719674"/>
        </p:xfrm>
        <a:graphic>
          <a:graphicData uri="http://schemas.openxmlformats.org/drawingml/2006/table">
            <a:tbl>
              <a:tblPr firstRow="1" firstCol="1" bandRow="1">
                <a:tableStyleId>{5C22544A-7EE6-4342-B048-85BDC9FD1C3A}</a:tableStyleId>
              </a:tblPr>
              <a:tblGrid>
                <a:gridCol w="1135870">
                  <a:extLst>
                    <a:ext uri="{9D8B030D-6E8A-4147-A177-3AD203B41FA5}">
                      <a16:colId xmlns:a16="http://schemas.microsoft.com/office/drawing/2014/main" xmlns="" val="20000"/>
                    </a:ext>
                  </a:extLst>
                </a:gridCol>
                <a:gridCol w="909144">
                  <a:extLst>
                    <a:ext uri="{9D8B030D-6E8A-4147-A177-3AD203B41FA5}">
                      <a16:colId xmlns:a16="http://schemas.microsoft.com/office/drawing/2014/main" xmlns="" val="20001"/>
                    </a:ext>
                  </a:extLst>
                </a:gridCol>
                <a:gridCol w="892289">
                  <a:extLst>
                    <a:ext uri="{9D8B030D-6E8A-4147-A177-3AD203B41FA5}">
                      <a16:colId xmlns:a16="http://schemas.microsoft.com/office/drawing/2014/main" xmlns="" val="20002"/>
                    </a:ext>
                  </a:extLst>
                </a:gridCol>
                <a:gridCol w="1008328">
                  <a:extLst>
                    <a:ext uri="{9D8B030D-6E8A-4147-A177-3AD203B41FA5}">
                      <a16:colId xmlns:a16="http://schemas.microsoft.com/office/drawing/2014/main" xmlns="" val="20003"/>
                    </a:ext>
                  </a:extLst>
                </a:gridCol>
                <a:gridCol w="936104">
                  <a:extLst>
                    <a:ext uri="{9D8B030D-6E8A-4147-A177-3AD203B41FA5}">
                      <a16:colId xmlns:a16="http://schemas.microsoft.com/office/drawing/2014/main" xmlns="" val="20004"/>
                    </a:ext>
                  </a:extLst>
                </a:gridCol>
                <a:gridCol w="2962673">
                  <a:extLst>
                    <a:ext uri="{9D8B030D-6E8A-4147-A177-3AD203B41FA5}">
                      <a16:colId xmlns:a16="http://schemas.microsoft.com/office/drawing/2014/main" xmlns="" val="20005"/>
                    </a:ext>
                  </a:extLst>
                </a:gridCol>
              </a:tblGrid>
              <a:tr h="284617">
                <a:tc rowSpan="2">
                  <a:txBody>
                    <a:bodyPr/>
                    <a:lstStyle/>
                    <a:p>
                      <a:pPr algn="ctr">
                        <a:spcAft>
                          <a:spcPts val="0"/>
                        </a:spcAft>
                      </a:pPr>
                      <a:r>
                        <a:rPr lang="zh-CN" sz="1050" kern="0" dirty="0">
                          <a:effectLst/>
                          <a:latin typeface="+mn-ea"/>
                          <a:ea typeface="+mn-ea"/>
                        </a:rPr>
                        <a:t>写作类型</a:t>
                      </a:r>
                      <a:endParaRPr lang="zh-CN" sz="1050" kern="100" dirty="0">
                        <a:effectLst/>
                        <a:latin typeface="+mn-ea"/>
                        <a:ea typeface="+mn-ea"/>
                        <a:cs typeface="Times New Roman" panose="02020603050405020304" pitchFamily="18" charset="0"/>
                      </a:endParaRPr>
                    </a:p>
                  </a:txBody>
                  <a:tcPr marL="68580" marR="68580" marT="0" marB="0" anchor="ctr"/>
                </a:tc>
                <a:tc rowSpan="2">
                  <a:txBody>
                    <a:bodyPr/>
                    <a:lstStyle/>
                    <a:p>
                      <a:pPr algn="ctr">
                        <a:spcAft>
                          <a:spcPts val="0"/>
                        </a:spcAft>
                      </a:pPr>
                      <a:r>
                        <a:rPr lang="zh-CN" sz="1050" kern="0" dirty="0">
                          <a:effectLst/>
                          <a:latin typeface="+mn-ea"/>
                          <a:ea typeface="+mn-ea"/>
                        </a:rPr>
                        <a:t>摘要、关键字</a:t>
                      </a:r>
                      <a:endParaRPr lang="zh-CN" sz="1050" kern="100" dirty="0">
                        <a:effectLst/>
                        <a:latin typeface="+mn-ea"/>
                        <a:ea typeface="+mn-ea"/>
                        <a:cs typeface="Times New Roman" panose="02020603050405020304" pitchFamily="18" charset="0"/>
                      </a:endParaRPr>
                    </a:p>
                  </a:txBody>
                  <a:tcPr marL="68580" marR="68580" marT="0" marB="0" anchor="ctr"/>
                </a:tc>
                <a:tc rowSpan="2">
                  <a:txBody>
                    <a:bodyPr/>
                    <a:lstStyle/>
                    <a:p>
                      <a:pPr algn="ctr">
                        <a:spcAft>
                          <a:spcPts val="0"/>
                        </a:spcAft>
                      </a:pPr>
                      <a:r>
                        <a:rPr lang="zh-CN" sz="1050" kern="0">
                          <a:effectLst/>
                          <a:latin typeface="+mn-ea"/>
                          <a:ea typeface="+mn-ea"/>
                        </a:rPr>
                        <a:t>篇首注释</a:t>
                      </a:r>
                      <a:endParaRPr lang="zh-CN" sz="1050" kern="100">
                        <a:effectLst/>
                        <a:latin typeface="+mn-ea"/>
                        <a:ea typeface="+mn-ea"/>
                        <a:cs typeface="Times New Roman" panose="02020603050405020304" pitchFamily="18" charset="0"/>
                      </a:endParaRPr>
                    </a:p>
                  </a:txBody>
                  <a:tcPr marL="68580" marR="68580" marT="0" marB="0" anchor="ctr"/>
                </a:tc>
                <a:tc gridSpan="2">
                  <a:txBody>
                    <a:bodyPr/>
                    <a:lstStyle/>
                    <a:p>
                      <a:pPr algn="ctr">
                        <a:spcAft>
                          <a:spcPts val="0"/>
                        </a:spcAft>
                      </a:pPr>
                      <a:r>
                        <a:rPr lang="zh-CN" sz="1050" kern="0">
                          <a:effectLst/>
                          <a:latin typeface="+mn-ea"/>
                          <a:ea typeface="+mn-ea"/>
                        </a:rPr>
                        <a:t>正文</a:t>
                      </a:r>
                      <a:endParaRPr lang="zh-CN" sz="1050" kern="100">
                        <a:effectLst/>
                        <a:latin typeface="+mn-ea"/>
                        <a:ea typeface="+mn-ea"/>
                        <a:cs typeface="Times New Roman" panose="02020603050405020304" pitchFamily="18" charset="0"/>
                      </a:endParaRPr>
                    </a:p>
                  </a:txBody>
                  <a:tcPr marL="68580" marR="68580" marT="0" marB="0" anchor="ctr"/>
                </a:tc>
                <a:tc hMerge="1">
                  <a:txBody>
                    <a:bodyPr/>
                    <a:lstStyle/>
                    <a:p>
                      <a:endParaRPr lang="zh-CN" altLang="en-US"/>
                    </a:p>
                  </a:txBody>
                  <a:tcPr/>
                </a:tc>
                <a:tc rowSpan="2">
                  <a:txBody>
                    <a:bodyPr/>
                    <a:lstStyle/>
                    <a:p>
                      <a:pPr algn="ctr">
                        <a:spcAft>
                          <a:spcPts val="0"/>
                        </a:spcAft>
                      </a:pPr>
                      <a:r>
                        <a:rPr lang="zh-CN" sz="1050" kern="0">
                          <a:effectLst/>
                          <a:latin typeface="+mn-ea"/>
                          <a:ea typeface="+mn-ea"/>
                        </a:rPr>
                        <a:t>参考文献</a:t>
                      </a:r>
                      <a:endParaRPr lang="zh-CN" sz="1050" kern="10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284617">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050" kern="0" dirty="0">
                          <a:effectLst/>
                          <a:latin typeface="+mn-ea"/>
                          <a:ea typeface="+mn-ea"/>
                        </a:rPr>
                        <a:t>申请学位</a:t>
                      </a:r>
                      <a:endParaRPr lang="zh-CN" sz="1050" kern="100" dirty="0">
                        <a:effectLst/>
                        <a:latin typeface="+mn-ea"/>
                        <a:ea typeface="+mn-ea"/>
                        <a:cs typeface="Times New Roman" panose="02020603050405020304" pitchFamily="18" charset="0"/>
                      </a:endParaRPr>
                    </a:p>
                  </a:txBody>
                  <a:tcPr marL="68580" marR="68580" marT="0" marB="0" anchor="ctr">
                    <a:solidFill>
                      <a:schemeClr val="tx2">
                        <a:lumMod val="60000"/>
                        <a:lumOff val="40000"/>
                      </a:schemeClr>
                    </a:solidFill>
                  </a:tcPr>
                </a:tc>
                <a:tc>
                  <a:txBody>
                    <a:bodyPr/>
                    <a:lstStyle/>
                    <a:p>
                      <a:pPr algn="ctr">
                        <a:spcAft>
                          <a:spcPts val="0"/>
                        </a:spcAft>
                      </a:pPr>
                      <a:r>
                        <a:rPr lang="zh-CN" sz="1050" kern="0" dirty="0">
                          <a:effectLst/>
                          <a:latin typeface="+mn-ea"/>
                          <a:ea typeface="+mn-ea"/>
                        </a:rPr>
                        <a:t>不申请学位</a:t>
                      </a:r>
                      <a:endParaRPr lang="zh-CN" sz="1050" kern="100" dirty="0">
                        <a:effectLst/>
                        <a:latin typeface="+mn-ea"/>
                        <a:ea typeface="+mn-ea"/>
                        <a:cs typeface="Times New Roman" panose="02020603050405020304" pitchFamily="18" charset="0"/>
                      </a:endParaRPr>
                    </a:p>
                  </a:txBody>
                  <a:tcPr marL="68580" marR="68580" marT="0" marB="0" anchor="ctr">
                    <a:solidFill>
                      <a:schemeClr val="tx2">
                        <a:lumMod val="60000"/>
                        <a:lumOff val="40000"/>
                      </a:schemeClr>
                    </a:solidFill>
                  </a:tcPr>
                </a:tc>
                <a:tc vMerge="1">
                  <a:txBody>
                    <a:bodyPr/>
                    <a:lstStyle/>
                    <a:p>
                      <a:endParaRPr lang="zh-CN" altLang="en-US"/>
                    </a:p>
                  </a:txBody>
                  <a:tcPr/>
                </a:tc>
                <a:extLst>
                  <a:ext uri="{0D108BD9-81ED-4DB2-BD59-A6C34878D82A}">
                    <a16:rowId xmlns:a16="http://schemas.microsoft.com/office/drawing/2014/main" xmlns="" val="10001"/>
                  </a:ext>
                </a:extLst>
              </a:tr>
              <a:tr h="537610">
                <a:tc>
                  <a:txBody>
                    <a:bodyPr/>
                    <a:lstStyle/>
                    <a:p>
                      <a:pPr algn="ctr">
                        <a:spcAft>
                          <a:spcPts val="0"/>
                        </a:spcAft>
                      </a:pPr>
                      <a:r>
                        <a:rPr lang="zh-CN" sz="1050" kern="0" dirty="0">
                          <a:effectLst/>
                          <a:latin typeface="+mn-ea"/>
                          <a:ea typeface="+mn-ea"/>
                        </a:rPr>
                        <a:t>调查报告型</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050" kern="0" dirty="0">
                          <a:effectLst/>
                          <a:latin typeface="+mn-ea"/>
                          <a:ea typeface="+mn-ea"/>
                        </a:rPr>
                        <a:t>200-300</a:t>
                      </a:r>
                      <a:r>
                        <a:rPr lang="zh-CN" sz="1050" kern="0" dirty="0">
                          <a:effectLst/>
                          <a:latin typeface="+mn-ea"/>
                          <a:ea typeface="+mn-ea"/>
                        </a:rPr>
                        <a:t>字</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zh-CN" sz="1050" kern="0" dirty="0">
                          <a:effectLst/>
                          <a:latin typeface="+mn-ea"/>
                          <a:ea typeface="+mn-ea"/>
                        </a:rPr>
                        <a:t>　</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050" kern="0" dirty="0">
                          <a:effectLst/>
                          <a:latin typeface="+mn-ea"/>
                          <a:ea typeface="+mn-ea"/>
                        </a:rPr>
                        <a:t>5000-8000</a:t>
                      </a:r>
                      <a:r>
                        <a:rPr lang="zh-CN" sz="1050" kern="0" dirty="0">
                          <a:effectLst/>
                          <a:latin typeface="+mn-ea"/>
                          <a:ea typeface="+mn-ea"/>
                        </a:rPr>
                        <a:t>字</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050" kern="0" dirty="0">
                          <a:effectLst/>
                          <a:latin typeface="+mn-ea"/>
                          <a:ea typeface="+mn-ea"/>
                        </a:rPr>
                        <a:t>4000-6000</a:t>
                      </a:r>
                      <a:r>
                        <a:rPr lang="zh-CN" sz="1050" kern="0" dirty="0">
                          <a:effectLst/>
                          <a:latin typeface="+mn-ea"/>
                          <a:ea typeface="+mn-ea"/>
                        </a:rPr>
                        <a:t>字</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zh-CN" sz="1050" kern="0">
                          <a:effectLst/>
                          <a:latin typeface="+mn-ea"/>
                          <a:ea typeface="+mn-ea"/>
                        </a:rPr>
                        <a:t>参考文献应不少于</a:t>
                      </a:r>
                      <a:r>
                        <a:rPr lang="en-US" sz="1050" kern="0">
                          <a:effectLst/>
                          <a:latin typeface="+mn-ea"/>
                          <a:ea typeface="+mn-ea"/>
                        </a:rPr>
                        <a:t>10</a:t>
                      </a:r>
                      <a:r>
                        <a:rPr lang="zh-CN" sz="1050" kern="0">
                          <a:effectLst/>
                          <a:latin typeface="+mn-ea"/>
                          <a:ea typeface="+mn-ea"/>
                        </a:rPr>
                        <a:t>篇，且近五年的文献数量不得少于总数的</a:t>
                      </a:r>
                      <a:r>
                        <a:rPr lang="en-US" sz="1050" kern="0">
                          <a:effectLst/>
                          <a:latin typeface="+mn-ea"/>
                          <a:ea typeface="+mn-ea"/>
                        </a:rPr>
                        <a:t>1/3</a:t>
                      </a:r>
                      <a:endParaRPr lang="zh-CN" sz="1050" kern="10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537610">
                <a:tc>
                  <a:txBody>
                    <a:bodyPr/>
                    <a:lstStyle/>
                    <a:p>
                      <a:pPr algn="ctr">
                        <a:spcAft>
                          <a:spcPts val="0"/>
                        </a:spcAft>
                      </a:pPr>
                      <a:r>
                        <a:rPr lang="zh-CN" sz="1050" kern="0" dirty="0">
                          <a:effectLst/>
                          <a:latin typeface="+mn-ea"/>
                          <a:ea typeface="+mn-ea"/>
                        </a:rPr>
                        <a:t>理论研究型</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050" kern="0" dirty="0">
                          <a:effectLst/>
                          <a:latin typeface="+mn-ea"/>
                          <a:ea typeface="+mn-ea"/>
                        </a:rPr>
                        <a:t>200-300</a:t>
                      </a:r>
                      <a:r>
                        <a:rPr lang="zh-CN" sz="1050" kern="0" dirty="0">
                          <a:effectLst/>
                          <a:latin typeface="+mn-ea"/>
                          <a:ea typeface="+mn-ea"/>
                        </a:rPr>
                        <a:t>字</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zh-CN" sz="1050" kern="0" dirty="0">
                          <a:effectLst/>
                          <a:latin typeface="+mn-ea"/>
                          <a:ea typeface="+mn-ea"/>
                        </a:rPr>
                        <a:t>　</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050" kern="0" dirty="0">
                          <a:effectLst/>
                          <a:latin typeface="+mn-ea"/>
                          <a:ea typeface="+mn-ea"/>
                        </a:rPr>
                        <a:t>5000-8000</a:t>
                      </a:r>
                      <a:r>
                        <a:rPr lang="zh-CN" sz="1050" kern="0" dirty="0">
                          <a:effectLst/>
                          <a:latin typeface="+mn-ea"/>
                          <a:ea typeface="+mn-ea"/>
                        </a:rPr>
                        <a:t>字</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050" kern="0" dirty="0">
                          <a:effectLst/>
                          <a:latin typeface="+mn-ea"/>
                          <a:ea typeface="+mn-ea"/>
                        </a:rPr>
                        <a:t>4000-6000</a:t>
                      </a:r>
                      <a:r>
                        <a:rPr lang="zh-CN" sz="1050" kern="0" dirty="0">
                          <a:effectLst/>
                          <a:latin typeface="+mn-ea"/>
                          <a:ea typeface="+mn-ea"/>
                        </a:rPr>
                        <a:t>字</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zh-CN" sz="1050" kern="0" dirty="0">
                          <a:effectLst/>
                          <a:latin typeface="+mn-ea"/>
                          <a:ea typeface="+mn-ea"/>
                        </a:rPr>
                        <a:t>参考文献应不少于</a:t>
                      </a:r>
                      <a:r>
                        <a:rPr lang="en-US" sz="1050" kern="0" dirty="0">
                          <a:effectLst/>
                          <a:latin typeface="+mn-ea"/>
                          <a:ea typeface="+mn-ea"/>
                        </a:rPr>
                        <a:t>10</a:t>
                      </a:r>
                      <a:r>
                        <a:rPr lang="zh-CN" sz="1050" kern="0" dirty="0">
                          <a:effectLst/>
                          <a:latin typeface="+mn-ea"/>
                          <a:ea typeface="+mn-ea"/>
                        </a:rPr>
                        <a:t>篇，且近五年的文献数量不得少于总数的</a:t>
                      </a:r>
                      <a:r>
                        <a:rPr lang="en-US" sz="1050" kern="0" dirty="0">
                          <a:effectLst/>
                          <a:latin typeface="+mn-ea"/>
                          <a:ea typeface="+mn-ea"/>
                        </a:rPr>
                        <a:t>1/3</a:t>
                      </a:r>
                      <a:endParaRPr lang="zh-CN" sz="105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537610">
                <a:tc>
                  <a:txBody>
                    <a:bodyPr/>
                    <a:lstStyle/>
                    <a:p>
                      <a:pPr algn="ctr">
                        <a:spcAft>
                          <a:spcPts val="0"/>
                        </a:spcAft>
                      </a:pPr>
                      <a:r>
                        <a:rPr lang="zh-CN" sz="1050" kern="0" dirty="0">
                          <a:effectLst/>
                          <a:latin typeface="+mn-ea"/>
                          <a:ea typeface="+mn-ea"/>
                        </a:rPr>
                        <a:t>案例型</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050" kern="0" dirty="0">
                          <a:effectLst/>
                          <a:latin typeface="+mn-ea"/>
                          <a:ea typeface="+mn-ea"/>
                        </a:rPr>
                        <a:t>500-600</a:t>
                      </a:r>
                      <a:r>
                        <a:rPr lang="zh-CN" sz="1050" kern="0" dirty="0">
                          <a:effectLst/>
                          <a:latin typeface="+mn-ea"/>
                          <a:ea typeface="+mn-ea"/>
                        </a:rPr>
                        <a:t>字</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zh-CN" sz="1050" kern="0">
                          <a:effectLst/>
                          <a:latin typeface="+mn-ea"/>
                          <a:ea typeface="+mn-ea"/>
                        </a:rPr>
                        <a:t>不超过</a:t>
                      </a:r>
                      <a:r>
                        <a:rPr lang="en-US" sz="1050" kern="0">
                          <a:effectLst/>
                          <a:latin typeface="+mn-ea"/>
                          <a:ea typeface="+mn-ea"/>
                        </a:rPr>
                        <a:t>300</a:t>
                      </a:r>
                      <a:r>
                        <a:rPr lang="zh-CN" sz="1050" kern="0">
                          <a:effectLst/>
                          <a:latin typeface="+mn-ea"/>
                          <a:ea typeface="+mn-ea"/>
                        </a:rPr>
                        <a:t>字</a:t>
                      </a:r>
                      <a:endParaRPr lang="zh-CN" sz="105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050" kern="0">
                          <a:effectLst/>
                          <a:latin typeface="+mn-ea"/>
                          <a:ea typeface="+mn-ea"/>
                        </a:rPr>
                        <a:t>5000-8000</a:t>
                      </a:r>
                      <a:r>
                        <a:rPr lang="zh-CN" sz="1050" kern="0">
                          <a:effectLst/>
                          <a:latin typeface="+mn-ea"/>
                          <a:ea typeface="+mn-ea"/>
                        </a:rPr>
                        <a:t>字</a:t>
                      </a:r>
                      <a:endParaRPr lang="zh-CN" sz="1050" kern="10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050" kern="0" dirty="0">
                          <a:effectLst/>
                          <a:latin typeface="+mn-ea"/>
                          <a:ea typeface="+mn-ea"/>
                        </a:rPr>
                        <a:t>4000-6000</a:t>
                      </a:r>
                      <a:r>
                        <a:rPr lang="zh-CN" sz="1050" kern="0" dirty="0">
                          <a:effectLst/>
                          <a:latin typeface="+mn-ea"/>
                          <a:ea typeface="+mn-ea"/>
                        </a:rPr>
                        <a:t>字</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zh-CN" sz="1050" kern="0" dirty="0">
                          <a:effectLst/>
                          <a:latin typeface="+mn-ea"/>
                          <a:ea typeface="+mn-ea"/>
                        </a:rPr>
                        <a:t>至少要包括</a:t>
                      </a:r>
                      <a:r>
                        <a:rPr lang="en-US" sz="1050" kern="0" dirty="0">
                          <a:effectLst/>
                          <a:latin typeface="+mn-ea"/>
                          <a:ea typeface="+mn-ea"/>
                        </a:rPr>
                        <a:t>10</a:t>
                      </a:r>
                      <a:r>
                        <a:rPr lang="zh-CN" sz="1050" kern="0" dirty="0">
                          <a:effectLst/>
                          <a:latin typeface="+mn-ea"/>
                          <a:ea typeface="+mn-ea"/>
                        </a:rPr>
                        <a:t>篇期刊文章、两本相关的书籍</a:t>
                      </a:r>
                      <a:endParaRPr lang="zh-CN" sz="105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537610">
                <a:tc>
                  <a:txBody>
                    <a:bodyPr/>
                    <a:lstStyle/>
                    <a:p>
                      <a:pPr algn="ctr">
                        <a:spcAft>
                          <a:spcPts val="0"/>
                        </a:spcAft>
                      </a:pPr>
                      <a:r>
                        <a:rPr lang="zh-CN" sz="1050" kern="0" dirty="0">
                          <a:effectLst/>
                          <a:latin typeface="+mn-ea"/>
                          <a:ea typeface="+mn-ea"/>
                        </a:rPr>
                        <a:t>实践报告型</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050" kern="0" dirty="0">
                          <a:effectLst/>
                          <a:latin typeface="+mn-ea"/>
                          <a:ea typeface="+mn-ea"/>
                        </a:rPr>
                        <a:t>200-300</a:t>
                      </a:r>
                      <a:r>
                        <a:rPr lang="zh-CN" sz="1050" kern="0" dirty="0">
                          <a:effectLst/>
                          <a:latin typeface="+mn-ea"/>
                          <a:ea typeface="+mn-ea"/>
                        </a:rPr>
                        <a:t>字</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zh-CN" sz="1050" kern="0" dirty="0">
                          <a:effectLst/>
                          <a:latin typeface="+mn-ea"/>
                          <a:ea typeface="+mn-ea"/>
                        </a:rPr>
                        <a:t>　</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zh-CN" sz="1050" kern="0" dirty="0">
                          <a:effectLst/>
                          <a:latin typeface="+mn-ea"/>
                          <a:ea typeface="+mn-ea"/>
                        </a:rPr>
                        <a:t>　</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en-US" sz="1050" kern="0" dirty="0">
                          <a:effectLst/>
                          <a:latin typeface="+mn-ea"/>
                          <a:ea typeface="+mn-ea"/>
                        </a:rPr>
                        <a:t>4000-6000</a:t>
                      </a:r>
                      <a:r>
                        <a:rPr lang="zh-CN" sz="1050" kern="0" dirty="0">
                          <a:effectLst/>
                          <a:latin typeface="+mn-ea"/>
                          <a:ea typeface="+mn-ea"/>
                        </a:rPr>
                        <a:t>字</a:t>
                      </a:r>
                      <a:endParaRPr lang="zh-CN" sz="1050" kern="100" dirty="0">
                        <a:effectLst/>
                        <a:latin typeface="+mn-ea"/>
                        <a:ea typeface="+mn-ea"/>
                        <a:cs typeface="Times New Roman" panose="02020603050405020304" pitchFamily="18" charset="0"/>
                      </a:endParaRPr>
                    </a:p>
                  </a:txBody>
                  <a:tcPr marL="68580" marR="68580" marT="0" marB="0" anchor="ctr"/>
                </a:tc>
                <a:tc>
                  <a:txBody>
                    <a:bodyPr/>
                    <a:lstStyle/>
                    <a:p>
                      <a:pPr algn="l">
                        <a:spcAft>
                          <a:spcPts val="0"/>
                        </a:spcAft>
                      </a:pPr>
                      <a:r>
                        <a:rPr lang="zh-CN" sz="1050" kern="0" dirty="0">
                          <a:effectLst/>
                          <a:latin typeface="+mn-ea"/>
                          <a:ea typeface="+mn-ea"/>
                        </a:rPr>
                        <a:t>参考文献应不少于</a:t>
                      </a:r>
                      <a:r>
                        <a:rPr lang="en-US" sz="1050" kern="0" dirty="0">
                          <a:effectLst/>
                          <a:latin typeface="+mn-ea"/>
                          <a:ea typeface="+mn-ea"/>
                        </a:rPr>
                        <a:t>10</a:t>
                      </a:r>
                      <a:r>
                        <a:rPr lang="zh-CN" sz="1050" kern="0" dirty="0">
                          <a:effectLst/>
                          <a:latin typeface="+mn-ea"/>
                          <a:ea typeface="+mn-ea"/>
                        </a:rPr>
                        <a:t>篇，且近五年的文献数量不得少于总数的</a:t>
                      </a:r>
                      <a:r>
                        <a:rPr lang="en-US" sz="1050" kern="0" dirty="0">
                          <a:effectLst/>
                          <a:latin typeface="+mn-ea"/>
                          <a:ea typeface="+mn-ea"/>
                        </a:rPr>
                        <a:t>1/3</a:t>
                      </a:r>
                      <a:endParaRPr lang="zh-CN" sz="105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7188665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251521" y="1716007"/>
            <a:ext cx="5400600" cy="4665321"/>
          </a:xfrm>
          <a:prstGeom prst="rect">
            <a:avLst/>
          </a:prstGeom>
          <a:ln w="19050">
            <a:solidFill>
              <a:schemeClr val="bg1">
                <a:lumMod val="75000"/>
              </a:schemeClr>
            </a:solidFill>
          </a:ln>
          <a:effectLst>
            <a:outerShdw blurRad="292100" dist="139700" dir="2700000" algn="tl" rotWithShape="0">
              <a:srgbClr val="333333">
                <a:alpha val="65000"/>
              </a:srgbClr>
            </a:outerShdw>
          </a:effectLst>
        </p:spPr>
      </p:pic>
      <p:sp>
        <p:nvSpPr>
          <p:cNvPr id="9" name="AutoShape 12"/>
          <p:cNvSpPr>
            <a:spLocks noChangeArrowheads="1"/>
          </p:cNvSpPr>
          <p:nvPr/>
        </p:nvSpPr>
        <p:spPr bwMode="auto">
          <a:xfrm rot="10800000" flipH="1">
            <a:off x="4447033" y="1006786"/>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10" name="标题 1"/>
          <p:cNvSpPr txBox="1">
            <a:spLocks/>
          </p:cNvSpPr>
          <p:nvPr/>
        </p:nvSpPr>
        <p:spPr>
          <a:xfrm>
            <a:off x="3859905" y="535972"/>
            <a:ext cx="4445447" cy="6480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chemeClr val="accent6">
                    <a:lumMod val="75000"/>
                  </a:schemeClr>
                </a:solidFill>
                <a:latin typeface="+mn-ea"/>
                <a:ea typeface="+mn-ea"/>
                <a:cs typeface="+mn-cs"/>
              </a:rPr>
              <a:t>毕业论文 </a:t>
            </a:r>
            <a:r>
              <a:rPr lang="zh-CN" altLang="en-US" sz="2000" b="1" dirty="0">
                <a:solidFill>
                  <a:schemeClr val="accent1">
                    <a:lumMod val="75000"/>
                  </a:schemeClr>
                </a:solidFill>
                <a:latin typeface="+mn-ea"/>
              </a:rPr>
              <a:t>平台介绍</a:t>
            </a:r>
          </a:p>
        </p:txBody>
      </p:sp>
      <p:sp>
        <p:nvSpPr>
          <p:cNvPr id="11" name="矩形 10"/>
          <p:cNvSpPr/>
          <p:nvPr/>
        </p:nvSpPr>
        <p:spPr>
          <a:xfrm>
            <a:off x="827584" y="2381748"/>
            <a:ext cx="4392488" cy="432048"/>
          </a:xfrm>
          <a:prstGeom prst="rect">
            <a:avLst/>
          </a:prstGeom>
          <a:no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5736633" y="2843053"/>
            <a:ext cx="3280251" cy="2308324"/>
          </a:xfrm>
          <a:prstGeom prst="rect">
            <a:avLst/>
          </a:prstGeom>
          <a:solidFill>
            <a:schemeClr val="accent6">
              <a:lumMod val="20000"/>
              <a:lumOff val="80000"/>
              <a:alpha val="27000"/>
            </a:schemeClr>
          </a:solidFill>
          <a:ln>
            <a:solidFill>
              <a:schemeClr val="bg1">
                <a:lumMod val="75000"/>
                <a:alpha val="50000"/>
              </a:schemeClr>
            </a:solidFill>
          </a:ln>
        </p:spPr>
        <p:txBody>
          <a:bodyPr wrap="square" rtlCol="0">
            <a:spAutoFit/>
          </a:bodyPr>
          <a:lstStyle/>
          <a:p>
            <a:pPr>
              <a:lnSpc>
                <a:spcPct val="150000"/>
              </a:lnSpc>
              <a:spcBef>
                <a:spcPct val="0"/>
              </a:spcBef>
            </a:pPr>
            <a:r>
              <a:rPr lang="en-US" altLang="zh-CN" sz="1600" i="1" dirty="0">
                <a:solidFill>
                  <a:srgbClr val="F27900"/>
                </a:solidFill>
                <a:latin typeface="Arial Black" pitchFamily="34" charset="0"/>
                <a:ea typeface="黑体" pitchFamily="2" charset="-122"/>
              </a:rPr>
              <a:t>1. </a:t>
            </a:r>
            <a:r>
              <a:rPr lang="en-US" altLang="zh-CN" sz="1600" b="1" dirty="0">
                <a:solidFill>
                  <a:schemeClr val="accent6">
                    <a:lumMod val="75000"/>
                  </a:schemeClr>
                </a:solidFill>
                <a:latin typeface="华文中宋" pitchFamily="2" charset="-122"/>
                <a:ea typeface="华文中宋" pitchFamily="2" charset="-122"/>
              </a:rPr>
              <a:t>“</a:t>
            </a:r>
            <a:r>
              <a:rPr lang="zh-CN" altLang="en-US" sz="1600" b="1" dirty="0">
                <a:solidFill>
                  <a:schemeClr val="accent6">
                    <a:lumMod val="75000"/>
                  </a:schemeClr>
                </a:solidFill>
                <a:latin typeface="华文中宋" pitchFamily="2" charset="-122"/>
                <a:ea typeface="华文中宋" pitchFamily="2" charset="-122"/>
              </a:rPr>
              <a:t>申请非学位论文</a:t>
            </a:r>
            <a:r>
              <a:rPr lang="en-US" altLang="zh-CN" sz="1600" b="1" dirty="0">
                <a:solidFill>
                  <a:schemeClr val="accent6">
                    <a:lumMod val="75000"/>
                  </a:schemeClr>
                </a:solidFill>
                <a:latin typeface="华文中宋" pitchFamily="2" charset="-122"/>
                <a:ea typeface="华文中宋" pitchFamily="2" charset="-122"/>
              </a:rPr>
              <a:t>(</a:t>
            </a:r>
            <a:r>
              <a:rPr lang="zh-CN" altLang="en-US" sz="1600" b="1" dirty="0">
                <a:solidFill>
                  <a:schemeClr val="accent6">
                    <a:lumMod val="75000"/>
                  </a:schemeClr>
                </a:solidFill>
                <a:latin typeface="华文中宋" pitchFamily="2" charset="-122"/>
                <a:ea typeface="华文中宋" pitchFamily="2" charset="-122"/>
              </a:rPr>
              <a:t>不申请学位论文</a:t>
            </a:r>
            <a:r>
              <a:rPr lang="en-US" altLang="zh-CN" sz="1600" b="1" dirty="0">
                <a:solidFill>
                  <a:schemeClr val="accent6">
                    <a:lumMod val="75000"/>
                  </a:schemeClr>
                </a:solidFill>
                <a:latin typeface="华文中宋" pitchFamily="2" charset="-122"/>
                <a:ea typeface="华文中宋" pitchFamily="2" charset="-122"/>
              </a:rPr>
              <a:t>)</a:t>
            </a:r>
            <a:r>
              <a:rPr lang="zh-CN" altLang="en-US" sz="1600" b="1" dirty="0">
                <a:solidFill>
                  <a:schemeClr val="accent6">
                    <a:lumMod val="75000"/>
                  </a:schemeClr>
                </a:solidFill>
                <a:latin typeface="华文中宋" pitchFamily="2" charset="-122"/>
                <a:ea typeface="华文中宋" pitchFamily="2" charset="-122"/>
              </a:rPr>
              <a:t>”</a:t>
            </a:r>
            <a:r>
              <a:rPr lang="zh-CN" altLang="en-US" sz="1600" dirty="0">
                <a:solidFill>
                  <a:srgbClr val="17375E"/>
                </a:solidFill>
                <a:latin typeface="华文中宋" pitchFamily="2" charset="-122"/>
                <a:ea typeface="华文中宋" pitchFamily="2" charset="-122"/>
              </a:rPr>
              <a:t>符合写作资格后，随时可参加写作； </a:t>
            </a:r>
            <a:endParaRPr lang="en-US" altLang="zh-CN" sz="1600" dirty="0">
              <a:solidFill>
                <a:srgbClr val="17375E"/>
              </a:solidFill>
              <a:latin typeface="华文中宋" pitchFamily="2" charset="-122"/>
              <a:ea typeface="华文中宋" pitchFamily="2" charset="-122"/>
            </a:endParaRPr>
          </a:p>
          <a:p>
            <a:pPr>
              <a:lnSpc>
                <a:spcPct val="150000"/>
              </a:lnSpc>
              <a:spcBef>
                <a:spcPct val="0"/>
              </a:spcBef>
            </a:pPr>
            <a:r>
              <a:rPr lang="en-US" altLang="zh-CN" sz="1600" i="1" dirty="0">
                <a:solidFill>
                  <a:srgbClr val="F27900"/>
                </a:solidFill>
                <a:latin typeface="Arial Black" pitchFamily="34" charset="0"/>
                <a:ea typeface="黑体" pitchFamily="2" charset="-122"/>
              </a:rPr>
              <a:t>2.</a:t>
            </a:r>
            <a:r>
              <a:rPr lang="zh-CN" altLang="en-US" sz="1600" b="1" dirty="0">
                <a:solidFill>
                  <a:schemeClr val="accent6">
                    <a:lumMod val="75000"/>
                  </a:schemeClr>
                </a:solidFill>
                <a:latin typeface="华文中宋" pitchFamily="2" charset="-122"/>
                <a:ea typeface="华文中宋" pitchFamily="2" charset="-122"/>
              </a:rPr>
              <a:t>“申请学位论文选题”</a:t>
            </a:r>
            <a:r>
              <a:rPr lang="zh-CN" altLang="en-US" sz="1600" dirty="0">
                <a:solidFill>
                  <a:srgbClr val="17375E"/>
                </a:solidFill>
                <a:latin typeface="华文中宋" pitchFamily="2" charset="-122"/>
                <a:ea typeface="华文中宋" pitchFamily="2" charset="-122"/>
              </a:rPr>
              <a:t>每年</a:t>
            </a:r>
            <a:r>
              <a:rPr lang="en-US" altLang="zh-CN" sz="1600" dirty="0">
                <a:solidFill>
                  <a:srgbClr val="17375E"/>
                </a:solidFill>
                <a:latin typeface="华文中宋" pitchFamily="2" charset="-122"/>
                <a:ea typeface="华文中宋" pitchFamily="2" charset="-122"/>
              </a:rPr>
              <a:t>2</a:t>
            </a:r>
            <a:r>
              <a:rPr lang="zh-CN" altLang="en-US" sz="1600" dirty="0">
                <a:solidFill>
                  <a:srgbClr val="17375E"/>
                </a:solidFill>
                <a:latin typeface="华文中宋" pitchFamily="2" charset="-122"/>
                <a:ea typeface="华文中宋" pitchFamily="2" charset="-122"/>
              </a:rPr>
              <a:t>次，一般安排在</a:t>
            </a:r>
            <a:r>
              <a:rPr lang="en-US" altLang="zh-CN" sz="1600" dirty="0">
                <a:solidFill>
                  <a:srgbClr val="17375E"/>
                </a:solidFill>
                <a:latin typeface="华文中宋" pitchFamily="2" charset="-122"/>
                <a:ea typeface="华文中宋" pitchFamily="2" charset="-122"/>
              </a:rPr>
              <a:t>6</a:t>
            </a:r>
            <a:r>
              <a:rPr lang="zh-CN" altLang="en-US" sz="1600" dirty="0">
                <a:solidFill>
                  <a:srgbClr val="17375E"/>
                </a:solidFill>
                <a:latin typeface="华文中宋" pitchFamily="2" charset="-122"/>
                <a:ea typeface="华文中宋" pitchFamily="2" charset="-122"/>
              </a:rPr>
              <a:t>月及</a:t>
            </a:r>
            <a:r>
              <a:rPr lang="en-US" altLang="zh-CN" sz="1600" dirty="0">
                <a:solidFill>
                  <a:srgbClr val="17375E"/>
                </a:solidFill>
                <a:latin typeface="华文中宋" pitchFamily="2" charset="-122"/>
                <a:ea typeface="华文中宋" pitchFamily="2" charset="-122"/>
              </a:rPr>
              <a:t>12</a:t>
            </a:r>
            <a:r>
              <a:rPr lang="zh-CN" altLang="en-US" sz="1600" dirty="0">
                <a:solidFill>
                  <a:srgbClr val="17375E"/>
                </a:solidFill>
                <a:latin typeface="华文中宋" pitchFamily="2" charset="-122"/>
                <a:ea typeface="华文中宋" pitchFamily="2" charset="-122"/>
              </a:rPr>
              <a:t>月，届时关注网院公告通知。</a:t>
            </a:r>
            <a:endParaRPr lang="en-US" altLang="zh-CN" sz="1600" dirty="0">
              <a:solidFill>
                <a:srgbClr val="17375E"/>
              </a:solidFill>
              <a:latin typeface="华文中宋" pitchFamily="2" charset="-122"/>
              <a:ea typeface="华文中宋" pitchFamily="2" charset="-122"/>
            </a:endParaRPr>
          </a:p>
        </p:txBody>
      </p:sp>
      <p:sp>
        <p:nvSpPr>
          <p:cNvPr id="13" name="椭圆形标注 12"/>
          <p:cNvSpPr/>
          <p:nvPr/>
        </p:nvSpPr>
        <p:spPr>
          <a:xfrm>
            <a:off x="2238443" y="1762850"/>
            <a:ext cx="321665" cy="196772"/>
          </a:xfrm>
          <a:prstGeom prst="wedgeEllipseCallout">
            <a:avLst>
              <a:gd name="adj1" fmla="val 65972"/>
              <a:gd name="adj2" fmla="val 3966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4</a:t>
            </a:r>
            <a:endParaRPr lang="zh-CN" altLang="en-US" sz="2000" b="1" i="1" dirty="0">
              <a:solidFill>
                <a:schemeClr val="bg1"/>
              </a:solidFill>
              <a:latin typeface="Britannic Bold" pitchFamily="34" charset="0"/>
              <a:ea typeface="黑体" pitchFamily="2" charset="-122"/>
            </a:endParaRPr>
          </a:p>
        </p:txBody>
      </p:sp>
      <p:sp>
        <p:nvSpPr>
          <p:cNvPr id="16" name="矩形 15"/>
          <p:cNvSpPr/>
          <p:nvPr/>
        </p:nvSpPr>
        <p:spPr>
          <a:xfrm>
            <a:off x="3491880" y="1807562"/>
            <a:ext cx="2160241" cy="336387"/>
          </a:xfrm>
          <a:prstGeom prst="rect">
            <a:avLst/>
          </a:prstGeom>
          <a:no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403648" y="3235922"/>
            <a:ext cx="3240360" cy="1448075"/>
          </a:xfrm>
          <a:prstGeom prst="rect">
            <a:avLst/>
          </a:prstGeom>
          <a:no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871700" y="4916988"/>
            <a:ext cx="2268252" cy="336387"/>
          </a:xfrm>
          <a:prstGeom prst="rect">
            <a:avLst/>
          </a:prstGeom>
          <a:no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形标注 18"/>
          <p:cNvSpPr/>
          <p:nvPr/>
        </p:nvSpPr>
        <p:spPr>
          <a:xfrm>
            <a:off x="453857" y="2283362"/>
            <a:ext cx="321665" cy="196772"/>
          </a:xfrm>
          <a:prstGeom prst="wedgeEllipseCallout">
            <a:avLst>
              <a:gd name="adj1" fmla="val 69481"/>
              <a:gd name="adj2" fmla="val -6360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sp>
        <p:nvSpPr>
          <p:cNvPr id="20" name="椭圆形标注 19"/>
          <p:cNvSpPr/>
          <p:nvPr/>
        </p:nvSpPr>
        <p:spPr>
          <a:xfrm>
            <a:off x="1029921" y="3235922"/>
            <a:ext cx="321665" cy="196772"/>
          </a:xfrm>
          <a:prstGeom prst="wedgeEllipseCallout">
            <a:avLst>
              <a:gd name="adj1" fmla="val 58953"/>
              <a:gd name="adj2" fmla="val 9129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sp>
        <p:nvSpPr>
          <p:cNvPr id="21" name="椭圆形标注 20"/>
          <p:cNvSpPr/>
          <p:nvPr/>
        </p:nvSpPr>
        <p:spPr>
          <a:xfrm>
            <a:off x="959627" y="4716907"/>
            <a:ext cx="321665" cy="196772"/>
          </a:xfrm>
          <a:prstGeom prst="wedgeEllipseCallout">
            <a:avLst>
              <a:gd name="adj1" fmla="val 65972"/>
              <a:gd name="adj2" fmla="val 3966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3</a:t>
            </a:r>
            <a:endParaRPr lang="zh-CN" altLang="en-US" sz="2000" b="1" i="1" dirty="0">
              <a:solidFill>
                <a:schemeClr val="bg1"/>
              </a:solidFill>
              <a:latin typeface="Britannic Bold" pitchFamily="34" charset="0"/>
              <a:ea typeface="黑体" pitchFamily="2" charset="-122"/>
            </a:endParaRPr>
          </a:p>
        </p:txBody>
      </p:sp>
      <p:sp>
        <p:nvSpPr>
          <p:cNvPr id="22" name="TextBox 11"/>
          <p:cNvSpPr txBox="1"/>
          <p:nvPr/>
        </p:nvSpPr>
        <p:spPr>
          <a:xfrm>
            <a:off x="827584" y="2000613"/>
            <a:ext cx="1005059" cy="415498"/>
          </a:xfrm>
          <a:prstGeom prst="rect">
            <a:avLst/>
          </a:prstGeom>
          <a:solidFill>
            <a:schemeClr val="accent6">
              <a:lumMod val="20000"/>
              <a:lumOff val="80000"/>
              <a:alpha val="27000"/>
            </a:schemeClr>
          </a:solidFill>
          <a:ln>
            <a:solidFill>
              <a:schemeClr val="bg1">
                <a:lumMod val="75000"/>
                <a:alpha val="50000"/>
              </a:schemeClr>
            </a:solidFill>
          </a:ln>
        </p:spPr>
        <p:txBody>
          <a:bodyPr wrap="square" rtlCol="0">
            <a:spAutoFit/>
          </a:bodyPr>
          <a:lstStyle/>
          <a:p>
            <a:pPr>
              <a:lnSpc>
                <a:spcPct val="150000"/>
              </a:lnSpc>
              <a:spcBef>
                <a:spcPct val="0"/>
              </a:spcBef>
            </a:pPr>
            <a:r>
              <a:rPr lang="zh-CN" altLang="en-US" sz="1400" dirty="0">
                <a:solidFill>
                  <a:srgbClr val="17375E"/>
                </a:solidFill>
                <a:latin typeface="华文中宋" pitchFamily="2" charset="-122"/>
                <a:ea typeface="华文中宋" pitchFamily="2" charset="-122"/>
              </a:rPr>
              <a:t>写作程序</a:t>
            </a:r>
            <a:endParaRPr lang="en-US" altLang="zh-CN" sz="1400" dirty="0">
              <a:solidFill>
                <a:srgbClr val="17375E"/>
              </a:solidFill>
              <a:latin typeface="华文中宋" pitchFamily="2" charset="-122"/>
              <a:ea typeface="华文中宋" pitchFamily="2" charset="-122"/>
            </a:endParaRPr>
          </a:p>
        </p:txBody>
      </p:sp>
      <p:sp>
        <p:nvSpPr>
          <p:cNvPr id="23" name="TextBox 11"/>
          <p:cNvSpPr txBox="1"/>
          <p:nvPr/>
        </p:nvSpPr>
        <p:spPr>
          <a:xfrm>
            <a:off x="842716" y="3517282"/>
            <a:ext cx="1281012" cy="415498"/>
          </a:xfrm>
          <a:prstGeom prst="rect">
            <a:avLst/>
          </a:prstGeom>
          <a:solidFill>
            <a:schemeClr val="accent6">
              <a:lumMod val="20000"/>
              <a:lumOff val="80000"/>
              <a:alpha val="27000"/>
            </a:schemeClr>
          </a:solidFill>
          <a:ln>
            <a:solidFill>
              <a:schemeClr val="bg1">
                <a:lumMod val="75000"/>
                <a:alpha val="50000"/>
              </a:schemeClr>
            </a:solidFill>
          </a:ln>
        </p:spPr>
        <p:txBody>
          <a:bodyPr wrap="square" rtlCol="0">
            <a:spAutoFit/>
          </a:bodyPr>
          <a:lstStyle/>
          <a:p>
            <a:pPr>
              <a:lnSpc>
                <a:spcPct val="150000"/>
              </a:lnSpc>
              <a:spcBef>
                <a:spcPct val="0"/>
              </a:spcBef>
            </a:pPr>
            <a:r>
              <a:rPr lang="zh-CN" altLang="en-US" sz="1400" dirty="0">
                <a:solidFill>
                  <a:srgbClr val="17375E"/>
                </a:solidFill>
                <a:latin typeface="华文中宋" pitchFamily="2" charset="-122"/>
                <a:ea typeface="华文中宋" pitchFamily="2" charset="-122"/>
              </a:rPr>
              <a:t>申请条件对比</a:t>
            </a:r>
            <a:endParaRPr lang="en-US" altLang="zh-CN" sz="1400" dirty="0">
              <a:solidFill>
                <a:srgbClr val="17375E"/>
              </a:solidFill>
              <a:latin typeface="华文中宋" pitchFamily="2" charset="-122"/>
              <a:ea typeface="华文中宋" pitchFamily="2" charset="-122"/>
            </a:endParaRPr>
          </a:p>
        </p:txBody>
      </p:sp>
      <p:sp>
        <p:nvSpPr>
          <p:cNvPr id="24" name="TextBox 11"/>
          <p:cNvSpPr txBox="1"/>
          <p:nvPr/>
        </p:nvSpPr>
        <p:spPr>
          <a:xfrm>
            <a:off x="906294" y="4949305"/>
            <a:ext cx="959478" cy="415498"/>
          </a:xfrm>
          <a:prstGeom prst="rect">
            <a:avLst/>
          </a:prstGeom>
          <a:solidFill>
            <a:schemeClr val="accent6">
              <a:lumMod val="20000"/>
              <a:lumOff val="80000"/>
              <a:alpha val="27000"/>
            </a:schemeClr>
          </a:solidFill>
          <a:ln>
            <a:solidFill>
              <a:schemeClr val="bg1">
                <a:lumMod val="75000"/>
                <a:alpha val="50000"/>
              </a:schemeClr>
            </a:solidFill>
          </a:ln>
        </p:spPr>
        <p:txBody>
          <a:bodyPr wrap="square" rtlCol="0">
            <a:spAutoFit/>
          </a:bodyPr>
          <a:lstStyle/>
          <a:p>
            <a:pPr>
              <a:lnSpc>
                <a:spcPct val="150000"/>
              </a:lnSpc>
              <a:spcBef>
                <a:spcPct val="0"/>
              </a:spcBef>
            </a:pPr>
            <a:r>
              <a:rPr lang="zh-CN" altLang="en-US" sz="1400" dirty="0">
                <a:solidFill>
                  <a:srgbClr val="17375E"/>
                </a:solidFill>
                <a:latin typeface="华文中宋" pitchFamily="2" charset="-122"/>
                <a:ea typeface="华文中宋" pitchFamily="2" charset="-122"/>
              </a:rPr>
              <a:t>写作流程</a:t>
            </a:r>
            <a:endParaRPr lang="en-US" altLang="zh-CN" sz="1400" dirty="0">
              <a:solidFill>
                <a:srgbClr val="17375E"/>
              </a:solidFill>
              <a:latin typeface="华文中宋" pitchFamily="2" charset="-122"/>
              <a:ea typeface="华文中宋" pitchFamily="2" charset="-122"/>
            </a:endParaRPr>
          </a:p>
        </p:txBody>
      </p:sp>
      <p:sp>
        <p:nvSpPr>
          <p:cNvPr id="25" name="TextBox 11"/>
          <p:cNvSpPr txBox="1"/>
          <p:nvPr/>
        </p:nvSpPr>
        <p:spPr>
          <a:xfrm>
            <a:off x="2612170" y="1787081"/>
            <a:ext cx="959478" cy="377347"/>
          </a:xfrm>
          <a:prstGeom prst="rect">
            <a:avLst/>
          </a:prstGeom>
          <a:solidFill>
            <a:schemeClr val="accent6">
              <a:lumMod val="20000"/>
              <a:lumOff val="80000"/>
              <a:alpha val="27000"/>
            </a:schemeClr>
          </a:solidFill>
          <a:ln>
            <a:solidFill>
              <a:schemeClr val="bg1">
                <a:lumMod val="75000"/>
                <a:alpha val="50000"/>
              </a:schemeClr>
            </a:solidFill>
          </a:ln>
        </p:spPr>
        <p:txBody>
          <a:bodyPr wrap="square" rtlCol="0">
            <a:spAutoFit/>
          </a:bodyPr>
          <a:lstStyle/>
          <a:p>
            <a:pPr>
              <a:lnSpc>
                <a:spcPct val="150000"/>
              </a:lnSpc>
              <a:spcBef>
                <a:spcPct val="0"/>
              </a:spcBef>
            </a:pPr>
            <a:r>
              <a:rPr lang="zh-CN" altLang="en-US" sz="1400" dirty="0">
                <a:solidFill>
                  <a:srgbClr val="17375E"/>
                </a:solidFill>
                <a:latin typeface="华文中宋" pitchFamily="2" charset="-122"/>
                <a:ea typeface="华文中宋" pitchFamily="2" charset="-122"/>
              </a:rPr>
              <a:t>写作辅导</a:t>
            </a:r>
            <a:endParaRPr lang="en-US" altLang="zh-CN" sz="1400" dirty="0">
              <a:solidFill>
                <a:srgbClr val="17375E"/>
              </a:solidFill>
              <a:latin typeface="华文中宋" pitchFamily="2" charset="-122"/>
              <a:ea typeface="华文中宋" pitchFamily="2" charset="-122"/>
            </a:endParaRPr>
          </a:p>
        </p:txBody>
      </p:sp>
      <p:sp>
        <p:nvSpPr>
          <p:cNvPr id="3" name="内容占位符 2"/>
          <p:cNvSpPr>
            <a:spLocks noGrp="1"/>
          </p:cNvSpPr>
          <p:nvPr>
            <p:ph sz="half" idx="1"/>
          </p:nvPr>
        </p:nvSpPr>
        <p:spPr/>
        <p:txBody>
          <a:bodyPr/>
          <a:lstStyle/>
          <a:p>
            <a:endParaRPr lang="zh-CN" altLang="en-US"/>
          </a:p>
        </p:txBody>
      </p:sp>
    </p:spTree>
    <p:extLst>
      <p:ext uri="{BB962C8B-B14F-4D97-AF65-F5344CB8AC3E}">
        <p14:creationId xmlns:p14="http://schemas.microsoft.com/office/powerpoint/2010/main" val="1686640814"/>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00000" y="2924944"/>
            <a:ext cx="7772400" cy="648072"/>
          </a:xfrm>
        </p:spPr>
        <p:txBody>
          <a:bodyPr>
            <a:normAutofit/>
          </a:bodyPr>
          <a:lstStyle/>
          <a:p>
            <a:r>
              <a:rPr lang="zh-CN" altLang="en-US" sz="3100" dirty="0">
                <a:solidFill>
                  <a:srgbClr val="F27900"/>
                </a:solidFill>
                <a:effectLst>
                  <a:reflection blurRad="6350" stA="55000" endA="300" endPos="45500" dir="5400000" sy="-100000" algn="bl" rotWithShape="0"/>
                </a:effectLst>
                <a:latin typeface="黑体" pitchFamily="2" charset="-122"/>
                <a:ea typeface="黑体" pitchFamily="2" charset="-122"/>
                <a:cs typeface="+mn-cs"/>
              </a:rPr>
              <a:t>学士学位</a:t>
            </a:r>
          </a:p>
        </p:txBody>
      </p:sp>
      <p:sp>
        <p:nvSpPr>
          <p:cNvPr id="5" name="AutoShape 12"/>
          <p:cNvSpPr>
            <a:spLocks noChangeArrowheads="1"/>
          </p:cNvSpPr>
          <p:nvPr/>
        </p:nvSpPr>
        <p:spPr bwMode="auto">
          <a:xfrm rot="10800000" flipH="1">
            <a:off x="179513" y="3573016"/>
            <a:ext cx="6120679" cy="58977"/>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6" name="矩形 5"/>
          <p:cNvSpPr/>
          <p:nvPr/>
        </p:nvSpPr>
        <p:spPr>
          <a:xfrm>
            <a:off x="2627784" y="6203424"/>
            <a:ext cx="22525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739" tIns="40868" rIns="81739" bIns="40868">
            <a:spAutoFit/>
          </a:bodyPr>
          <a:lstStyle/>
          <a:p>
            <a:pPr algn="r"/>
            <a:r>
              <a:rPr lang="zh-CN" altLang="en-US" sz="1600" b="1" dirty="0">
                <a:solidFill>
                  <a:srgbClr val="17375E"/>
                </a:solidFill>
                <a:latin typeface="+mn-ea"/>
              </a:rPr>
              <a:t>（本科层次学生适用）</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00" y="3717032"/>
            <a:ext cx="2020533" cy="2824946"/>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p:spPr>
      </p:pic>
    </p:spTree>
    <p:extLst>
      <p:ext uri="{BB962C8B-B14F-4D97-AF65-F5344CB8AC3E}">
        <p14:creationId xmlns:p14="http://schemas.microsoft.com/office/powerpoint/2010/main" val="2601122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5076056" y="679667"/>
            <a:ext cx="3472358" cy="6480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chemeClr val="accent6">
                    <a:lumMod val="75000"/>
                  </a:schemeClr>
                </a:solidFill>
                <a:latin typeface="+mn-ea"/>
                <a:ea typeface="+mn-ea"/>
                <a:cs typeface="+mn-cs"/>
              </a:rPr>
              <a:t>学士学位申请</a:t>
            </a:r>
            <a:endParaRPr lang="zh-CN" altLang="en-US" sz="2000" b="1" dirty="0">
              <a:solidFill>
                <a:schemeClr val="accent1">
                  <a:lumMod val="75000"/>
                </a:schemeClr>
              </a:solidFill>
              <a:latin typeface="+mn-ea"/>
            </a:endParaRPr>
          </a:p>
        </p:txBody>
      </p:sp>
      <p:sp>
        <p:nvSpPr>
          <p:cNvPr id="6" name="AutoShape 12"/>
          <p:cNvSpPr>
            <a:spLocks noChangeArrowheads="1"/>
          </p:cNvSpPr>
          <p:nvPr/>
        </p:nvSpPr>
        <p:spPr bwMode="auto">
          <a:xfrm rot="10800000" flipH="1">
            <a:off x="4447033" y="1268760"/>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2727044158"/>
              </p:ext>
            </p:extLst>
          </p:nvPr>
        </p:nvGraphicFramePr>
        <p:xfrm>
          <a:off x="818932" y="1916832"/>
          <a:ext cx="7720830" cy="3590874"/>
        </p:xfrm>
        <a:graphic>
          <a:graphicData uri="http://schemas.openxmlformats.org/drawingml/2006/table">
            <a:tbl>
              <a:tblPr/>
              <a:tblGrid>
                <a:gridCol w="5265236">
                  <a:extLst>
                    <a:ext uri="{9D8B030D-6E8A-4147-A177-3AD203B41FA5}">
                      <a16:colId xmlns:a16="http://schemas.microsoft.com/office/drawing/2014/main" xmlns="" val="20000"/>
                    </a:ext>
                  </a:extLst>
                </a:gridCol>
                <a:gridCol w="2455594">
                  <a:extLst>
                    <a:ext uri="{9D8B030D-6E8A-4147-A177-3AD203B41FA5}">
                      <a16:colId xmlns:a16="http://schemas.microsoft.com/office/drawing/2014/main" xmlns="" val="20001"/>
                    </a:ext>
                  </a:extLst>
                </a:gridCol>
              </a:tblGrid>
              <a:tr h="576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100" b="1" i="0" u="none" strike="noStrike" cap="none" normalizeH="0" baseline="0" dirty="0">
                          <a:ln>
                            <a:noFill/>
                          </a:ln>
                          <a:solidFill>
                            <a:schemeClr val="bg1">
                              <a:lumMod val="95000"/>
                            </a:schemeClr>
                          </a:solidFill>
                          <a:effectLst/>
                          <a:latin typeface="华文中宋" pitchFamily="2" charset="-122"/>
                          <a:ea typeface="华文中宋" pitchFamily="2" charset="-122"/>
                        </a:rPr>
                        <a:t>专  业</a:t>
                      </a:r>
                    </a:p>
                  </a:txBody>
                  <a:tcPr marL="81021" marR="81021" marT="40510" marB="405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100" b="1" i="0" u="none" strike="noStrike" cap="none" normalizeH="0" baseline="0" dirty="0">
                          <a:ln>
                            <a:noFill/>
                          </a:ln>
                          <a:solidFill>
                            <a:schemeClr val="bg1">
                              <a:lumMod val="95000"/>
                            </a:schemeClr>
                          </a:solidFill>
                          <a:effectLst/>
                          <a:latin typeface="华文中宋" pitchFamily="2" charset="-122"/>
                          <a:ea typeface="华文中宋" pitchFamily="2" charset="-122"/>
                        </a:rPr>
                        <a:t>学士学位</a:t>
                      </a:r>
                    </a:p>
                  </a:txBody>
                  <a:tcPr marL="81021" marR="81021" marT="40510" marB="405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xmlns="" val="10000"/>
                  </a:ext>
                </a:extLst>
              </a:tr>
              <a:tr h="1656185">
                <a:tc>
                  <a:txBody>
                    <a:bodyPr/>
                    <a:lstStyle/>
                    <a:p>
                      <a:pPr algn="ctr">
                        <a:lnSpc>
                          <a:spcPct val="150000"/>
                        </a:lnSpc>
                        <a:spcBef>
                          <a:spcPts val="600"/>
                        </a:spcBef>
                        <a:spcAft>
                          <a:spcPts val="0"/>
                        </a:spcAft>
                      </a:pPr>
                      <a:r>
                        <a:rPr lang="zh-CN" sz="1800" b="1" kern="1200" dirty="0">
                          <a:solidFill>
                            <a:schemeClr val="accent1">
                              <a:lumMod val="50000"/>
                            </a:schemeClr>
                          </a:solidFill>
                          <a:latin typeface="新宋体" pitchFamily="49" charset="-122"/>
                          <a:ea typeface="新宋体" pitchFamily="49" charset="-122"/>
                          <a:cs typeface="+mn-cs"/>
                        </a:rPr>
                        <a:t>会计学</a:t>
                      </a:r>
                      <a:r>
                        <a:rPr lang="zh-CN" altLang="en-US" sz="1800" b="1" kern="1200" dirty="0">
                          <a:solidFill>
                            <a:schemeClr val="accent1">
                              <a:lumMod val="50000"/>
                            </a:schemeClr>
                          </a:solidFill>
                          <a:latin typeface="新宋体" pitchFamily="49" charset="-122"/>
                          <a:ea typeface="新宋体" pitchFamily="49" charset="-122"/>
                          <a:cs typeface="+mn-cs"/>
                        </a:rPr>
                        <a:t>、</a:t>
                      </a:r>
                      <a:r>
                        <a:rPr lang="zh-CN" sz="1800" b="1" kern="1200" dirty="0">
                          <a:solidFill>
                            <a:schemeClr val="accent1">
                              <a:lumMod val="50000"/>
                            </a:schemeClr>
                          </a:solidFill>
                          <a:latin typeface="新宋体" pitchFamily="49" charset="-122"/>
                          <a:ea typeface="新宋体" pitchFamily="49" charset="-122"/>
                          <a:cs typeface="+mn-cs"/>
                        </a:rPr>
                        <a:t>工程管理</a:t>
                      </a:r>
                      <a:r>
                        <a:rPr lang="zh-CN" altLang="en-US" sz="1800" b="1" kern="1200" dirty="0">
                          <a:solidFill>
                            <a:schemeClr val="accent1">
                              <a:lumMod val="50000"/>
                            </a:schemeClr>
                          </a:solidFill>
                          <a:latin typeface="新宋体" pitchFamily="49" charset="-122"/>
                          <a:ea typeface="新宋体" pitchFamily="49" charset="-122"/>
                          <a:cs typeface="+mn-cs"/>
                        </a:rPr>
                        <a:t>、</a:t>
                      </a:r>
                      <a:r>
                        <a:rPr lang="zh-CN" sz="1800" b="1" kern="1200" dirty="0">
                          <a:solidFill>
                            <a:schemeClr val="accent1">
                              <a:lumMod val="50000"/>
                            </a:schemeClr>
                          </a:solidFill>
                          <a:latin typeface="新宋体" pitchFamily="49" charset="-122"/>
                          <a:ea typeface="新宋体" pitchFamily="49" charset="-122"/>
                          <a:cs typeface="+mn-cs"/>
                        </a:rPr>
                        <a:t>电子商务</a:t>
                      </a:r>
                      <a:r>
                        <a:rPr lang="zh-CN" altLang="en-US" sz="1800" b="1" kern="1200" dirty="0">
                          <a:solidFill>
                            <a:schemeClr val="accent1">
                              <a:lumMod val="50000"/>
                            </a:schemeClr>
                          </a:solidFill>
                          <a:latin typeface="新宋体" pitchFamily="49" charset="-122"/>
                          <a:ea typeface="新宋体" pitchFamily="49" charset="-122"/>
                          <a:cs typeface="+mn-cs"/>
                        </a:rPr>
                        <a:t>、</a:t>
                      </a:r>
                      <a:r>
                        <a:rPr lang="zh-CN" sz="1800" b="1" kern="1200" dirty="0">
                          <a:solidFill>
                            <a:schemeClr val="accent1">
                              <a:lumMod val="50000"/>
                            </a:schemeClr>
                          </a:solidFill>
                          <a:latin typeface="新宋体" pitchFamily="49" charset="-122"/>
                          <a:ea typeface="新宋体" pitchFamily="49" charset="-122"/>
                          <a:cs typeface="+mn-cs"/>
                        </a:rPr>
                        <a:t>行政管理</a:t>
                      </a:r>
                      <a:r>
                        <a:rPr lang="zh-CN" altLang="en-US" sz="1800" b="1" kern="1200" dirty="0">
                          <a:solidFill>
                            <a:schemeClr val="accent1">
                              <a:lumMod val="50000"/>
                            </a:schemeClr>
                          </a:solidFill>
                          <a:latin typeface="新宋体" pitchFamily="49" charset="-122"/>
                          <a:ea typeface="新宋体" pitchFamily="49" charset="-122"/>
                          <a:cs typeface="+mn-cs"/>
                        </a:rPr>
                        <a:t>、</a:t>
                      </a:r>
                      <a:r>
                        <a:rPr lang="zh-CN" sz="1800" b="1" kern="1200" dirty="0">
                          <a:solidFill>
                            <a:schemeClr val="accent1">
                              <a:lumMod val="50000"/>
                            </a:schemeClr>
                          </a:solidFill>
                          <a:latin typeface="新宋体" pitchFamily="49" charset="-122"/>
                          <a:ea typeface="新宋体" pitchFamily="49" charset="-122"/>
                          <a:cs typeface="+mn-cs"/>
                        </a:rPr>
                        <a:t>财务管理</a:t>
                      </a:r>
                      <a:r>
                        <a:rPr lang="zh-CN" altLang="en-US" sz="1800" b="1" kern="1200" dirty="0">
                          <a:solidFill>
                            <a:schemeClr val="accent1">
                              <a:lumMod val="50000"/>
                            </a:schemeClr>
                          </a:solidFill>
                          <a:latin typeface="新宋体" pitchFamily="49" charset="-122"/>
                          <a:ea typeface="新宋体" pitchFamily="49" charset="-122"/>
                          <a:cs typeface="+mn-cs"/>
                        </a:rPr>
                        <a:t>、</a:t>
                      </a:r>
                      <a:r>
                        <a:rPr lang="zh-CN" sz="1800" b="1" kern="1200" dirty="0">
                          <a:solidFill>
                            <a:schemeClr val="accent1">
                              <a:lumMod val="50000"/>
                            </a:schemeClr>
                          </a:solidFill>
                          <a:latin typeface="新宋体" pitchFamily="49" charset="-122"/>
                          <a:ea typeface="新宋体" pitchFamily="49" charset="-122"/>
                          <a:cs typeface="+mn-cs"/>
                        </a:rPr>
                        <a:t>旅游管理</a:t>
                      </a:r>
                      <a:r>
                        <a:rPr lang="zh-CN" altLang="en-US" sz="1800" b="1" kern="1200" dirty="0">
                          <a:solidFill>
                            <a:schemeClr val="accent1">
                              <a:lumMod val="50000"/>
                            </a:schemeClr>
                          </a:solidFill>
                          <a:latin typeface="新宋体" pitchFamily="49" charset="-122"/>
                          <a:ea typeface="新宋体" pitchFamily="49" charset="-122"/>
                          <a:cs typeface="+mn-cs"/>
                        </a:rPr>
                        <a:t>、</a:t>
                      </a:r>
                      <a:r>
                        <a:rPr lang="zh-CN" sz="1800" b="1" kern="1200" dirty="0">
                          <a:solidFill>
                            <a:schemeClr val="accent1">
                              <a:lumMod val="50000"/>
                            </a:schemeClr>
                          </a:solidFill>
                          <a:latin typeface="新宋体" pitchFamily="49" charset="-122"/>
                          <a:ea typeface="新宋体" pitchFamily="49" charset="-122"/>
                          <a:cs typeface="+mn-cs"/>
                        </a:rPr>
                        <a:t>市场营销</a:t>
                      </a:r>
                      <a:r>
                        <a:rPr lang="zh-CN" altLang="en-US" sz="1800" b="1" kern="1200" dirty="0">
                          <a:solidFill>
                            <a:schemeClr val="accent1">
                              <a:lumMod val="50000"/>
                            </a:schemeClr>
                          </a:solidFill>
                          <a:latin typeface="新宋体" pitchFamily="49" charset="-122"/>
                          <a:ea typeface="新宋体" pitchFamily="49" charset="-122"/>
                          <a:cs typeface="+mn-cs"/>
                        </a:rPr>
                        <a:t>、</a:t>
                      </a:r>
                      <a:r>
                        <a:rPr lang="zh-CN" sz="1800" b="1" kern="1200" dirty="0">
                          <a:solidFill>
                            <a:schemeClr val="accent1">
                              <a:lumMod val="50000"/>
                            </a:schemeClr>
                          </a:solidFill>
                          <a:latin typeface="新宋体" pitchFamily="49" charset="-122"/>
                          <a:ea typeface="新宋体" pitchFamily="49" charset="-122"/>
                          <a:cs typeface="+mn-cs"/>
                        </a:rPr>
                        <a:t>信息管理与信息系统</a:t>
                      </a:r>
                      <a:r>
                        <a:rPr lang="zh-CN" altLang="en-US" sz="1800" b="1" kern="1200" dirty="0">
                          <a:solidFill>
                            <a:schemeClr val="accent1">
                              <a:lumMod val="50000"/>
                            </a:schemeClr>
                          </a:solidFill>
                          <a:latin typeface="新宋体" pitchFamily="49" charset="-122"/>
                          <a:ea typeface="新宋体" pitchFamily="49" charset="-122"/>
                          <a:cs typeface="+mn-cs"/>
                        </a:rPr>
                        <a:t>、</a:t>
                      </a:r>
                      <a:r>
                        <a:rPr lang="zh-CN" sz="1800" b="1" kern="1200" dirty="0">
                          <a:solidFill>
                            <a:schemeClr val="accent1">
                              <a:lumMod val="50000"/>
                            </a:schemeClr>
                          </a:solidFill>
                          <a:latin typeface="新宋体" pitchFamily="49" charset="-122"/>
                          <a:ea typeface="新宋体" pitchFamily="49" charset="-122"/>
                          <a:cs typeface="+mn-cs"/>
                        </a:rPr>
                        <a:t>工商管理</a:t>
                      </a:r>
                      <a:r>
                        <a:rPr lang="zh-CN" altLang="en-US" sz="1800" b="1" kern="1200" dirty="0">
                          <a:solidFill>
                            <a:schemeClr val="accent1">
                              <a:lumMod val="50000"/>
                            </a:schemeClr>
                          </a:solidFill>
                          <a:latin typeface="新宋体" pitchFamily="49" charset="-122"/>
                          <a:ea typeface="新宋体" pitchFamily="49" charset="-122"/>
                          <a:cs typeface="+mn-cs"/>
                        </a:rPr>
                        <a:t>、物流管理、</a:t>
                      </a:r>
                      <a:r>
                        <a:rPr lang="zh-CN" sz="1800" b="1" kern="1200" dirty="0">
                          <a:solidFill>
                            <a:schemeClr val="accent1">
                              <a:lumMod val="50000"/>
                            </a:schemeClr>
                          </a:solidFill>
                          <a:latin typeface="新宋体" pitchFamily="49" charset="-122"/>
                          <a:ea typeface="新宋体" pitchFamily="49" charset="-122"/>
                          <a:cs typeface="+mn-cs"/>
                        </a:rPr>
                        <a:t>人力资源管理</a:t>
                      </a:r>
                      <a:r>
                        <a:rPr lang="zh-CN" altLang="en-US" sz="1800" b="1" kern="1200" dirty="0">
                          <a:solidFill>
                            <a:schemeClr val="accent1">
                              <a:lumMod val="50000"/>
                            </a:schemeClr>
                          </a:solidFill>
                          <a:latin typeface="新宋体" pitchFamily="49" charset="-122"/>
                          <a:ea typeface="新宋体" pitchFamily="49" charset="-122"/>
                          <a:cs typeface="+mn-cs"/>
                        </a:rPr>
                        <a:t>、房地产开发与管理</a:t>
                      </a:r>
                      <a:endParaRPr lang="zh-CN" sz="1800" b="1" kern="1200" dirty="0">
                        <a:solidFill>
                          <a:schemeClr val="accent1">
                            <a:lumMod val="50000"/>
                          </a:schemeClr>
                        </a:solidFill>
                        <a:latin typeface="新宋体" pitchFamily="49" charset="-122"/>
                        <a:ea typeface="新宋体" pitchFamily="49" charset="-122"/>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alpha val="65000"/>
                      </a:schemeClr>
                    </a:solidFill>
                  </a:tcPr>
                </a:tc>
                <a:tc>
                  <a:txBody>
                    <a:bodyPr/>
                    <a:lstStyle/>
                    <a:p>
                      <a:pPr marL="0" algn="ctr" defTabSz="914400" rtl="0" eaLnBrk="1" latinLnBrk="0" hangingPunct="1">
                        <a:lnSpc>
                          <a:spcPct val="150000"/>
                        </a:lnSpc>
                        <a:spcBef>
                          <a:spcPts val="600"/>
                        </a:spcBef>
                        <a:spcAft>
                          <a:spcPts val="0"/>
                        </a:spcAft>
                      </a:pPr>
                      <a:r>
                        <a:rPr lang="zh-CN" altLang="zh-CN" sz="1800" b="1" kern="1200" dirty="0">
                          <a:solidFill>
                            <a:schemeClr val="accent1">
                              <a:lumMod val="50000"/>
                            </a:schemeClr>
                          </a:solidFill>
                          <a:latin typeface="新宋体" pitchFamily="49" charset="-122"/>
                          <a:ea typeface="新宋体" pitchFamily="49" charset="-122"/>
                          <a:cs typeface="+mn-cs"/>
                        </a:rPr>
                        <a:t>管理学学士</a:t>
                      </a:r>
                      <a:endParaRPr lang="en-US" altLang="zh-CN" sz="1800" b="1" kern="1200" dirty="0">
                        <a:solidFill>
                          <a:schemeClr val="accent1">
                            <a:lumMod val="50000"/>
                          </a:schemeClr>
                        </a:solidFill>
                        <a:latin typeface="新宋体" pitchFamily="49" charset="-122"/>
                        <a:ea typeface="新宋体" pitchFamily="49" charset="-122"/>
                        <a:cs typeface="+mn-cs"/>
                      </a:endParaRPr>
                    </a:p>
                  </a:txBody>
                  <a:tcPr marL="81021" marR="81021" marT="40510" marB="405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alpha val="65000"/>
                      </a:schemeClr>
                    </a:solidFill>
                  </a:tcPr>
                </a:tc>
                <a:extLst>
                  <a:ext uri="{0D108BD9-81ED-4DB2-BD59-A6C34878D82A}">
                    <a16:rowId xmlns:a16="http://schemas.microsoft.com/office/drawing/2014/main" xmlns="" val="10001"/>
                  </a:ext>
                </a:extLst>
              </a:tr>
              <a:tr h="761101">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zh-CN" altLang="zh-CN" sz="1800" b="1" kern="1200" dirty="0">
                          <a:solidFill>
                            <a:schemeClr val="accent1">
                              <a:lumMod val="50000"/>
                            </a:schemeClr>
                          </a:solidFill>
                          <a:latin typeface="新宋体" pitchFamily="49" charset="-122"/>
                          <a:ea typeface="新宋体" pitchFamily="49" charset="-122"/>
                          <a:cs typeface="+mn-cs"/>
                        </a:rPr>
                        <a:t>国际经济与贸易</a:t>
                      </a:r>
                      <a:r>
                        <a:rPr lang="zh-CN" altLang="en-US" sz="1800" b="1" kern="1200" dirty="0">
                          <a:solidFill>
                            <a:schemeClr val="accent1">
                              <a:lumMod val="50000"/>
                            </a:schemeClr>
                          </a:solidFill>
                          <a:latin typeface="新宋体" pitchFamily="49" charset="-122"/>
                          <a:ea typeface="新宋体" pitchFamily="49" charset="-122"/>
                          <a:cs typeface="+mn-cs"/>
                        </a:rPr>
                        <a:t>、</a:t>
                      </a:r>
                      <a:r>
                        <a:rPr lang="zh-CN" altLang="zh-CN" sz="1800" b="1" kern="1200" dirty="0">
                          <a:solidFill>
                            <a:schemeClr val="accent1">
                              <a:lumMod val="50000"/>
                            </a:schemeClr>
                          </a:solidFill>
                          <a:latin typeface="新宋体" pitchFamily="49" charset="-122"/>
                          <a:ea typeface="新宋体" pitchFamily="49" charset="-122"/>
                          <a:cs typeface="+mn-cs"/>
                        </a:rPr>
                        <a:t>金融学</a:t>
                      </a:r>
                      <a:r>
                        <a:rPr lang="zh-CN" altLang="en-US" sz="1800" b="1" kern="1200" dirty="0">
                          <a:solidFill>
                            <a:schemeClr val="accent1">
                              <a:lumMod val="50000"/>
                            </a:schemeClr>
                          </a:solidFill>
                          <a:latin typeface="新宋体" pitchFamily="49" charset="-122"/>
                          <a:ea typeface="新宋体" pitchFamily="49" charset="-122"/>
                          <a:cs typeface="+mn-cs"/>
                        </a:rPr>
                        <a:t>、</a:t>
                      </a:r>
                      <a:r>
                        <a:rPr lang="zh-CN" altLang="zh-CN" sz="1800" b="1" kern="1200" dirty="0">
                          <a:solidFill>
                            <a:schemeClr val="accent1">
                              <a:lumMod val="50000"/>
                            </a:schemeClr>
                          </a:solidFill>
                          <a:latin typeface="新宋体" pitchFamily="49" charset="-122"/>
                          <a:ea typeface="新宋体" pitchFamily="49" charset="-122"/>
                          <a:cs typeface="+mn-cs"/>
                        </a:rPr>
                        <a:t>保险</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alpha val="65000"/>
                      </a:schemeClr>
                    </a:solidFill>
                  </a:tcPr>
                </a:tc>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zh-CN" altLang="zh-CN" sz="1800" b="1" kern="1200" dirty="0">
                          <a:solidFill>
                            <a:schemeClr val="accent1">
                              <a:lumMod val="50000"/>
                            </a:schemeClr>
                          </a:solidFill>
                          <a:latin typeface="新宋体" pitchFamily="49" charset="-122"/>
                          <a:ea typeface="新宋体" pitchFamily="49" charset="-122"/>
                          <a:cs typeface="+mn-cs"/>
                        </a:rPr>
                        <a:t>经济学学士</a:t>
                      </a:r>
                    </a:p>
                  </a:txBody>
                  <a:tcPr marL="81021" marR="81021" marT="40510" marB="405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alpha val="65000"/>
                      </a:schemeClr>
                    </a:solidFill>
                  </a:tcPr>
                </a:tc>
                <a:extLst>
                  <a:ext uri="{0D108BD9-81ED-4DB2-BD59-A6C34878D82A}">
                    <a16:rowId xmlns:a16="http://schemas.microsoft.com/office/drawing/2014/main" xmlns="" val="10002"/>
                  </a:ext>
                </a:extLst>
              </a:tr>
              <a:tr h="597525">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zh-CN" altLang="zh-CN" sz="1800" b="1" kern="1200" dirty="0">
                          <a:solidFill>
                            <a:schemeClr val="accent1">
                              <a:lumMod val="50000"/>
                            </a:schemeClr>
                          </a:solidFill>
                          <a:latin typeface="新宋体" pitchFamily="49" charset="-122"/>
                          <a:ea typeface="新宋体" pitchFamily="49" charset="-122"/>
                          <a:cs typeface="+mn-cs"/>
                        </a:rPr>
                        <a:t>法</a:t>
                      </a:r>
                      <a:r>
                        <a:rPr lang="en-US" altLang="zh-CN" sz="1800" b="1" kern="1200" dirty="0">
                          <a:solidFill>
                            <a:schemeClr val="accent1">
                              <a:lumMod val="50000"/>
                            </a:schemeClr>
                          </a:solidFill>
                          <a:latin typeface="新宋体" pitchFamily="49" charset="-122"/>
                          <a:ea typeface="新宋体" pitchFamily="49" charset="-122"/>
                          <a:cs typeface="+mn-cs"/>
                        </a:rPr>
                        <a:t> </a:t>
                      </a:r>
                      <a:r>
                        <a:rPr lang="zh-CN" altLang="zh-CN" sz="1800" b="1" kern="1200" dirty="0">
                          <a:solidFill>
                            <a:schemeClr val="accent1">
                              <a:lumMod val="50000"/>
                            </a:schemeClr>
                          </a:solidFill>
                          <a:latin typeface="新宋体" pitchFamily="49" charset="-122"/>
                          <a:ea typeface="新宋体" pitchFamily="49" charset="-122"/>
                          <a:cs typeface="+mn-cs"/>
                        </a:rPr>
                        <a:t>学</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alpha val="65000"/>
                      </a:schemeClr>
                    </a:solidFill>
                  </a:tcPr>
                </a:tc>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zh-CN" altLang="zh-CN" sz="1800" b="1" kern="1200" dirty="0">
                          <a:solidFill>
                            <a:schemeClr val="accent1">
                              <a:lumMod val="50000"/>
                            </a:schemeClr>
                          </a:solidFill>
                          <a:latin typeface="新宋体" pitchFamily="49" charset="-122"/>
                          <a:ea typeface="新宋体" pitchFamily="49" charset="-122"/>
                          <a:cs typeface="+mn-cs"/>
                        </a:rPr>
                        <a:t>法学学士</a:t>
                      </a:r>
                    </a:p>
                  </a:txBody>
                  <a:tcPr marL="81021" marR="81021" marT="40510" marB="405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alpha val="65000"/>
                      </a:scheme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786181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5076056" y="679667"/>
            <a:ext cx="34723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a:solidFill>
                  <a:schemeClr val="accent6">
                    <a:lumMod val="75000"/>
                  </a:schemeClr>
                </a:solidFill>
                <a:latin typeface="+mn-ea"/>
                <a:ea typeface="+mn-ea"/>
                <a:cs typeface="+mn-cs"/>
              </a:rPr>
              <a:t>学士学位申请 </a:t>
            </a:r>
            <a:r>
              <a:rPr lang="zh-CN" altLang="en-US" sz="2000" b="1">
                <a:solidFill>
                  <a:schemeClr val="accent1">
                    <a:lumMod val="75000"/>
                  </a:schemeClr>
                </a:solidFill>
                <a:latin typeface="+mn-ea"/>
              </a:rPr>
              <a:t>申请条件</a:t>
            </a:r>
            <a:endParaRPr lang="zh-CN" altLang="en-US" sz="2000" b="1" dirty="0">
              <a:solidFill>
                <a:schemeClr val="accent1">
                  <a:lumMod val="75000"/>
                </a:schemeClr>
              </a:solidFill>
              <a:latin typeface="+mn-ea"/>
            </a:endParaRPr>
          </a:p>
        </p:txBody>
      </p:sp>
      <p:graphicFrame>
        <p:nvGraphicFramePr>
          <p:cNvPr id="7" name="图示 6"/>
          <p:cNvGraphicFramePr/>
          <p:nvPr>
            <p:extLst>
              <p:ext uri="{D42A27DB-BD31-4B8C-83A1-F6EECF244321}">
                <p14:modId xmlns:p14="http://schemas.microsoft.com/office/powerpoint/2010/main" val="3540956448"/>
              </p:ext>
            </p:extLst>
          </p:nvPr>
        </p:nvGraphicFramePr>
        <p:xfrm>
          <a:off x="635517" y="1556792"/>
          <a:ext cx="7776864"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utoShape 12"/>
          <p:cNvSpPr>
            <a:spLocks noChangeArrowheads="1"/>
          </p:cNvSpPr>
          <p:nvPr/>
        </p:nvSpPr>
        <p:spPr bwMode="auto">
          <a:xfrm rot="10800000" flipH="1">
            <a:off x="4447033" y="1268760"/>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Tree>
    <p:extLst>
      <p:ext uri="{BB962C8B-B14F-4D97-AF65-F5344CB8AC3E}">
        <p14:creationId xmlns:p14="http://schemas.microsoft.com/office/powerpoint/2010/main" val="3745438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2"/>
          <p:cNvSpPr>
            <a:spLocks noChangeArrowheads="1"/>
          </p:cNvSpPr>
          <p:nvPr/>
        </p:nvSpPr>
        <p:spPr bwMode="auto">
          <a:xfrm rot="10800000" flipH="1">
            <a:off x="179513" y="3714229"/>
            <a:ext cx="8856983" cy="58977"/>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3" name="Picture 7" descr="C:\Documents and Settings\Administrator\桌面\200912110507404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875174"/>
            <a:ext cx="2221840" cy="1481818"/>
          </a:xfrm>
          <a:prstGeom prst="rect">
            <a:avLst/>
          </a:prstGeom>
          <a:noFill/>
          <a:ln w="12700" cmpd="dbl">
            <a:solidFill>
              <a:schemeClr val="bg1">
                <a:lumMod val="50000"/>
                <a:alpha val="28000"/>
              </a:schemeClr>
            </a:solidFill>
            <a:miter lim="800000"/>
            <a:headEnd/>
            <a:tailEnd/>
          </a:ln>
          <a:effectLst>
            <a:glow>
              <a:schemeClr val="accent1">
                <a:alpha val="40000"/>
              </a:schemeClr>
            </a:glow>
            <a:outerShdw blurRad="50800" dist="38100" dir="2700000" algn="tl" rotWithShape="0">
              <a:prstClr val="black">
                <a:alpha val="40000"/>
              </a:prstClr>
            </a:outerShdw>
            <a:reflection blurRad="6350" stA="52000" endA="300" endPos="20000" dir="5400000" sy="-100000" algn="bl" rotWithShape="0"/>
          </a:effectLst>
          <a:extLst/>
        </p:spPr>
      </p:pic>
      <p:pic>
        <p:nvPicPr>
          <p:cNvPr id="4" name="Picture 5" descr="C:\Documents and Settings\Administrator\桌面\200912110510468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1875174"/>
            <a:ext cx="1975758" cy="1481818"/>
          </a:xfrm>
          <a:prstGeom prst="rect">
            <a:avLst/>
          </a:prstGeom>
          <a:noFill/>
          <a:ln w="12700" cmpd="dbl">
            <a:solidFill>
              <a:schemeClr val="bg1">
                <a:lumMod val="50000"/>
                <a:alpha val="28000"/>
              </a:schemeClr>
            </a:solidFill>
            <a:miter lim="800000"/>
            <a:headEnd/>
            <a:tailEnd/>
          </a:ln>
          <a:effectLst>
            <a:glow>
              <a:schemeClr val="accent1">
                <a:alpha val="40000"/>
              </a:schemeClr>
            </a:glow>
            <a:outerShdw blurRad="50800" dist="38100" dir="2700000" algn="tl" rotWithShape="0">
              <a:prstClr val="black">
                <a:alpha val="40000"/>
              </a:prstClr>
            </a:outerShdw>
            <a:reflection blurRad="6350" stA="52000" endA="300" endPos="20000" dir="5400000" sy="-100000" algn="bl" rotWithShape="0"/>
          </a:effectLst>
          <a:extLst/>
        </p:spPr>
      </p:pic>
      <p:pic>
        <p:nvPicPr>
          <p:cNvPr id="7" name="Picture 4" descr="C:\Documents and Settings\Administrator\桌面\200912110417214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8813" y="4115592"/>
            <a:ext cx="2223307" cy="1480697"/>
          </a:xfrm>
          <a:prstGeom prst="rect">
            <a:avLst/>
          </a:prstGeom>
          <a:noFill/>
          <a:ln w="12700" cmpd="dbl">
            <a:solidFill>
              <a:schemeClr val="bg1">
                <a:lumMod val="50000"/>
                <a:alpha val="28000"/>
              </a:schemeClr>
            </a:solidFill>
            <a:miter lim="800000"/>
            <a:headEnd/>
            <a:tailEnd/>
          </a:ln>
          <a:effectLst>
            <a:glow>
              <a:schemeClr val="accent1">
                <a:alpha val="40000"/>
              </a:schemeClr>
            </a:glow>
            <a:outerShdw blurRad="50800" dist="38100" dir="2700000" algn="tl" rotWithShape="0">
              <a:prstClr val="black">
                <a:alpha val="40000"/>
              </a:prstClr>
            </a:outerShdw>
            <a:reflection blurRad="6350" stA="52000" endA="300" endPos="20000" dir="5400000" sy="-100000" algn="bl" rotWithShape="0"/>
          </a:effectLst>
          <a:extLst/>
        </p:spPr>
      </p:pic>
      <p:sp>
        <p:nvSpPr>
          <p:cNvPr id="9" name="文本占位符 2"/>
          <p:cNvSpPr txBox="1">
            <a:spLocks/>
          </p:cNvSpPr>
          <p:nvPr/>
        </p:nvSpPr>
        <p:spPr>
          <a:xfrm>
            <a:off x="899592" y="3383677"/>
            <a:ext cx="1697392" cy="38952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85750" indent="-285750">
              <a:lnSpc>
                <a:spcPct val="150000"/>
              </a:lnSpc>
              <a:buFont typeface="Wingdings" pitchFamily="2" charset="2"/>
              <a:buChar char="ü"/>
            </a:pPr>
            <a:r>
              <a:rPr lang="zh-CN" altLang="en-US" sz="1400" dirty="0">
                <a:solidFill>
                  <a:srgbClr val="17375E"/>
                </a:solidFill>
                <a:latin typeface="+mn-ea"/>
              </a:rPr>
              <a:t>东北财经大学正门</a:t>
            </a:r>
            <a:endParaRPr lang="en-US" altLang="zh-CN" sz="1400" dirty="0">
              <a:solidFill>
                <a:srgbClr val="17375E"/>
              </a:solidFill>
              <a:latin typeface="+mn-ea"/>
            </a:endParaRPr>
          </a:p>
        </p:txBody>
      </p:sp>
      <p:sp>
        <p:nvSpPr>
          <p:cNvPr id="10" name="文本占位符 2"/>
          <p:cNvSpPr txBox="1">
            <a:spLocks/>
          </p:cNvSpPr>
          <p:nvPr/>
        </p:nvSpPr>
        <p:spPr>
          <a:xfrm>
            <a:off x="971600" y="5661248"/>
            <a:ext cx="1697392" cy="38952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85750" indent="-285750">
              <a:lnSpc>
                <a:spcPct val="150000"/>
              </a:lnSpc>
              <a:buFont typeface="Wingdings" pitchFamily="2" charset="2"/>
              <a:buChar char="ü"/>
            </a:pPr>
            <a:r>
              <a:rPr lang="zh-CN" altLang="en-US" sz="1400" dirty="0">
                <a:solidFill>
                  <a:srgbClr val="17375E"/>
                </a:solidFill>
                <a:latin typeface="+mn-ea"/>
              </a:rPr>
              <a:t>东北财大网院正门</a:t>
            </a:r>
            <a:endParaRPr lang="en-US" altLang="zh-CN" sz="1400" dirty="0">
              <a:solidFill>
                <a:srgbClr val="17375E"/>
              </a:solidFill>
              <a:latin typeface="+mn-ea"/>
            </a:endParaRPr>
          </a:p>
        </p:txBody>
      </p:sp>
      <p:sp>
        <p:nvSpPr>
          <p:cNvPr id="12" name="文本占位符 2"/>
          <p:cNvSpPr txBox="1">
            <a:spLocks/>
          </p:cNvSpPr>
          <p:nvPr/>
        </p:nvSpPr>
        <p:spPr>
          <a:xfrm>
            <a:off x="3715730" y="3361469"/>
            <a:ext cx="1697392" cy="38952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85750" indent="-285750">
              <a:lnSpc>
                <a:spcPct val="150000"/>
              </a:lnSpc>
              <a:buFont typeface="Wingdings" pitchFamily="2" charset="2"/>
              <a:buChar char="ü"/>
            </a:pPr>
            <a:r>
              <a:rPr lang="zh-CN" altLang="en-US" sz="1400" dirty="0">
                <a:solidFill>
                  <a:srgbClr val="17375E"/>
                </a:solidFill>
                <a:latin typeface="+mn-ea"/>
              </a:rPr>
              <a:t>东北财经大学校园</a:t>
            </a:r>
            <a:endParaRPr lang="en-US" altLang="zh-CN" sz="1400" dirty="0">
              <a:solidFill>
                <a:srgbClr val="17375E"/>
              </a:solidFill>
              <a:latin typeface="+mn-ea"/>
            </a:endParaRPr>
          </a:p>
        </p:txBody>
      </p:sp>
      <p:sp>
        <p:nvSpPr>
          <p:cNvPr id="13" name="文本占位符 2"/>
          <p:cNvSpPr txBox="1">
            <a:spLocks/>
          </p:cNvSpPr>
          <p:nvPr/>
        </p:nvSpPr>
        <p:spPr>
          <a:xfrm>
            <a:off x="6372200" y="5661248"/>
            <a:ext cx="1697392" cy="38952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85750" indent="-285750">
              <a:lnSpc>
                <a:spcPct val="150000"/>
              </a:lnSpc>
              <a:buFont typeface="Wingdings" pitchFamily="2" charset="2"/>
              <a:buChar char="ü"/>
            </a:pPr>
            <a:r>
              <a:rPr lang="zh-CN" altLang="en-US" sz="1400" dirty="0">
                <a:solidFill>
                  <a:srgbClr val="17375E"/>
                </a:solidFill>
                <a:latin typeface="+mn-ea"/>
              </a:rPr>
              <a:t>网院休闲区</a:t>
            </a:r>
            <a:endParaRPr lang="en-US" altLang="zh-CN" sz="1400" dirty="0">
              <a:solidFill>
                <a:srgbClr val="17375E"/>
              </a:solidFill>
              <a:latin typeface="+mn-ea"/>
            </a:endParaRPr>
          </a:p>
        </p:txBody>
      </p:sp>
      <p:sp>
        <p:nvSpPr>
          <p:cNvPr id="14" name="文本占位符 2"/>
          <p:cNvSpPr txBox="1">
            <a:spLocks/>
          </p:cNvSpPr>
          <p:nvPr/>
        </p:nvSpPr>
        <p:spPr>
          <a:xfrm>
            <a:off x="3715730" y="5661248"/>
            <a:ext cx="2080406" cy="38952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85750" indent="-285750">
              <a:lnSpc>
                <a:spcPct val="150000"/>
              </a:lnSpc>
              <a:buFont typeface="Wingdings" pitchFamily="2" charset="2"/>
              <a:buChar char="ü"/>
            </a:pPr>
            <a:r>
              <a:rPr lang="zh-CN" altLang="en-US" sz="1300" dirty="0">
                <a:solidFill>
                  <a:srgbClr val="17375E"/>
                </a:solidFill>
                <a:latin typeface="+mn-ea"/>
              </a:rPr>
              <a:t>网院开放办公区</a:t>
            </a:r>
            <a:endParaRPr lang="en-US" altLang="zh-CN" sz="1300" dirty="0">
              <a:solidFill>
                <a:srgbClr val="17375E"/>
              </a:solidFill>
              <a:latin typeface="+mn-ea"/>
            </a:endParaRPr>
          </a:p>
        </p:txBody>
      </p:sp>
      <p:pic>
        <p:nvPicPr>
          <p:cNvPr id="3074" name="Picture 2" descr="http://www.edufe.com.cn/uploadfile/2009/1211/200912110512256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0649" y="1832875"/>
            <a:ext cx="2278652" cy="1519101"/>
          </a:xfrm>
          <a:prstGeom prst="rect">
            <a:avLst/>
          </a:prstGeom>
          <a:noFill/>
          <a:ln w="12700" cmpd="dbl">
            <a:solidFill>
              <a:schemeClr val="bg1">
                <a:lumMod val="50000"/>
                <a:alpha val="28000"/>
              </a:schemeClr>
            </a:solidFill>
            <a:miter lim="800000"/>
            <a:headEnd/>
            <a:tailEnd/>
          </a:ln>
          <a:effectLst>
            <a:glow>
              <a:schemeClr val="accent1">
                <a:alpha val="40000"/>
              </a:schemeClr>
            </a:glow>
            <a:outerShdw blurRad="50800" dist="38100" dir="2700000" algn="tl" rotWithShape="0">
              <a:prstClr val="black">
                <a:alpha val="40000"/>
              </a:prstClr>
            </a:outerShdw>
            <a:reflection blurRad="6350" stA="52000" endA="300" endPos="20000" dir="5400000" sy="-100000" algn="bl" rotWithShape="0"/>
          </a:effectLst>
          <a:extLst/>
        </p:spPr>
      </p:pic>
      <p:pic>
        <p:nvPicPr>
          <p:cNvPr id="5" name="Picture 2" descr="D:\Program files\QQ\Users\15350559\FileRecv\_MG_425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4103552"/>
            <a:ext cx="2221044" cy="1480696"/>
          </a:xfrm>
          <a:prstGeom prst="rect">
            <a:avLst/>
          </a:prstGeom>
          <a:noFill/>
          <a:ln w="12700" cmpd="dbl">
            <a:solidFill>
              <a:schemeClr val="bg1">
                <a:lumMod val="50000"/>
                <a:alpha val="28000"/>
              </a:schemeClr>
            </a:solidFill>
            <a:miter lim="800000"/>
            <a:headEnd/>
            <a:tailEnd/>
          </a:ln>
          <a:effectLst>
            <a:glow>
              <a:schemeClr val="accent1">
                <a:alpha val="40000"/>
              </a:schemeClr>
            </a:glow>
            <a:outerShdw blurRad="50800" dist="38100" dir="2700000" algn="tl" rotWithShape="0">
              <a:prstClr val="black">
                <a:alpha val="40000"/>
              </a:prstClr>
            </a:outerShdw>
            <a:reflection blurRad="6350" stA="52000" endA="300" endPos="20000" dir="5400000" sy="-100000" algn="bl" rotWithShape="0"/>
          </a:effectLst>
          <a:extLst/>
        </p:spPr>
      </p:pic>
      <p:sp>
        <p:nvSpPr>
          <p:cNvPr id="16" name="文本占位符 2"/>
          <p:cNvSpPr txBox="1">
            <a:spLocks/>
          </p:cNvSpPr>
          <p:nvPr/>
        </p:nvSpPr>
        <p:spPr>
          <a:xfrm>
            <a:off x="6330992" y="3383676"/>
            <a:ext cx="1697392" cy="38952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85750" indent="-285750">
              <a:lnSpc>
                <a:spcPct val="150000"/>
              </a:lnSpc>
              <a:buFont typeface="Wingdings" pitchFamily="2" charset="2"/>
              <a:buChar char="ü"/>
            </a:pPr>
            <a:r>
              <a:rPr lang="zh-CN" altLang="en-US" sz="1400" dirty="0">
                <a:solidFill>
                  <a:srgbClr val="17375E"/>
                </a:solidFill>
                <a:latin typeface="+mn-ea"/>
              </a:rPr>
              <a:t>东北财经大学校园</a:t>
            </a:r>
            <a:endParaRPr lang="en-US" altLang="zh-CN" sz="1400" dirty="0">
              <a:solidFill>
                <a:srgbClr val="17375E"/>
              </a:solidFill>
              <a:latin typeface="+mn-ea"/>
            </a:endParaRPr>
          </a:p>
        </p:txBody>
      </p:sp>
      <p:pic>
        <p:nvPicPr>
          <p:cNvPr id="8" name="图片 7"/>
          <p:cNvPicPr>
            <a:picLocks noChangeAspect="1"/>
          </p:cNvPicPr>
          <p:nvPr/>
        </p:nvPicPr>
        <p:blipFill>
          <a:blip r:embed="rId8"/>
          <a:stretch>
            <a:fillRect/>
          </a:stretch>
        </p:blipFill>
        <p:spPr>
          <a:xfrm>
            <a:off x="6147654" y="4120441"/>
            <a:ext cx="2215305" cy="1470997"/>
          </a:xfrm>
          <a:prstGeom prst="rect">
            <a:avLst/>
          </a:prstGeom>
          <a:noFill/>
          <a:ln w="12700" cmpd="dbl">
            <a:solidFill>
              <a:schemeClr val="bg1">
                <a:lumMod val="50000"/>
                <a:alpha val="28000"/>
              </a:schemeClr>
            </a:solidFill>
            <a:miter lim="800000"/>
            <a:headEnd/>
            <a:tailEnd/>
          </a:ln>
          <a:effectLst>
            <a:glow>
              <a:schemeClr val="accent1">
                <a:alpha val="40000"/>
              </a:schemeClr>
            </a:glow>
            <a:outerShdw blurRad="50800" dist="38100" dir="2700000" algn="tl" rotWithShape="0">
              <a:prstClr val="black">
                <a:alpha val="40000"/>
              </a:prstClr>
            </a:outerShdw>
            <a:reflection blurRad="6350" stA="52000" endA="300" endPos="20000" dir="5400000" sy="-100000" algn="bl" rotWithShape="0"/>
          </a:effectLst>
        </p:spPr>
      </p:pic>
    </p:spTree>
    <p:extLst>
      <p:ext uri="{BB962C8B-B14F-4D97-AF65-F5344CB8AC3E}">
        <p14:creationId xmlns:p14="http://schemas.microsoft.com/office/powerpoint/2010/main" val="3143893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5076056" y="679667"/>
            <a:ext cx="34723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a:solidFill>
                  <a:schemeClr val="accent6">
                    <a:lumMod val="75000"/>
                  </a:schemeClr>
                </a:solidFill>
                <a:latin typeface="+mn-ea"/>
                <a:ea typeface="+mn-ea"/>
                <a:cs typeface="+mn-cs"/>
              </a:rPr>
              <a:t>学士学位申请 </a:t>
            </a:r>
            <a:r>
              <a:rPr lang="zh-CN" altLang="en-US" sz="2000" b="1">
                <a:solidFill>
                  <a:schemeClr val="accent1">
                    <a:lumMod val="75000"/>
                  </a:schemeClr>
                </a:solidFill>
                <a:latin typeface="+mn-ea"/>
              </a:rPr>
              <a:t>外语条件</a:t>
            </a:r>
            <a:endParaRPr lang="zh-CN" altLang="en-US" sz="2000" b="1" dirty="0">
              <a:solidFill>
                <a:schemeClr val="accent1">
                  <a:lumMod val="75000"/>
                </a:schemeClr>
              </a:solidFill>
              <a:latin typeface="+mn-ea"/>
            </a:endParaRPr>
          </a:p>
        </p:txBody>
      </p:sp>
      <p:sp>
        <p:nvSpPr>
          <p:cNvPr id="6" name="AutoShape 12"/>
          <p:cNvSpPr>
            <a:spLocks noChangeArrowheads="1"/>
          </p:cNvSpPr>
          <p:nvPr/>
        </p:nvSpPr>
        <p:spPr bwMode="auto">
          <a:xfrm rot="10800000" flipH="1">
            <a:off x="4447033" y="1268760"/>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387219327"/>
              </p:ext>
            </p:extLst>
          </p:nvPr>
        </p:nvGraphicFramePr>
        <p:xfrm>
          <a:off x="467544" y="1700808"/>
          <a:ext cx="8299968" cy="4536504"/>
        </p:xfrm>
        <a:graphic>
          <a:graphicData uri="http://schemas.openxmlformats.org/drawingml/2006/table">
            <a:tbl>
              <a:tblPr firstRow="1" bandRow="1">
                <a:effectLst>
                  <a:outerShdw blurRad="63500" sx="69000" sy="69000" algn="ctr" rotWithShape="0">
                    <a:schemeClr val="bg1">
                      <a:lumMod val="75000"/>
                      <a:alpha val="40000"/>
                    </a:schemeClr>
                  </a:outerShdw>
                </a:effectLst>
                <a:tableStyleId>{5C22544A-7EE6-4342-B048-85BDC9FD1C3A}</a:tableStyleId>
              </a:tblPr>
              <a:tblGrid>
                <a:gridCol w="6337785">
                  <a:extLst>
                    <a:ext uri="{9D8B030D-6E8A-4147-A177-3AD203B41FA5}">
                      <a16:colId xmlns:a16="http://schemas.microsoft.com/office/drawing/2014/main" xmlns="" val="20000"/>
                    </a:ext>
                  </a:extLst>
                </a:gridCol>
                <a:gridCol w="1962183">
                  <a:extLst>
                    <a:ext uri="{9D8B030D-6E8A-4147-A177-3AD203B41FA5}">
                      <a16:colId xmlns:a16="http://schemas.microsoft.com/office/drawing/2014/main" xmlns="" val="20001"/>
                    </a:ext>
                  </a:extLst>
                </a:gridCol>
              </a:tblGrid>
              <a:tr h="565842">
                <a:tc>
                  <a:txBody>
                    <a:bodyPr/>
                    <a:lstStyle/>
                    <a:p>
                      <a:pPr marL="0" algn="ctr" defTabSz="914400" rtl="0" eaLnBrk="1" fontAlgn="ctr" latinLnBrk="0" hangingPunct="1"/>
                      <a:r>
                        <a:rPr lang="zh-CN" altLang="en-US" sz="2400" b="1" kern="1200" dirty="0">
                          <a:solidFill>
                            <a:schemeClr val="lt1"/>
                          </a:solidFill>
                          <a:latin typeface="新宋体" pitchFamily="49" charset="-122"/>
                          <a:ea typeface="新宋体" pitchFamily="49" charset="-122"/>
                          <a:cs typeface="+mn-cs"/>
                        </a:rPr>
                        <a:t>外语政策（具备其一即可）</a:t>
                      </a:r>
                    </a:p>
                  </a:txBody>
                  <a:tcPr marL="7404" marR="7404" marT="7404" marB="0" anchor="ctr"/>
                </a:tc>
                <a:tc>
                  <a:txBody>
                    <a:bodyPr/>
                    <a:lstStyle/>
                    <a:p>
                      <a:pPr marL="0" algn="ctr" defTabSz="914400" rtl="0" eaLnBrk="1" fontAlgn="ctr" latinLnBrk="0" hangingPunct="1"/>
                      <a:r>
                        <a:rPr lang="zh-CN" altLang="en-US" sz="2400" b="1" kern="1200" dirty="0">
                          <a:solidFill>
                            <a:schemeClr val="lt1"/>
                          </a:solidFill>
                          <a:latin typeface="新宋体" pitchFamily="49" charset="-122"/>
                          <a:ea typeface="新宋体" pitchFamily="49" charset="-122"/>
                          <a:cs typeface="+mn-cs"/>
                        </a:rPr>
                        <a:t>备注</a:t>
                      </a:r>
                    </a:p>
                  </a:txBody>
                  <a:tcPr marL="7404" marR="7404" marT="7404" marB="0" anchor="ctr"/>
                </a:tc>
                <a:extLst>
                  <a:ext uri="{0D108BD9-81ED-4DB2-BD59-A6C34878D82A}">
                    <a16:rowId xmlns:a16="http://schemas.microsoft.com/office/drawing/2014/main" xmlns="" val="10000"/>
                  </a:ext>
                </a:extLst>
              </a:tr>
              <a:tr h="957546">
                <a:tc>
                  <a:txBody>
                    <a:bodyPr/>
                    <a:lstStyle/>
                    <a:p>
                      <a:pPr marL="0" algn="l" defTabSz="914400" rtl="0" eaLnBrk="1" fontAlgn="ctr" latinLnBrk="0" hangingPunct="1"/>
                      <a:r>
                        <a:rPr lang="en-US" altLang="zh-CN" sz="1800" b="1" kern="1200" dirty="0">
                          <a:solidFill>
                            <a:schemeClr val="accent1">
                              <a:lumMod val="50000"/>
                            </a:schemeClr>
                          </a:solidFill>
                          <a:latin typeface="新宋体" pitchFamily="49" charset="-122"/>
                          <a:ea typeface="新宋体" pitchFamily="49" charset="-122"/>
                          <a:cs typeface="+mn-cs"/>
                        </a:rPr>
                        <a:t> 1.</a:t>
                      </a:r>
                      <a:r>
                        <a:rPr lang="zh-CN" altLang="en-US" sz="1800" b="1" kern="1200" dirty="0">
                          <a:solidFill>
                            <a:schemeClr val="accent1">
                              <a:lumMod val="50000"/>
                            </a:schemeClr>
                          </a:solidFill>
                          <a:latin typeface="新宋体" pitchFamily="49" charset="-122"/>
                          <a:ea typeface="新宋体" pitchFamily="49" charset="-122"/>
                          <a:cs typeface="+mn-cs"/>
                        </a:rPr>
                        <a:t>参加并通过各省级单位组织的成人学士学位外语考试。 </a:t>
                      </a:r>
                    </a:p>
                  </a:txBody>
                  <a:tcPr marL="7404" marR="7404" marT="7404" marB="0" anchor="ctr"/>
                </a:tc>
                <a:tc rowSpan="4">
                  <a:txBody>
                    <a:bodyPr/>
                    <a:lstStyle/>
                    <a:p>
                      <a:pPr marL="0" algn="l" defTabSz="914400" rtl="0" eaLnBrk="1" fontAlgn="ctr" latinLnBrk="0" hangingPunct="1">
                        <a:lnSpc>
                          <a:spcPct val="150000"/>
                        </a:lnSpc>
                      </a:pPr>
                      <a:r>
                        <a:rPr lang="zh-CN" altLang="en-US" sz="1800" b="1" kern="1200" dirty="0">
                          <a:solidFill>
                            <a:schemeClr val="accent1">
                              <a:lumMod val="50000"/>
                            </a:schemeClr>
                          </a:solidFill>
                          <a:latin typeface="新宋体" pitchFamily="49" charset="-122"/>
                          <a:ea typeface="新宋体" pitchFamily="49" charset="-122"/>
                          <a:cs typeface="+mn-cs"/>
                        </a:rPr>
                        <a:t>各类外语考试，学生须自行按当地考试组织部门要求进行报考，证书或成绩单有效期以相关考试或核发单位相关规定为准。 </a:t>
                      </a:r>
                    </a:p>
                  </a:txBody>
                  <a:tcPr marL="72000" marR="36000" marT="7404" marB="0" anchor="ctr"/>
                </a:tc>
                <a:extLst>
                  <a:ext uri="{0D108BD9-81ED-4DB2-BD59-A6C34878D82A}">
                    <a16:rowId xmlns:a16="http://schemas.microsoft.com/office/drawing/2014/main" xmlns="" val="10001"/>
                  </a:ext>
                </a:extLst>
              </a:tr>
              <a:tr h="990202">
                <a:tc>
                  <a:txBody>
                    <a:bodyPr/>
                    <a:lstStyle/>
                    <a:p>
                      <a:pPr marL="0" algn="l" defTabSz="914400" rtl="0" eaLnBrk="1" fontAlgn="ctr" latinLnBrk="0" hangingPunct="1"/>
                      <a:r>
                        <a:rPr lang="en-US" altLang="zh-CN" sz="1800" b="1" kern="1200" dirty="0">
                          <a:solidFill>
                            <a:schemeClr val="accent1">
                              <a:lumMod val="50000"/>
                            </a:schemeClr>
                          </a:solidFill>
                          <a:latin typeface="新宋体" pitchFamily="49" charset="-122"/>
                          <a:ea typeface="新宋体" pitchFamily="49" charset="-122"/>
                          <a:cs typeface="+mn-cs"/>
                        </a:rPr>
                        <a:t> 2.</a:t>
                      </a:r>
                      <a:r>
                        <a:rPr lang="zh-CN" altLang="en-US" sz="1800" b="1" kern="1200" dirty="0">
                          <a:solidFill>
                            <a:schemeClr val="accent1">
                              <a:lumMod val="50000"/>
                            </a:schemeClr>
                          </a:solidFill>
                          <a:latin typeface="新宋体" pitchFamily="49" charset="-122"/>
                          <a:ea typeface="新宋体" pitchFamily="49" charset="-122"/>
                          <a:cs typeface="+mn-cs"/>
                        </a:rPr>
                        <a:t>取得全国公共英语等级考试（</a:t>
                      </a:r>
                      <a:r>
                        <a:rPr lang="en-US" altLang="zh-CN" sz="1800" b="1" kern="1200" dirty="0">
                          <a:solidFill>
                            <a:schemeClr val="accent1">
                              <a:lumMod val="50000"/>
                            </a:schemeClr>
                          </a:solidFill>
                          <a:latin typeface="新宋体" pitchFamily="49" charset="-122"/>
                          <a:ea typeface="新宋体" pitchFamily="49" charset="-122"/>
                          <a:cs typeface="+mn-cs"/>
                        </a:rPr>
                        <a:t>PETS</a:t>
                      </a:r>
                      <a:r>
                        <a:rPr lang="zh-CN" altLang="en-US" sz="1800" b="1" kern="1200" dirty="0">
                          <a:solidFill>
                            <a:schemeClr val="accent1">
                              <a:lumMod val="50000"/>
                            </a:schemeClr>
                          </a:solidFill>
                          <a:latin typeface="新宋体" pitchFamily="49" charset="-122"/>
                          <a:ea typeface="新宋体" pitchFamily="49" charset="-122"/>
                          <a:cs typeface="+mn-cs"/>
                        </a:rPr>
                        <a:t>）三级或以上合格证书（须笔试、口试均合格）。 </a:t>
                      </a:r>
                    </a:p>
                  </a:txBody>
                  <a:tcPr marL="7404" marR="7404" marT="7404" marB="0" anchor="ctr"/>
                </a:tc>
                <a:tc vMerge="1">
                  <a:txBody>
                    <a:bodyPr/>
                    <a:lstStyle/>
                    <a:p>
                      <a:endParaRPr lang="zh-CN" altLang="en-US" dirty="0"/>
                    </a:p>
                  </a:txBody>
                  <a:tcPr/>
                </a:tc>
                <a:extLst>
                  <a:ext uri="{0D108BD9-81ED-4DB2-BD59-A6C34878D82A}">
                    <a16:rowId xmlns:a16="http://schemas.microsoft.com/office/drawing/2014/main" xmlns="" val="10002"/>
                  </a:ext>
                </a:extLst>
              </a:tr>
              <a:tr h="1218711">
                <a:tc>
                  <a:txBody>
                    <a:bodyPr/>
                    <a:lstStyle/>
                    <a:p>
                      <a:pPr marL="0" algn="l" defTabSz="914400" rtl="0" eaLnBrk="1" fontAlgn="ctr" latinLnBrk="0" hangingPunct="1"/>
                      <a:r>
                        <a:rPr lang="en-US" altLang="zh-CN" sz="1800" b="1" kern="1200" dirty="0">
                          <a:solidFill>
                            <a:schemeClr val="accent1">
                              <a:lumMod val="50000"/>
                            </a:schemeClr>
                          </a:solidFill>
                          <a:latin typeface="新宋体" pitchFamily="49" charset="-122"/>
                          <a:ea typeface="新宋体" pitchFamily="49" charset="-122"/>
                          <a:cs typeface="+mn-cs"/>
                        </a:rPr>
                        <a:t> 3.</a:t>
                      </a:r>
                      <a:r>
                        <a:rPr lang="zh-CN" altLang="en-US" sz="1800" b="1" kern="1200" dirty="0">
                          <a:solidFill>
                            <a:schemeClr val="accent1">
                              <a:lumMod val="50000"/>
                            </a:schemeClr>
                          </a:solidFill>
                          <a:latin typeface="新宋体" pitchFamily="49" charset="-122"/>
                          <a:ea typeface="新宋体" pitchFamily="49" charset="-122"/>
                          <a:cs typeface="+mn-cs"/>
                        </a:rPr>
                        <a:t>取得大学英语等级考试（</a:t>
                      </a:r>
                      <a:r>
                        <a:rPr lang="en-US" altLang="zh-CN" sz="1800" b="1" kern="1200" dirty="0">
                          <a:solidFill>
                            <a:schemeClr val="accent1">
                              <a:lumMod val="50000"/>
                            </a:schemeClr>
                          </a:solidFill>
                          <a:latin typeface="新宋体" pitchFamily="49" charset="-122"/>
                          <a:ea typeface="新宋体" pitchFamily="49" charset="-122"/>
                          <a:cs typeface="+mn-cs"/>
                        </a:rPr>
                        <a:t>CET</a:t>
                      </a:r>
                      <a:r>
                        <a:rPr lang="zh-CN" altLang="en-US" sz="1800" b="1" kern="1200" dirty="0">
                          <a:solidFill>
                            <a:schemeClr val="accent1">
                              <a:lumMod val="50000"/>
                            </a:schemeClr>
                          </a:solidFill>
                          <a:latin typeface="新宋体" pitchFamily="49" charset="-122"/>
                          <a:ea typeface="新宋体" pitchFamily="49" charset="-122"/>
                          <a:cs typeface="+mn-cs"/>
                        </a:rPr>
                        <a:t>）四级或以上级别英语（日语、俄语）考试合格证书或成绩单（英语四级成绩在</a:t>
                      </a:r>
                      <a:r>
                        <a:rPr lang="en-US" altLang="zh-CN" sz="1800" b="1" kern="1200" dirty="0">
                          <a:solidFill>
                            <a:schemeClr val="accent1">
                              <a:lumMod val="50000"/>
                            </a:schemeClr>
                          </a:solidFill>
                          <a:latin typeface="新宋体" pitchFamily="49" charset="-122"/>
                          <a:ea typeface="新宋体" pitchFamily="49" charset="-122"/>
                          <a:cs typeface="+mn-cs"/>
                        </a:rPr>
                        <a:t>380</a:t>
                      </a:r>
                      <a:r>
                        <a:rPr lang="zh-CN" altLang="en-US" sz="1800" b="1" kern="1200" dirty="0">
                          <a:solidFill>
                            <a:schemeClr val="accent1">
                              <a:lumMod val="50000"/>
                            </a:schemeClr>
                          </a:solidFill>
                          <a:latin typeface="新宋体" pitchFamily="49" charset="-122"/>
                          <a:ea typeface="新宋体" pitchFamily="49" charset="-122"/>
                          <a:cs typeface="+mn-cs"/>
                        </a:rPr>
                        <a:t>分以上）。 </a:t>
                      </a:r>
                    </a:p>
                  </a:txBody>
                  <a:tcPr marL="7404" marR="7404" marT="7404" marB="0" anchor="ctr"/>
                </a:tc>
                <a:tc vMerge="1">
                  <a:txBody>
                    <a:bodyPr/>
                    <a:lstStyle/>
                    <a:p>
                      <a:endParaRPr lang="zh-CN" altLang="en-US" dirty="0"/>
                    </a:p>
                  </a:txBody>
                  <a:tcPr/>
                </a:tc>
                <a:extLst>
                  <a:ext uri="{0D108BD9-81ED-4DB2-BD59-A6C34878D82A}">
                    <a16:rowId xmlns:a16="http://schemas.microsoft.com/office/drawing/2014/main" xmlns="" val="10003"/>
                  </a:ext>
                </a:extLst>
              </a:tr>
              <a:tr h="804203">
                <a:tc>
                  <a:txBody>
                    <a:bodyPr/>
                    <a:lstStyle/>
                    <a:p>
                      <a:pPr marL="0" algn="l" defTabSz="914400" rtl="0" eaLnBrk="1" fontAlgn="ctr" latinLnBrk="0" hangingPunct="1"/>
                      <a:r>
                        <a:rPr lang="en-US" altLang="zh-CN" sz="1800" b="1" kern="1200" dirty="0">
                          <a:solidFill>
                            <a:schemeClr val="accent1">
                              <a:lumMod val="50000"/>
                            </a:schemeClr>
                          </a:solidFill>
                          <a:latin typeface="新宋体" pitchFamily="49" charset="-122"/>
                          <a:ea typeface="新宋体" pitchFamily="49" charset="-122"/>
                          <a:cs typeface="+mn-cs"/>
                        </a:rPr>
                        <a:t> 4.</a:t>
                      </a:r>
                      <a:r>
                        <a:rPr lang="zh-CN" altLang="en-US" sz="1800" b="1" kern="1200" dirty="0">
                          <a:solidFill>
                            <a:schemeClr val="accent1">
                              <a:lumMod val="50000"/>
                            </a:schemeClr>
                          </a:solidFill>
                          <a:latin typeface="新宋体" pitchFamily="49" charset="-122"/>
                          <a:ea typeface="新宋体" pitchFamily="49" charset="-122"/>
                          <a:cs typeface="+mn-cs"/>
                        </a:rPr>
                        <a:t>通过全国专业技术人员职称外语等级（</a:t>
                      </a:r>
                      <a:r>
                        <a:rPr lang="en-US" altLang="zh-CN" sz="1800" b="1" kern="1200" dirty="0">
                          <a:solidFill>
                            <a:schemeClr val="accent1">
                              <a:lumMod val="50000"/>
                            </a:schemeClr>
                          </a:solidFill>
                          <a:latin typeface="新宋体" pitchFamily="49" charset="-122"/>
                          <a:ea typeface="新宋体" pitchFamily="49" charset="-122"/>
                          <a:cs typeface="+mn-cs"/>
                        </a:rPr>
                        <a:t>A</a:t>
                      </a:r>
                      <a:r>
                        <a:rPr lang="zh-CN" altLang="en-US" sz="1800" b="1" kern="1200" dirty="0">
                          <a:solidFill>
                            <a:schemeClr val="accent1">
                              <a:lumMod val="50000"/>
                            </a:schemeClr>
                          </a:solidFill>
                          <a:latin typeface="新宋体" pitchFamily="49" charset="-122"/>
                          <a:ea typeface="新宋体" pitchFamily="49" charset="-122"/>
                          <a:cs typeface="+mn-cs"/>
                        </a:rPr>
                        <a:t>级）统一考试。 </a:t>
                      </a:r>
                    </a:p>
                  </a:txBody>
                  <a:tcPr marL="7404" marR="7404" marT="7404" marB="0" anchor="ctr"/>
                </a:tc>
                <a:tc vMerge="1">
                  <a:txBody>
                    <a:bodyPr/>
                    <a:lstStyle/>
                    <a:p>
                      <a:endParaRPr lang="zh-CN" altLang="en-US"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680943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65256" y="1293422"/>
            <a:ext cx="4514436" cy="2771800"/>
          </a:xfrm>
          <a:prstGeom prst="rect">
            <a:avLst/>
          </a:prstGeom>
          <a:ln w="19050">
            <a:solidFill>
              <a:schemeClr val="bg1">
                <a:lumMod val="75000"/>
              </a:schemeClr>
            </a:solidFill>
          </a:ln>
        </p:spPr>
      </p:pic>
      <p:sp>
        <p:nvSpPr>
          <p:cNvPr id="5" name="AutoShape 12"/>
          <p:cNvSpPr>
            <a:spLocks noChangeArrowheads="1"/>
          </p:cNvSpPr>
          <p:nvPr/>
        </p:nvSpPr>
        <p:spPr bwMode="auto">
          <a:xfrm rot="10800000" flipH="1">
            <a:off x="4474091" y="1003703"/>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6" name="标题 1"/>
          <p:cNvSpPr txBox="1">
            <a:spLocks/>
          </p:cNvSpPr>
          <p:nvPr/>
        </p:nvSpPr>
        <p:spPr>
          <a:xfrm>
            <a:off x="5103114" y="414610"/>
            <a:ext cx="3472358" cy="6480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chemeClr val="accent6">
                    <a:lumMod val="75000"/>
                  </a:schemeClr>
                </a:solidFill>
                <a:latin typeface="+mn-ea"/>
                <a:ea typeface="+mn-ea"/>
                <a:cs typeface="+mn-cs"/>
              </a:rPr>
              <a:t>学士学位申请 </a:t>
            </a:r>
            <a:r>
              <a:rPr lang="zh-CN" altLang="en-US" sz="2000" b="1" dirty="0">
                <a:solidFill>
                  <a:schemeClr val="accent1">
                    <a:lumMod val="75000"/>
                  </a:schemeClr>
                </a:solidFill>
                <a:latin typeface="+mn-ea"/>
              </a:rPr>
              <a:t>申请方式</a:t>
            </a:r>
          </a:p>
        </p:txBody>
      </p:sp>
      <p:sp>
        <p:nvSpPr>
          <p:cNvPr id="7" name="AutoShape 12"/>
          <p:cNvSpPr>
            <a:spLocks noChangeArrowheads="1"/>
          </p:cNvSpPr>
          <p:nvPr/>
        </p:nvSpPr>
        <p:spPr bwMode="auto">
          <a:xfrm rot="10800000" flipH="1">
            <a:off x="4499993" y="993757"/>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grpSp>
        <p:nvGrpSpPr>
          <p:cNvPr id="12" name="组合 11"/>
          <p:cNvGrpSpPr/>
          <p:nvPr/>
        </p:nvGrpSpPr>
        <p:grpSpPr>
          <a:xfrm>
            <a:off x="4474091" y="2636912"/>
            <a:ext cx="4383277" cy="4010232"/>
            <a:chOff x="4474091" y="2636912"/>
            <a:chExt cx="4383277" cy="4010232"/>
          </a:xfrm>
        </p:grpSpPr>
        <p:pic>
          <p:nvPicPr>
            <p:cNvPr id="13" name="Picture 2" descr="Snap16"/>
            <p:cNvPicPr>
              <a:picLocks noChangeAspect="1" noChangeArrowheads="1"/>
            </p:cNvPicPr>
            <p:nvPr/>
          </p:nvPicPr>
          <p:blipFill>
            <a:blip r:embed="rId4" cstate="print"/>
            <a:srcRect/>
            <a:stretch>
              <a:fillRect/>
            </a:stretch>
          </p:blipFill>
          <p:spPr bwMode="auto">
            <a:xfrm>
              <a:off x="4474091" y="2636912"/>
              <a:ext cx="4383277" cy="4010232"/>
            </a:xfrm>
            <a:prstGeom prst="rect">
              <a:avLst/>
            </a:prstGeom>
            <a:ln>
              <a:noFill/>
            </a:ln>
            <a:effectLst>
              <a:outerShdw blurRad="292100" dist="139700" dir="2700000" algn="tl" rotWithShape="0">
                <a:srgbClr val="333333">
                  <a:alpha val="65000"/>
                </a:srgbClr>
              </a:outerShdw>
            </a:effectLst>
          </p:spPr>
        </p:pic>
        <p:sp>
          <p:nvSpPr>
            <p:cNvPr id="14" name="矩形 13"/>
            <p:cNvSpPr/>
            <p:nvPr/>
          </p:nvSpPr>
          <p:spPr>
            <a:xfrm>
              <a:off x="4675072" y="5916029"/>
              <a:ext cx="2304256" cy="28803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形标注 14"/>
            <p:cNvSpPr/>
            <p:nvPr/>
          </p:nvSpPr>
          <p:spPr>
            <a:xfrm>
              <a:off x="4860032" y="5517232"/>
              <a:ext cx="288032" cy="216024"/>
            </a:xfrm>
            <a:prstGeom prst="wedgeEllipseCallout">
              <a:avLst>
                <a:gd name="adj1" fmla="val 44676"/>
                <a:gd name="adj2" fmla="val 10281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3</a:t>
              </a:r>
              <a:endParaRPr lang="zh-CN" altLang="en-US" sz="2000" b="1" i="1" dirty="0">
                <a:solidFill>
                  <a:schemeClr val="bg1"/>
                </a:solidFill>
                <a:latin typeface="Britannic Bold" pitchFamily="34" charset="0"/>
                <a:ea typeface="黑体" pitchFamily="2" charset="-122"/>
              </a:endParaRPr>
            </a:p>
          </p:txBody>
        </p:sp>
      </p:grpSp>
      <p:sp>
        <p:nvSpPr>
          <p:cNvPr id="16" name="TextBox 19"/>
          <p:cNvSpPr txBox="1"/>
          <p:nvPr/>
        </p:nvSpPr>
        <p:spPr>
          <a:xfrm>
            <a:off x="4720709" y="1382082"/>
            <a:ext cx="4423291" cy="461665"/>
          </a:xfrm>
          <a:prstGeom prst="rect">
            <a:avLst/>
          </a:prstGeom>
          <a:solidFill>
            <a:schemeClr val="accent1">
              <a:lumMod val="20000"/>
              <a:lumOff val="80000"/>
              <a:alpha val="30000"/>
            </a:schemeClr>
          </a:solidFill>
          <a:ln>
            <a:solidFill>
              <a:schemeClr val="bg1">
                <a:lumMod val="75000"/>
              </a:schemeClr>
            </a:solidFill>
          </a:ln>
        </p:spPr>
        <p:txBody>
          <a:bodyPr wrap="square" rtlCol="0">
            <a:spAutoFit/>
          </a:bodyPr>
          <a:lstStyle/>
          <a:p>
            <a:pPr>
              <a:lnSpc>
                <a:spcPct val="150000"/>
              </a:lnSpc>
              <a:spcBef>
                <a:spcPct val="0"/>
              </a:spcBef>
            </a:pPr>
            <a:r>
              <a:rPr lang="zh-CN" altLang="en-US" sz="1600" dirty="0">
                <a:solidFill>
                  <a:srgbClr val="17375E"/>
                </a:solidFill>
                <a:latin typeface="华文中宋" pitchFamily="2" charset="-122"/>
                <a:ea typeface="华文中宋" pitchFamily="2" charset="-122"/>
              </a:rPr>
              <a:t>   教室首页“学习功能区”进入“学位”栏目。</a:t>
            </a:r>
            <a:endParaRPr lang="en-US" altLang="zh-CN" sz="1600" dirty="0">
              <a:solidFill>
                <a:srgbClr val="17375E"/>
              </a:solidFill>
              <a:latin typeface="华文中宋" pitchFamily="2" charset="-122"/>
              <a:ea typeface="华文中宋" pitchFamily="2" charset="-122"/>
            </a:endParaRPr>
          </a:p>
        </p:txBody>
      </p:sp>
      <p:sp>
        <p:nvSpPr>
          <p:cNvPr id="17" name="TextBox 20"/>
          <p:cNvSpPr txBox="1"/>
          <p:nvPr/>
        </p:nvSpPr>
        <p:spPr>
          <a:xfrm>
            <a:off x="165257" y="5733256"/>
            <a:ext cx="4208344" cy="830997"/>
          </a:xfrm>
          <a:prstGeom prst="rect">
            <a:avLst/>
          </a:prstGeom>
          <a:solidFill>
            <a:schemeClr val="accent2">
              <a:lumMod val="20000"/>
              <a:lumOff val="80000"/>
              <a:alpha val="28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600" i="1" dirty="0">
                <a:solidFill>
                  <a:srgbClr val="F27900"/>
                </a:solidFill>
                <a:latin typeface="Arial Black" pitchFamily="34" charset="0"/>
                <a:ea typeface="黑体" pitchFamily="2" charset="-122"/>
              </a:rPr>
              <a:t> 3</a:t>
            </a:r>
            <a:r>
              <a:rPr lang="zh-CN" altLang="en-US" sz="1600" i="1" dirty="0">
                <a:solidFill>
                  <a:srgbClr val="F27900"/>
                </a:solidFill>
                <a:latin typeface="Arial Black" pitchFamily="34" charset="0"/>
                <a:ea typeface="黑体" pitchFamily="2" charset="-122"/>
              </a:rPr>
              <a:t> </a:t>
            </a:r>
            <a:r>
              <a:rPr lang="en-US" altLang="zh-CN" sz="1600" i="1" dirty="0">
                <a:solidFill>
                  <a:srgbClr val="F27900"/>
                </a:solidFill>
                <a:latin typeface="Arial Black" pitchFamily="34" charset="0"/>
                <a:ea typeface="黑体" pitchFamily="2" charset="-122"/>
              </a:rPr>
              <a:t>.</a:t>
            </a:r>
            <a:r>
              <a:rPr lang="zh-CN" altLang="en-US" sz="1600" dirty="0">
                <a:solidFill>
                  <a:srgbClr val="17375E"/>
                </a:solidFill>
                <a:latin typeface="华文中宋" pitchFamily="2" charset="-122"/>
                <a:ea typeface="华文中宋" pitchFamily="2" charset="-122"/>
              </a:rPr>
              <a:t> 上传学位外语证书扫描件，以身份证号码命名。</a:t>
            </a:r>
          </a:p>
        </p:txBody>
      </p:sp>
      <p:pic>
        <p:nvPicPr>
          <p:cNvPr id="18" name="Picture 1"/>
          <p:cNvPicPr>
            <a:picLocks noChangeAspect="1" noChangeArrowheads="1"/>
          </p:cNvPicPr>
          <p:nvPr/>
        </p:nvPicPr>
        <p:blipFill>
          <a:blip r:embed="rId5" cstate="print"/>
          <a:srcRect/>
          <a:stretch>
            <a:fillRect/>
          </a:stretch>
        </p:blipFill>
        <p:spPr bwMode="auto">
          <a:xfrm>
            <a:off x="5652120" y="4077072"/>
            <a:ext cx="866775" cy="144016"/>
          </a:xfrm>
          <a:prstGeom prst="rect">
            <a:avLst/>
          </a:prstGeom>
          <a:noFill/>
          <a:ln w="9525">
            <a:noFill/>
            <a:miter lim="800000"/>
            <a:headEnd/>
            <a:tailEnd/>
          </a:ln>
        </p:spPr>
      </p:pic>
      <p:pic>
        <p:nvPicPr>
          <p:cNvPr id="19" name="Picture 1"/>
          <p:cNvPicPr>
            <a:picLocks noChangeAspect="1" noChangeArrowheads="1"/>
          </p:cNvPicPr>
          <p:nvPr/>
        </p:nvPicPr>
        <p:blipFill>
          <a:blip r:embed="rId5" cstate="print"/>
          <a:srcRect/>
          <a:stretch>
            <a:fillRect/>
          </a:stretch>
        </p:blipFill>
        <p:spPr bwMode="auto">
          <a:xfrm>
            <a:off x="7812360" y="3140968"/>
            <a:ext cx="866775" cy="144016"/>
          </a:xfrm>
          <a:prstGeom prst="rect">
            <a:avLst/>
          </a:prstGeom>
          <a:noFill/>
          <a:ln w="9525">
            <a:noFill/>
            <a:miter lim="800000"/>
            <a:headEnd/>
            <a:tailEnd/>
          </a:ln>
        </p:spPr>
      </p:pic>
      <p:pic>
        <p:nvPicPr>
          <p:cNvPr id="20" name="Picture 1"/>
          <p:cNvPicPr>
            <a:picLocks noChangeAspect="1" noChangeArrowheads="1"/>
          </p:cNvPicPr>
          <p:nvPr/>
        </p:nvPicPr>
        <p:blipFill>
          <a:blip r:embed="rId5" cstate="print"/>
          <a:srcRect/>
          <a:stretch>
            <a:fillRect/>
          </a:stretch>
        </p:blipFill>
        <p:spPr bwMode="auto">
          <a:xfrm>
            <a:off x="7827168" y="4077072"/>
            <a:ext cx="866775" cy="144016"/>
          </a:xfrm>
          <a:prstGeom prst="rect">
            <a:avLst/>
          </a:prstGeom>
          <a:noFill/>
          <a:ln w="9525">
            <a:noFill/>
            <a:miter lim="800000"/>
            <a:headEnd/>
            <a:tailEnd/>
          </a:ln>
        </p:spPr>
      </p:pic>
      <p:pic>
        <p:nvPicPr>
          <p:cNvPr id="21" name="Picture 1"/>
          <p:cNvPicPr>
            <a:picLocks noChangeAspect="1" noChangeArrowheads="1"/>
          </p:cNvPicPr>
          <p:nvPr/>
        </p:nvPicPr>
        <p:blipFill>
          <a:blip r:embed="rId5" cstate="print"/>
          <a:srcRect/>
          <a:stretch>
            <a:fillRect/>
          </a:stretch>
        </p:blipFill>
        <p:spPr bwMode="auto">
          <a:xfrm>
            <a:off x="5652120" y="3068960"/>
            <a:ext cx="866775" cy="144016"/>
          </a:xfrm>
          <a:prstGeom prst="rect">
            <a:avLst/>
          </a:prstGeom>
          <a:noFill/>
          <a:ln w="9525">
            <a:noFill/>
            <a:miter lim="800000"/>
            <a:headEnd/>
            <a:tailEnd/>
          </a:ln>
        </p:spPr>
      </p:pic>
      <p:sp>
        <p:nvSpPr>
          <p:cNvPr id="22" name="TextBox 18"/>
          <p:cNvSpPr txBox="1"/>
          <p:nvPr/>
        </p:nvSpPr>
        <p:spPr>
          <a:xfrm>
            <a:off x="165257" y="4295963"/>
            <a:ext cx="4208345" cy="784830"/>
          </a:xfrm>
          <a:prstGeom prst="rect">
            <a:avLst/>
          </a:prstGeom>
          <a:solidFill>
            <a:schemeClr val="accent2">
              <a:lumMod val="20000"/>
              <a:lumOff val="80000"/>
              <a:alpha val="27000"/>
            </a:schemeClr>
          </a:solidFill>
          <a:ln>
            <a:solidFill>
              <a:schemeClr val="bg1">
                <a:lumMod val="75000"/>
                <a:alpha val="47000"/>
              </a:schemeClr>
            </a:solidFill>
          </a:ln>
        </p:spPr>
        <p:txBody>
          <a:bodyPr wrap="square" rtlCol="0">
            <a:spAutoFit/>
          </a:bodyPr>
          <a:lstStyle/>
          <a:p>
            <a:pPr>
              <a:lnSpc>
                <a:spcPct val="150000"/>
              </a:lnSpc>
              <a:spcBef>
                <a:spcPct val="0"/>
              </a:spcBef>
            </a:pPr>
            <a:r>
              <a:rPr lang="en-US" altLang="zh-CN" sz="1600" i="1" dirty="0">
                <a:solidFill>
                  <a:srgbClr val="F27900"/>
                </a:solidFill>
                <a:latin typeface="Arial Black" pitchFamily="34" charset="0"/>
                <a:ea typeface="黑体" pitchFamily="2" charset="-122"/>
              </a:rPr>
              <a:t>1.</a:t>
            </a:r>
            <a:r>
              <a:rPr lang="zh-CN" altLang="en-US" sz="1400" dirty="0">
                <a:solidFill>
                  <a:srgbClr val="17375E"/>
                </a:solidFill>
                <a:latin typeface="华文中宋" pitchFamily="2" charset="-122"/>
                <a:ea typeface="华文中宋" pitchFamily="2" charset="-122"/>
              </a:rPr>
              <a:t> 符合学士学位申请条件时，可在规定申请时间，点当击“</a:t>
            </a:r>
            <a:r>
              <a:rPr lang="zh-CN" altLang="en-US" sz="1400" dirty="0">
                <a:solidFill>
                  <a:srgbClr val="C00000"/>
                </a:solidFill>
                <a:latin typeface="华文中宋" pitchFamily="2" charset="-122"/>
                <a:ea typeface="华文中宋" pitchFamily="2" charset="-122"/>
              </a:rPr>
              <a:t>申请学位</a:t>
            </a:r>
            <a:r>
              <a:rPr lang="zh-CN" altLang="en-US" sz="1400" dirty="0">
                <a:solidFill>
                  <a:srgbClr val="17375E"/>
                </a:solidFill>
                <a:latin typeface="华文中宋" pitchFamily="2" charset="-122"/>
                <a:ea typeface="华文中宋" pitchFamily="2" charset="-122"/>
              </a:rPr>
              <a:t>”，进行网上申请。</a:t>
            </a:r>
          </a:p>
        </p:txBody>
      </p:sp>
      <p:sp>
        <p:nvSpPr>
          <p:cNvPr id="23" name="矩形 22"/>
          <p:cNvSpPr/>
          <p:nvPr/>
        </p:nvSpPr>
        <p:spPr>
          <a:xfrm>
            <a:off x="643412" y="1843747"/>
            <a:ext cx="3789662" cy="1441237"/>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形标注 23"/>
          <p:cNvSpPr/>
          <p:nvPr/>
        </p:nvSpPr>
        <p:spPr>
          <a:xfrm>
            <a:off x="1619672" y="2690629"/>
            <a:ext cx="288032" cy="216024"/>
          </a:xfrm>
          <a:prstGeom prst="wedgeEllipseCallout">
            <a:avLst>
              <a:gd name="adj1" fmla="val 80843"/>
              <a:gd name="adj2" fmla="val 8673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sp>
        <p:nvSpPr>
          <p:cNvPr id="25" name="矩形 24"/>
          <p:cNvSpPr/>
          <p:nvPr/>
        </p:nvSpPr>
        <p:spPr>
          <a:xfrm>
            <a:off x="152300" y="3356992"/>
            <a:ext cx="3987652" cy="681025"/>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形标注 25"/>
          <p:cNvSpPr/>
          <p:nvPr/>
        </p:nvSpPr>
        <p:spPr>
          <a:xfrm>
            <a:off x="21240" y="3000195"/>
            <a:ext cx="288032" cy="216024"/>
          </a:xfrm>
          <a:prstGeom prst="wedgeEllipseCallout">
            <a:avLst>
              <a:gd name="adj1" fmla="val 44676"/>
              <a:gd name="adj2" fmla="val 10281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sp>
        <p:nvSpPr>
          <p:cNvPr id="27" name="TextBox 19"/>
          <p:cNvSpPr txBox="1"/>
          <p:nvPr/>
        </p:nvSpPr>
        <p:spPr>
          <a:xfrm>
            <a:off x="165257" y="5125350"/>
            <a:ext cx="4208400" cy="461665"/>
          </a:xfrm>
          <a:prstGeom prst="rect">
            <a:avLst/>
          </a:prstGeom>
          <a:solidFill>
            <a:schemeClr val="accent1">
              <a:lumMod val="20000"/>
              <a:lumOff val="80000"/>
              <a:alpha val="30000"/>
            </a:schemeClr>
          </a:solidFill>
          <a:ln>
            <a:solidFill>
              <a:schemeClr val="bg1">
                <a:lumMod val="75000"/>
              </a:schemeClr>
            </a:solidFill>
          </a:ln>
        </p:spPr>
        <p:txBody>
          <a:bodyPr wrap="square" rtlCol="0">
            <a:spAutoFit/>
          </a:bodyPr>
          <a:lstStyle/>
          <a:p>
            <a:pPr>
              <a:lnSpc>
                <a:spcPct val="150000"/>
              </a:lnSpc>
              <a:spcBef>
                <a:spcPct val="0"/>
              </a:spcBef>
            </a:pPr>
            <a:r>
              <a:rPr lang="zh-CN" altLang="en-US" sz="1600" dirty="0">
                <a:solidFill>
                  <a:srgbClr val="17375E"/>
                </a:solidFill>
                <a:latin typeface="华文中宋" pitchFamily="2" charset="-122"/>
                <a:ea typeface="华文中宋" pitchFamily="2" charset="-122"/>
              </a:rPr>
              <a:t> </a:t>
            </a:r>
            <a:r>
              <a:rPr lang="en-US" altLang="zh-CN" sz="1600" i="1" dirty="0">
                <a:solidFill>
                  <a:srgbClr val="F27900"/>
                </a:solidFill>
                <a:latin typeface="Arial Black" pitchFamily="34" charset="0"/>
                <a:ea typeface="黑体" pitchFamily="2" charset="-122"/>
              </a:rPr>
              <a:t>2</a:t>
            </a:r>
            <a:r>
              <a:rPr lang="zh-CN" altLang="en-US" sz="1600" i="1" dirty="0">
                <a:solidFill>
                  <a:srgbClr val="F27900"/>
                </a:solidFill>
                <a:latin typeface="Arial Black" pitchFamily="34" charset="0"/>
                <a:ea typeface="黑体" pitchFamily="2" charset="-122"/>
              </a:rPr>
              <a:t> </a:t>
            </a:r>
            <a:r>
              <a:rPr lang="en-US" altLang="zh-CN" sz="1600" i="1" dirty="0">
                <a:solidFill>
                  <a:srgbClr val="F27900"/>
                </a:solidFill>
                <a:latin typeface="Arial Black" pitchFamily="34" charset="0"/>
                <a:ea typeface="黑体" pitchFamily="2" charset="-122"/>
              </a:rPr>
              <a:t>.</a:t>
            </a:r>
            <a:r>
              <a:rPr lang="zh-CN" altLang="en-US" sz="1600" dirty="0">
                <a:solidFill>
                  <a:srgbClr val="17375E"/>
                </a:solidFill>
                <a:latin typeface="华文中宋" pitchFamily="2" charset="-122"/>
                <a:ea typeface="华文中宋" pitchFamily="2" charset="-122"/>
              </a:rPr>
              <a:t> 了解学位办理流程及要求。</a:t>
            </a:r>
            <a:endParaRPr lang="en-US" altLang="zh-CN" sz="1600" dirty="0">
              <a:solidFill>
                <a:srgbClr val="17375E"/>
              </a:solidFill>
              <a:latin typeface="华文中宋" pitchFamily="2" charset="-122"/>
              <a:ea typeface="华文中宋" pitchFamily="2" charset="-122"/>
            </a:endParaRPr>
          </a:p>
        </p:txBody>
      </p:sp>
    </p:spTree>
    <p:extLst>
      <p:ext uri="{BB962C8B-B14F-4D97-AF65-F5344CB8AC3E}">
        <p14:creationId xmlns:p14="http://schemas.microsoft.com/office/powerpoint/2010/main" val="12112261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4450" y="1124744"/>
            <a:ext cx="6048671" cy="5615821"/>
          </a:xfrm>
          <a:prstGeom prst="rect">
            <a:avLst/>
          </a:prstGeom>
          <a:ln w="19050">
            <a:solidFill>
              <a:schemeClr val="bg1">
                <a:lumMod val="75000"/>
              </a:schemeClr>
            </a:solidFill>
          </a:ln>
        </p:spPr>
      </p:pic>
      <p:sp>
        <p:nvSpPr>
          <p:cNvPr id="9" name="标题 1"/>
          <p:cNvSpPr>
            <a:spLocks noGrp="1"/>
          </p:cNvSpPr>
          <p:nvPr>
            <p:ph type="title"/>
          </p:nvPr>
        </p:nvSpPr>
        <p:spPr>
          <a:xfrm>
            <a:off x="4925953" y="368190"/>
            <a:ext cx="3328342" cy="648072"/>
          </a:xfrm>
        </p:spPr>
        <p:txBody>
          <a:bodyPr>
            <a:normAutofit fontScale="90000"/>
          </a:bodyPr>
          <a:lstStyle/>
          <a:p>
            <a:pPr algn="r" fontAlgn="base">
              <a:spcAft>
                <a:spcPct val="0"/>
              </a:spcAft>
            </a:pPr>
            <a:r>
              <a:rPr lang="zh-CN" altLang="en-US" sz="2400" b="1" dirty="0">
                <a:solidFill>
                  <a:schemeClr val="accent6">
                    <a:lumMod val="75000"/>
                  </a:schemeClr>
                </a:solidFill>
                <a:latin typeface="+mn-ea"/>
                <a:ea typeface="+mn-ea"/>
                <a:cs typeface="+mn-cs"/>
              </a:rPr>
              <a:t>     我的教室 </a:t>
            </a:r>
            <a:r>
              <a:rPr lang="zh-CN" altLang="en-US" sz="2200" b="1" dirty="0">
                <a:solidFill>
                  <a:schemeClr val="accent1">
                    <a:lumMod val="75000"/>
                  </a:schemeClr>
                </a:solidFill>
                <a:latin typeface="+mn-ea"/>
                <a:ea typeface="+mn-ea"/>
                <a:cs typeface="+mn-cs"/>
              </a:rPr>
              <a:t>毕业学位</a:t>
            </a:r>
          </a:p>
        </p:txBody>
      </p:sp>
      <p:sp>
        <p:nvSpPr>
          <p:cNvPr id="8" name="TextBox 7"/>
          <p:cNvSpPr txBox="1"/>
          <p:nvPr/>
        </p:nvSpPr>
        <p:spPr>
          <a:xfrm>
            <a:off x="928248" y="1187893"/>
            <a:ext cx="5299936" cy="415498"/>
          </a:xfrm>
          <a:prstGeom prst="rect">
            <a:avLst/>
          </a:prstGeom>
          <a:solidFill>
            <a:schemeClr val="accent1">
              <a:lumMod val="20000"/>
              <a:lumOff val="80000"/>
              <a:alpha val="30000"/>
            </a:schemeClr>
          </a:solidFill>
          <a:ln>
            <a:solidFill>
              <a:schemeClr val="bg1">
                <a:lumMod val="75000"/>
              </a:schemeClr>
            </a:solidFill>
          </a:ln>
        </p:spPr>
        <p:txBody>
          <a:bodyPr wrap="square" rtlCol="0">
            <a:spAutoFit/>
          </a:bodyPr>
          <a:lstStyle/>
          <a:p>
            <a:pPr>
              <a:lnSpc>
                <a:spcPct val="150000"/>
              </a:lnSpc>
              <a:spcBef>
                <a:spcPct val="0"/>
              </a:spcBef>
            </a:pPr>
            <a:r>
              <a:rPr lang="en-US" altLang="zh-CN" sz="1400" i="1" dirty="0">
                <a:solidFill>
                  <a:srgbClr val="F27900"/>
                </a:solidFill>
                <a:latin typeface="Arial Black" pitchFamily="34" charset="0"/>
                <a:ea typeface="黑体" pitchFamily="2" charset="-122"/>
              </a:rPr>
              <a:t>1. </a:t>
            </a:r>
            <a:r>
              <a:rPr lang="zh-CN" altLang="en-US" sz="1400" dirty="0">
                <a:solidFill>
                  <a:srgbClr val="17375E"/>
                </a:solidFill>
                <a:latin typeface="华文中宋" pitchFamily="2" charset="-122"/>
                <a:ea typeface="华文中宋" pitchFamily="2" charset="-122"/>
              </a:rPr>
              <a:t>显示当前学习状态，通过对比，可直接了解是否符合毕业条件。</a:t>
            </a:r>
          </a:p>
        </p:txBody>
      </p:sp>
      <p:sp>
        <p:nvSpPr>
          <p:cNvPr id="12" name="TextBox 11"/>
          <p:cNvSpPr txBox="1"/>
          <p:nvPr/>
        </p:nvSpPr>
        <p:spPr>
          <a:xfrm>
            <a:off x="3578785" y="5593180"/>
            <a:ext cx="2694336" cy="1061829"/>
          </a:xfrm>
          <a:prstGeom prst="rect">
            <a:avLst/>
          </a:prstGeom>
          <a:solidFill>
            <a:schemeClr val="accent3">
              <a:lumMod val="20000"/>
              <a:lumOff val="80000"/>
              <a:alpha val="28000"/>
            </a:schemeClr>
          </a:solidFill>
          <a:ln>
            <a:solidFill>
              <a:schemeClr val="bg1">
                <a:lumMod val="75000"/>
                <a:alpha val="55000"/>
              </a:schemeClr>
            </a:solidFill>
          </a:ln>
        </p:spPr>
        <p:txBody>
          <a:bodyPr wrap="square" rtlCol="0">
            <a:spAutoFit/>
          </a:bodyPr>
          <a:lstStyle/>
          <a:p>
            <a:pPr>
              <a:lnSpc>
                <a:spcPct val="150000"/>
              </a:lnSpc>
              <a:spcBef>
                <a:spcPct val="0"/>
              </a:spcBef>
            </a:pPr>
            <a:r>
              <a:rPr lang="en-US" altLang="zh-CN" sz="1400" i="1" dirty="0">
                <a:solidFill>
                  <a:srgbClr val="F27900"/>
                </a:solidFill>
                <a:latin typeface="Arial Black" pitchFamily="34" charset="0"/>
                <a:ea typeface="黑体" pitchFamily="2" charset="-122"/>
              </a:rPr>
              <a:t>2</a:t>
            </a:r>
            <a:r>
              <a:rPr lang="zh-CN" altLang="en-US" sz="1400" i="1" dirty="0">
                <a:solidFill>
                  <a:srgbClr val="F27900"/>
                </a:solidFill>
                <a:latin typeface="Arial Black" pitchFamily="34" charset="0"/>
                <a:ea typeface="黑体" pitchFamily="2" charset="-122"/>
              </a:rPr>
              <a:t> </a:t>
            </a:r>
            <a:r>
              <a:rPr lang="en-US" altLang="zh-CN" sz="1400" i="1" dirty="0">
                <a:solidFill>
                  <a:srgbClr val="F27900"/>
                </a:solidFill>
                <a:latin typeface="Arial Black" pitchFamily="34" charset="0"/>
                <a:ea typeface="黑体" pitchFamily="2" charset="-122"/>
              </a:rPr>
              <a:t>. </a:t>
            </a:r>
            <a:r>
              <a:rPr lang="zh-CN" altLang="en-US" sz="1400" dirty="0">
                <a:solidFill>
                  <a:srgbClr val="17375E"/>
                </a:solidFill>
                <a:latin typeface="华文中宋" pitchFamily="2" charset="-122"/>
                <a:ea typeface="华文中宋" pitchFamily="2" charset="-122"/>
              </a:rPr>
              <a:t>进行电子注册照片及高教平台图像校对，及毕业生登记表填写。</a:t>
            </a:r>
            <a:endParaRPr lang="en-US" altLang="zh-CN" sz="1400" dirty="0">
              <a:solidFill>
                <a:srgbClr val="17375E"/>
              </a:solidFill>
              <a:latin typeface="华文中宋" pitchFamily="2" charset="-122"/>
              <a:ea typeface="华文中宋" pitchFamily="2" charset="-122"/>
            </a:endParaRPr>
          </a:p>
        </p:txBody>
      </p:sp>
      <p:sp>
        <p:nvSpPr>
          <p:cNvPr id="16" name="内容占位符 2"/>
          <p:cNvSpPr>
            <a:spLocks noGrp="1"/>
          </p:cNvSpPr>
          <p:nvPr>
            <p:ph idx="1"/>
          </p:nvPr>
        </p:nvSpPr>
        <p:spPr>
          <a:xfrm>
            <a:off x="6310375" y="2114962"/>
            <a:ext cx="2804950" cy="824955"/>
          </a:xfrm>
        </p:spPr>
        <p:txBody>
          <a:bodyPr>
            <a:noAutofit/>
          </a:bodyPr>
          <a:lstStyle/>
          <a:p>
            <a:pPr marL="0" indent="0">
              <a:lnSpc>
                <a:spcPct val="170000"/>
              </a:lnSpc>
              <a:spcBef>
                <a:spcPct val="0"/>
              </a:spcBef>
              <a:buNone/>
            </a:pPr>
            <a:r>
              <a:rPr lang="en-US" altLang="zh-CN" sz="1400" b="1" dirty="0">
                <a:solidFill>
                  <a:srgbClr val="C00000"/>
                </a:solidFill>
              </a:rPr>
              <a:t>【</a:t>
            </a:r>
            <a:r>
              <a:rPr lang="zh-CN" altLang="en-US" sz="1400" b="1" dirty="0">
                <a:solidFill>
                  <a:srgbClr val="C00000"/>
                </a:solidFill>
              </a:rPr>
              <a:t>特别提示</a:t>
            </a:r>
            <a:r>
              <a:rPr lang="en-US" altLang="zh-CN" sz="1400" b="1" dirty="0" smtClean="0">
                <a:solidFill>
                  <a:srgbClr val="C00000"/>
                </a:solidFill>
              </a:rPr>
              <a:t>】</a:t>
            </a:r>
          </a:p>
          <a:p>
            <a:pPr marL="0" indent="0">
              <a:lnSpc>
                <a:spcPct val="170000"/>
              </a:lnSpc>
              <a:spcBef>
                <a:spcPct val="0"/>
              </a:spcBef>
              <a:buNone/>
            </a:pPr>
            <a:r>
              <a:rPr lang="en-US" altLang="zh-CN" sz="1400" dirty="0" smtClean="0">
                <a:solidFill>
                  <a:srgbClr val="17375E"/>
                </a:solidFill>
                <a:latin typeface="华文中宋" pitchFamily="2" charset="-122"/>
                <a:ea typeface="华文中宋" pitchFamily="2" charset="-122"/>
              </a:rPr>
              <a:t>1</a:t>
            </a:r>
            <a:r>
              <a:rPr lang="en-US" altLang="zh-CN" sz="1400" dirty="0">
                <a:solidFill>
                  <a:srgbClr val="17375E"/>
                </a:solidFill>
                <a:latin typeface="华文中宋" pitchFamily="2" charset="-122"/>
                <a:ea typeface="华文中宋" pitchFamily="2" charset="-122"/>
              </a:rPr>
              <a:t>.</a:t>
            </a:r>
            <a:r>
              <a:rPr lang="zh-CN" altLang="en-US" sz="1400" dirty="0">
                <a:solidFill>
                  <a:srgbClr val="17375E"/>
                </a:solidFill>
                <a:latin typeface="华文中宋" pitchFamily="2" charset="-122"/>
                <a:ea typeface="华文中宋" pitchFamily="2" charset="-122"/>
              </a:rPr>
              <a:t>注意学习年限，合理安排学习时间不要超期</a:t>
            </a:r>
            <a:r>
              <a:rPr lang="zh-CN" altLang="en-US" sz="1400" dirty="0" smtClean="0">
                <a:solidFill>
                  <a:srgbClr val="17375E"/>
                </a:solidFill>
                <a:latin typeface="华文中宋" pitchFamily="2" charset="-122"/>
                <a:ea typeface="华文中宋" pitchFamily="2" charset="-122"/>
              </a:rPr>
              <a:t>；</a:t>
            </a:r>
            <a:endParaRPr lang="en-US" altLang="zh-CN" sz="1400" dirty="0" smtClean="0">
              <a:solidFill>
                <a:srgbClr val="17375E"/>
              </a:solidFill>
              <a:latin typeface="华文中宋" pitchFamily="2" charset="-122"/>
              <a:ea typeface="华文中宋" pitchFamily="2" charset="-122"/>
            </a:endParaRPr>
          </a:p>
          <a:p>
            <a:pPr marL="0" indent="0">
              <a:lnSpc>
                <a:spcPct val="170000"/>
              </a:lnSpc>
              <a:spcBef>
                <a:spcPct val="0"/>
              </a:spcBef>
              <a:buNone/>
            </a:pPr>
            <a:r>
              <a:rPr lang="en-US" altLang="zh-CN" sz="1400" dirty="0" smtClean="0">
                <a:solidFill>
                  <a:srgbClr val="17375E"/>
                </a:solidFill>
                <a:latin typeface="华文中宋" pitchFamily="2" charset="-122"/>
                <a:ea typeface="华文中宋" pitchFamily="2" charset="-122"/>
              </a:rPr>
              <a:t>2</a:t>
            </a:r>
            <a:r>
              <a:rPr lang="en-US" altLang="zh-CN" sz="1400" dirty="0">
                <a:solidFill>
                  <a:srgbClr val="17375E"/>
                </a:solidFill>
                <a:latin typeface="华文中宋" pitchFamily="2" charset="-122"/>
                <a:ea typeface="华文中宋" pitchFamily="2" charset="-122"/>
              </a:rPr>
              <a:t>.</a:t>
            </a:r>
            <a:r>
              <a:rPr lang="zh-CN" altLang="en-US" sz="1400" dirty="0">
                <a:solidFill>
                  <a:srgbClr val="17375E"/>
                </a:solidFill>
                <a:latin typeface="华文中宋" pitchFamily="2" charset="-122"/>
                <a:ea typeface="华文中宋" pitchFamily="2" charset="-122"/>
              </a:rPr>
              <a:t>电子注册及教育部平台图像校对需注意</a:t>
            </a:r>
            <a:r>
              <a:rPr lang="zh-CN" altLang="en-US" sz="1400" dirty="0" smtClean="0">
                <a:solidFill>
                  <a:srgbClr val="17375E"/>
                </a:solidFill>
                <a:latin typeface="华文中宋" pitchFamily="2" charset="-122"/>
                <a:ea typeface="华文中宋" pitchFamily="2" charset="-122"/>
              </a:rPr>
              <a:t>问题。</a:t>
            </a:r>
            <a:endParaRPr lang="en-US" altLang="zh-CN" sz="1400" dirty="0">
              <a:solidFill>
                <a:srgbClr val="17375E"/>
              </a:solidFill>
              <a:latin typeface="华文中宋" pitchFamily="2" charset="-122"/>
              <a:ea typeface="华文中宋" pitchFamily="2" charset="-122"/>
            </a:endParaRPr>
          </a:p>
        </p:txBody>
      </p:sp>
      <p:sp>
        <p:nvSpPr>
          <p:cNvPr id="20" name="矩形 19"/>
          <p:cNvSpPr/>
          <p:nvPr/>
        </p:nvSpPr>
        <p:spPr>
          <a:xfrm>
            <a:off x="950684" y="1747696"/>
            <a:ext cx="5322437" cy="1812318"/>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48442" y="3560014"/>
            <a:ext cx="3288375" cy="1957218"/>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58363" y="5549547"/>
            <a:ext cx="3278453" cy="1191017"/>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560810" y="3560014"/>
            <a:ext cx="2712312" cy="1957218"/>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形标注 24"/>
          <p:cNvSpPr/>
          <p:nvPr/>
        </p:nvSpPr>
        <p:spPr>
          <a:xfrm>
            <a:off x="644816" y="1990562"/>
            <a:ext cx="288032" cy="216024"/>
          </a:xfrm>
          <a:prstGeom prst="wedgeEllipseCallout">
            <a:avLst>
              <a:gd name="adj1" fmla="val 44676"/>
              <a:gd name="adj2" fmla="val 10281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sp>
        <p:nvSpPr>
          <p:cNvPr id="26" name="椭圆形标注 25"/>
          <p:cNvSpPr/>
          <p:nvPr/>
        </p:nvSpPr>
        <p:spPr>
          <a:xfrm>
            <a:off x="224449" y="5733256"/>
            <a:ext cx="288032" cy="216024"/>
          </a:xfrm>
          <a:prstGeom prst="wedgeEllipseCallout">
            <a:avLst>
              <a:gd name="adj1" fmla="val 149439"/>
              <a:gd name="adj2" fmla="val 2838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sp>
        <p:nvSpPr>
          <p:cNvPr id="27" name="椭圆形标注 26"/>
          <p:cNvSpPr/>
          <p:nvPr/>
        </p:nvSpPr>
        <p:spPr>
          <a:xfrm>
            <a:off x="3467886" y="3612557"/>
            <a:ext cx="288032" cy="216024"/>
          </a:xfrm>
          <a:prstGeom prst="wedgeEllipseCallout">
            <a:avLst>
              <a:gd name="adj1" fmla="val 63723"/>
              <a:gd name="adj2" fmla="val 5801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4</a:t>
            </a:r>
            <a:endParaRPr lang="zh-CN" altLang="en-US" sz="2000" b="1" i="1" dirty="0">
              <a:solidFill>
                <a:schemeClr val="bg1"/>
              </a:solidFill>
              <a:latin typeface="Britannic Bold" pitchFamily="34" charset="0"/>
              <a:ea typeface="黑体" pitchFamily="2" charset="-122"/>
            </a:endParaRPr>
          </a:p>
        </p:txBody>
      </p:sp>
      <p:sp>
        <p:nvSpPr>
          <p:cNvPr id="28" name="椭圆形标注 27"/>
          <p:cNvSpPr/>
          <p:nvPr/>
        </p:nvSpPr>
        <p:spPr>
          <a:xfrm>
            <a:off x="35496" y="3533606"/>
            <a:ext cx="288032" cy="216024"/>
          </a:xfrm>
          <a:prstGeom prst="wedgeEllipseCallout">
            <a:avLst>
              <a:gd name="adj1" fmla="val 63724"/>
              <a:gd name="adj2" fmla="val 45316"/>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3</a:t>
            </a:r>
            <a:endParaRPr lang="zh-CN" altLang="en-US" sz="2000" b="1" i="1" dirty="0">
              <a:solidFill>
                <a:schemeClr val="bg1"/>
              </a:solidFill>
              <a:latin typeface="Britannic Bold" pitchFamily="34" charset="0"/>
              <a:ea typeface="黑体" pitchFamily="2" charset="-122"/>
            </a:endParaRPr>
          </a:p>
        </p:txBody>
      </p:sp>
      <p:sp>
        <p:nvSpPr>
          <p:cNvPr id="29" name="AutoShape 12"/>
          <p:cNvSpPr>
            <a:spLocks noChangeArrowheads="1"/>
          </p:cNvSpPr>
          <p:nvPr/>
        </p:nvSpPr>
        <p:spPr bwMode="auto">
          <a:xfrm rot="10800000" flipH="1">
            <a:off x="4474091" y="1003703"/>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Tree>
    <p:extLst>
      <p:ext uri="{BB962C8B-B14F-4D97-AF65-F5344CB8AC3E}">
        <p14:creationId xmlns:p14="http://schemas.microsoft.com/office/powerpoint/2010/main" val="1354413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00000" y="2924944"/>
            <a:ext cx="7772400" cy="648072"/>
          </a:xfrm>
        </p:spPr>
        <p:txBody>
          <a:bodyPr>
            <a:normAutofit/>
          </a:bodyPr>
          <a:lstStyle/>
          <a:p>
            <a:r>
              <a:rPr lang="zh-CN" altLang="en-US" sz="3100" dirty="0">
                <a:solidFill>
                  <a:srgbClr val="F27900"/>
                </a:solidFill>
                <a:effectLst>
                  <a:reflection blurRad="6350" stA="55000" endA="300" endPos="45500" dir="5400000" sy="-100000" algn="bl" rotWithShape="0"/>
                </a:effectLst>
                <a:latin typeface="黑体" pitchFamily="2" charset="-122"/>
                <a:ea typeface="黑体" pitchFamily="2" charset="-122"/>
                <a:cs typeface="+mn-cs"/>
              </a:rPr>
              <a:t>学籍管理</a:t>
            </a:r>
          </a:p>
        </p:txBody>
      </p:sp>
      <p:sp>
        <p:nvSpPr>
          <p:cNvPr id="5" name="AutoShape 12"/>
          <p:cNvSpPr>
            <a:spLocks noChangeArrowheads="1"/>
          </p:cNvSpPr>
          <p:nvPr/>
        </p:nvSpPr>
        <p:spPr bwMode="auto">
          <a:xfrm rot="10800000" flipH="1">
            <a:off x="179513" y="3573015"/>
            <a:ext cx="6840759"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6" name="Picture 14" descr="学习中心地图"/>
          <p:cNvPicPr>
            <a:picLocks noChangeAspect="1" noChangeArrowheads="1"/>
          </p:cNvPicPr>
          <p:nvPr/>
        </p:nvPicPr>
        <p:blipFill>
          <a:blip r:embed="rId2" cstate="print"/>
          <a:srcRect/>
          <a:stretch>
            <a:fillRect/>
          </a:stretch>
        </p:blipFill>
        <p:spPr bwMode="auto">
          <a:xfrm>
            <a:off x="299064" y="3743401"/>
            <a:ext cx="2904783" cy="2400300"/>
          </a:xfrm>
          <a:prstGeom prst="rect">
            <a:avLst/>
          </a:prstGeom>
          <a:ln>
            <a:noFill/>
          </a:ln>
          <a:effectLst>
            <a:outerShdw blurRad="292100" dist="139700" dir="2700000" algn="tl" rotWithShape="0">
              <a:srgbClr val="333333">
                <a:alpha val="65000"/>
              </a:srgbClr>
            </a:outerShdw>
          </a:effectLst>
        </p:spPr>
      </p:pic>
      <p:sp>
        <p:nvSpPr>
          <p:cNvPr id="7" name="TextBox 13"/>
          <p:cNvSpPr txBox="1">
            <a:spLocks noChangeArrowheads="1"/>
          </p:cNvSpPr>
          <p:nvPr/>
        </p:nvSpPr>
        <p:spPr bwMode="auto">
          <a:xfrm>
            <a:off x="2627784" y="5085184"/>
            <a:ext cx="2485481" cy="32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739" tIns="40868" rIns="81739" bIns="40868">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zh-CN" altLang="en-US" sz="1600" b="1" dirty="0">
                <a:solidFill>
                  <a:srgbClr val="17375E"/>
                </a:solidFill>
                <a:latin typeface="+mn-ea"/>
              </a:rPr>
              <a:t>莘莘学子 五湖四海</a:t>
            </a:r>
            <a:endParaRPr lang="en-US" altLang="zh-CN" sz="1600" b="1" dirty="0">
              <a:solidFill>
                <a:srgbClr val="17375E"/>
              </a:solidFill>
              <a:latin typeface="+mn-ea"/>
            </a:endParaRPr>
          </a:p>
        </p:txBody>
      </p:sp>
    </p:spTree>
    <p:extLst>
      <p:ext uri="{BB962C8B-B14F-4D97-AF65-F5344CB8AC3E}">
        <p14:creationId xmlns:p14="http://schemas.microsoft.com/office/powerpoint/2010/main" val="2042708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48325" y="1508818"/>
            <a:ext cx="7992888" cy="35043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ts val="4000"/>
              </a:lnSpc>
              <a:spcBef>
                <a:spcPts val="600"/>
              </a:spcBef>
              <a:spcAft>
                <a:spcPts val="600"/>
              </a:spcAft>
              <a:buNone/>
            </a:pPr>
            <a:r>
              <a:rPr lang="zh-CN" altLang="en-US" sz="1800" b="1" dirty="0">
                <a:solidFill>
                  <a:srgbClr val="C00000"/>
                </a:solidFill>
                <a:latin typeface="华文中宋" pitchFamily="2" charset="-122"/>
                <a:ea typeface="华文中宋" pitchFamily="2" charset="-122"/>
              </a:rPr>
              <a:t>退学</a:t>
            </a:r>
            <a:r>
              <a:rPr lang="zh-CN" altLang="en-US" sz="1800" dirty="0">
                <a:solidFill>
                  <a:srgbClr val="17375E"/>
                </a:solidFill>
                <a:latin typeface="华文中宋" pitchFamily="2" charset="-122"/>
                <a:ea typeface="华文中宋" pitchFamily="2" charset="-122"/>
              </a:rPr>
              <a:t>：学生因个人原因无法继续学业，可申请退学。退费以学生平台账户余额为准。</a:t>
            </a:r>
          </a:p>
          <a:p>
            <a:pPr marL="0" indent="0">
              <a:lnSpc>
                <a:spcPts val="4000"/>
              </a:lnSpc>
              <a:spcBef>
                <a:spcPts val="600"/>
              </a:spcBef>
              <a:spcAft>
                <a:spcPts val="600"/>
              </a:spcAft>
              <a:buNone/>
            </a:pPr>
            <a:r>
              <a:rPr lang="zh-CN" altLang="en-US" sz="1800" b="1" dirty="0">
                <a:solidFill>
                  <a:srgbClr val="C00000"/>
                </a:solidFill>
                <a:latin typeface="华文中宋" pitchFamily="2" charset="-122"/>
                <a:ea typeface="华文中宋" pitchFamily="2" charset="-122"/>
              </a:rPr>
              <a:t>转专业</a:t>
            </a:r>
            <a:r>
              <a:rPr lang="zh-CN" altLang="en-US" sz="1800" dirty="0">
                <a:solidFill>
                  <a:srgbClr val="17375E"/>
                </a:solidFill>
                <a:latin typeface="华文中宋" pitchFamily="2" charset="-122"/>
                <a:ea typeface="华文中宋" pitchFamily="2" charset="-122"/>
              </a:rPr>
              <a:t>：新生入学</a:t>
            </a:r>
            <a:r>
              <a:rPr lang="zh-CN" altLang="en-US" sz="1800" dirty="0">
                <a:solidFill>
                  <a:schemeClr val="accent6">
                    <a:lumMod val="75000"/>
                  </a:schemeClr>
                </a:solidFill>
                <a:latin typeface="华文中宋" pitchFamily="2" charset="-122"/>
                <a:ea typeface="华文中宋" pitchFamily="2" charset="-122"/>
              </a:rPr>
              <a:t>一年内</a:t>
            </a:r>
            <a:r>
              <a:rPr lang="zh-CN" altLang="en-US" sz="1800" dirty="0">
                <a:solidFill>
                  <a:srgbClr val="17375E"/>
                </a:solidFill>
                <a:latin typeface="华文中宋" pitchFamily="2" charset="-122"/>
                <a:ea typeface="华文中宋" pitchFamily="2" charset="-122"/>
              </a:rPr>
              <a:t>在原专业学习困难可申请办理，在籍期间</a:t>
            </a:r>
            <a:r>
              <a:rPr lang="zh-CN" altLang="en-US" sz="1800" dirty="0">
                <a:solidFill>
                  <a:schemeClr val="accent6">
                    <a:lumMod val="75000"/>
                  </a:schemeClr>
                </a:solidFill>
                <a:latin typeface="华文中宋" pitchFamily="2" charset="-122"/>
                <a:ea typeface="华文中宋" pitchFamily="2" charset="-122"/>
              </a:rPr>
              <a:t>只允许</a:t>
            </a:r>
            <a:r>
              <a:rPr lang="zh-CN" altLang="en-US" sz="1800" dirty="0">
                <a:solidFill>
                  <a:srgbClr val="17375E"/>
                </a:solidFill>
                <a:latin typeface="华文中宋" pitchFamily="2" charset="-122"/>
                <a:ea typeface="华文中宋" pitchFamily="2" charset="-122"/>
              </a:rPr>
              <a:t>办理</a:t>
            </a:r>
            <a:r>
              <a:rPr lang="zh-CN" altLang="en-US" sz="1800" dirty="0">
                <a:solidFill>
                  <a:schemeClr val="accent6">
                    <a:lumMod val="75000"/>
                  </a:schemeClr>
                </a:solidFill>
                <a:latin typeface="华文中宋" pitchFamily="2" charset="-122"/>
                <a:ea typeface="华文中宋" pitchFamily="2" charset="-122"/>
              </a:rPr>
              <a:t>一次</a:t>
            </a:r>
            <a:r>
              <a:rPr lang="zh-CN" altLang="en-US" sz="1800" dirty="0">
                <a:solidFill>
                  <a:srgbClr val="17375E"/>
                </a:solidFill>
                <a:latin typeface="华文中宋" pitchFamily="2" charset="-122"/>
                <a:ea typeface="华文中宋" pitchFamily="2" charset="-122"/>
              </a:rPr>
              <a:t>转专业。</a:t>
            </a:r>
            <a:r>
              <a:rPr lang="zh-CN" altLang="en-US" sz="1800" dirty="0">
                <a:solidFill>
                  <a:schemeClr val="accent6">
                    <a:lumMod val="75000"/>
                  </a:schemeClr>
                </a:solidFill>
                <a:latin typeface="华文中宋" pitchFamily="2" charset="-122"/>
                <a:ea typeface="华文中宋" pitchFamily="2" charset="-122"/>
              </a:rPr>
              <a:t>注：不允许跨科类转专业。</a:t>
            </a:r>
          </a:p>
          <a:p>
            <a:pPr marL="0" indent="0">
              <a:lnSpc>
                <a:spcPts val="4000"/>
              </a:lnSpc>
              <a:spcBef>
                <a:spcPts val="600"/>
              </a:spcBef>
              <a:spcAft>
                <a:spcPts val="600"/>
              </a:spcAft>
              <a:buNone/>
            </a:pPr>
            <a:r>
              <a:rPr lang="zh-CN" altLang="en-US" sz="1800" b="1" dirty="0">
                <a:solidFill>
                  <a:srgbClr val="C00000"/>
                </a:solidFill>
                <a:latin typeface="华文中宋" pitchFamily="2" charset="-122"/>
                <a:ea typeface="华文中宋" pitchFamily="2" charset="-122"/>
              </a:rPr>
              <a:t>转学习中心</a:t>
            </a:r>
            <a:r>
              <a:rPr lang="zh-CN" altLang="en-US" sz="1800" dirty="0">
                <a:solidFill>
                  <a:srgbClr val="17375E"/>
                </a:solidFill>
                <a:latin typeface="华文中宋" pitchFamily="2" charset="-122"/>
                <a:ea typeface="华文中宋" pitchFamily="2" charset="-122"/>
              </a:rPr>
              <a:t>：随时申请随时审批办理，学生须到原学习中心填写</a:t>
            </a:r>
            <a:r>
              <a:rPr lang="en-US" altLang="zh-CN" sz="1800" dirty="0">
                <a:solidFill>
                  <a:srgbClr val="17375E"/>
                </a:solidFill>
                <a:latin typeface="华文中宋" pitchFamily="2" charset="-122"/>
                <a:ea typeface="华文中宋" pitchFamily="2" charset="-122"/>
              </a:rPr>
              <a:t>《</a:t>
            </a:r>
            <a:r>
              <a:rPr lang="zh-CN" altLang="en-US" sz="1800" dirty="0">
                <a:solidFill>
                  <a:srgbClr val="17375E"/>
                </a:solidFill>
                <a:latin typeface="华文中宋" pitchFamily="2" charset="-122"/>
                <a:ea typeface="华文中宋" pitchFamily="2" charset="-122"/>
              </a:rPr>
              <a:t>东北财经大学网络教育学院学籍异动申请表</a:t>
            </a:r>
            <a:r>
              <a:rPr lang="en-US" altLang="zh-CN" sz="1800" dirty="0">
                <a:solidFill>
                  <a:srgbClr val="17375E"/>
                </a:solidFill>
                <a:latin typeface="华文中宋" pitchFamily="2" charset="-122"/>
                <a:ea typeface="华文中宋" pitchFamily="2" charset="-122"/>
              </a:rPr>
              <a:t>》</a:t>
            </a:r>
            <a:r>
              <a:rPr lang="zh-CN" altLang="en-US" sz="1800" dirty="0">
                <a:solidFill>
                  <a:srgbClr val="17375E"/>
                </a:solidFill>
                <a:latin typeface="华文中宋" pitchFamily="2" charset="-122"/>
                <a:ea typeface="华文中宋" pitchFamily="2" charset="-122"/>
              </a:rPr>
              <a:t>。</a:t>
            </a:r>
          </a:p>
        </p:txBody>
      </p:sp>
      <p:sp>
        <p:nvSpPr>
          <p:cNvPr id="3" name="AutoShape 12"/>
          <p:cNvSpPr>
            <a:spLocks noChangeArrowheads="1"/>
          </p:cNvSpPr>
          <p:nvPr/>
        </p:nvSpPr>
        <p:spPr bwMode="auto">
          <a:xfrm rot="10800000" flipH="1">
            <a:off x="4447033" y="993757"/>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4" name="标题 1"/>
          <p:cNvSpPr>
            <a:spLocks noGrp="1"/>
          </p:cNvSpPr>
          <p:nvPr>
            <p:ph type="title"/>
          </p:nvPr>
        </p:nvSpPr>
        <p:spPr>
          <a:xfrm>
            <a:off x="5076056" y="404664"/>
            <a:ext cx="3472358" cy="648072"/>
          </a:xfrm>
        </p:spPr>
        <p:txBody>
          <a:bodyPr>
            <a:noAutofit/>
          </a:bodyPr>
          <a:lstStyle/>
          <a:p>
            <a:pPr algn="r" fontAlgn="base">
              <a:spcAft>
                <a:spcPct val="0"/>
              </a:spcAft>
            </a:pPr>
            <a:r>
              <a:rPr lang="zh-CN" altLang="en-US" sz="2400" b="1" dirty="0">
                <a:solidFill>
                  <a:schemeClr val="accent6">
                    <a:lumMod val="75000"/>
                  </a:schemeClr>
                </a:solidFill>
                <a:latin typeface="+mn-ea"/>
                <a:ea typeface="+mn-ea"/>
                <a:cs typeface="+mn-cs"/>
              </a:rPr>
              <a:t>学籍管理</a:t>
            </a:r>
            <a:endParaRPr lang="zh-CN" altLang="en-US" sz="2400" b="1" dirty="0">
              <a:solidFill>
                <a:srgbClr val="52849F"/>
              </a:solidFill>
              <a:latin typeface="+mn-ea"/>
              <a:ea typeface="+mn-ea"/>
              <a:cs typeface="+mn-cs"/>
            </a:endParaRPr>
          </a:p>
        </p:txBody>
      </p:sp>
      <p:sp>
        <p:nvSpPr>
          <p:cNvPr id="10" name="流程图: 联系 9"/>
          <p:cNvSpPr/>
          <p:nvPr/>
        </p:nvSpPr>
        <p:spPr>
          <a:xfrm>
            <a:off x="434011" y="1774526"/>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2" name="流程图: 联系 11"/>
          <p:cNvSpPr/>
          <p:nvPr/>
        </p:nvSpPr>
        <p:spPr>
          <a:xfrm>
            <a:off x="434011" y="2926654"/>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
        <p:nvSpPr>
          <p:cNvPr id="13" name="流程图: 联系 12"/>
          <p:cNvSpPr/>
          <p:nvPr/>
        </p:nvSpPr>
        <p:spPr>
          <a:xfrm>
            <a:off x="434011" y="4078782"/>
            <a:ext cx="214314" cy="214314"/>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dirty="0">
              <a:ln>
                <a:solidFill>
                  <a:srgbClr val="92D050"/>
                </a:solidFill>
              </a:ln>
              <a:solidFill>
                <a:srgbClr val="92D050"/>
              </a:solidFill>
            </a:endParaRPr>
          </a:p>
        </p:txBody>
      </p:sp>
    </p:spTree>
    <p:extLst>
      <p:ext uri="{BB962C8B-B14F-4D97-AF65-F5344CB8AC3E}">
        <p14:creationId xmlns:p14="http://schemas.microsoft.com/office/powerpoint/2010/main" val="7019911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00000" y="2924944"/>
            <a:ext cx="7772400" cy="648072"/>
          </a:xfrm>
        </p:spPr>
        <p:txBody>
          <a:bodyPr>
            <a:normAutofit/>
          </a:bodyPr>
          <a:lstStyle/>
          <a:p>
            <a:r>
              <a:rPr lang="zh-CN" altLang="en-US" sz="2800" dirty="0">
                <a:solidFill>
                  <a:srgbClr val="F27900"/>
                </a:solidFill>
                <a:effectLst>
                  <a:reflection blurRad="6350" stA="55000" endA="300" endPos="45500" dir="5400000" sy="-100000" algn="bl" rotWithShape="0"/>
                </a:effectLst>
                <a:latin typeface="黑体" pitchFamily="2" charset="-122"/>
                <a:ea typeface="黑体" pitchFamily="2" charset="-122"/>
                <a:cs typeface="+mn-cs"/>
              </a:rPr>
              <a:t>学生活动、校友联络</a:t>
            </a:r>
          </a:p>
        </p:txBody>
      </p:sp>
      <p:sp>
        <p:nvSpPr>
          <p:cNvPr id="6" name="AutoShape 12"/>
          <p:cNvSpPr>
            <a:spLocks noChangeArrowheads="1"/>
          </p:cNvSpPr>
          <p:nvPr/>
        </p:nvSpPr>
        <p:spPr bwMode="auto">
          <a:xfrm rot="10800000" flipH="1">
            <a:off x="179513" y="3573016"/>
            <a:ext cx="6120679" cy="58977"/>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7" name="图片 6"/>
          <p:cNvPicPr>
            <a:picLocks noChangeAspect="1"/>
          </p:cNvPicPr>
          <p:nvPr/>
        </p:nvPicPr>
        <p:blipFill>
          <a:blip r:embed="rId2"/>
          <a:stretch>
            <a:fillRect/>
          </a:stretch>
        </p:blipFill>
        <p:spPr>
          <a:xfrm>
            <a:off x="394138" y="3786190"/>
            <a:ext cx="3025733" cy="142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0385" y="3786190"/>
            <a:ext cx="1945751" cy="1450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6074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04"/>
          <p:cNvSpPr>
            <a:spLocks noChangeArrowheads="1"/>
          </p:cNvSpPr>
          <p:nvPr/>
        </p:nvSpPr>
        <p:spPr bwMode="auto">
          <a:xfrm>
            <a:off x="320573" y="1353750"/>
            <a:ext cx="3384376" cy="4680521"/>
          </a:xfrm>
          <a:prstGeom prst="roundRect">
            <a:avLst>
              <a:gd name="adj" fmla="val 7315"/>
            </a:avLst>
          </a:prstGeom>
          <a:solidFill>
            <a:sysClr val="window" lastClr="FFFFFF">
              <a:alpha val="50000"/>
            </a:sysClr>
          </a:solidFill>
          <a:ln w="3175" cap="flat" cmpd="sng" algn="ctr">
            <a:solidFill>
              <a:srgbClr val="4F81BD">
                <a:lumMod val="75000"/>
              </a:srgbClr>
            </a:solidFill>
            <a:prstDash val="solid"/>
            <a:bevel/>
            <a:tailEnd type="ova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6" name="标题 1"/>
          <p:cNvSpPr>
            <a:spLocks noGrp="1"/>
          </p:cNvSpPr>
          <p:nvPr>
            <p:ph type="title"/>
          </p:nvPr>
        </p:nvSpPr>
        <p:spPr>
          <a:xfrm>
            <a:off x="5220072" y="188640"/>
            <a:ext cx="3328342" cy="648072"/>
          </a:xfrm>
        </p:spPr>
        <p:txBody>
          <a:bodyPr>
            <a:normAutofit/>
          </a:bodyPr>
          <a:lstStyle/>
          <a:p>
            <a:pPr>
              <a:lnSpc>
                <a:spcPct val="150000"/>
              </a:lnSpc>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学生活动  </a:t>
            </a:r>
            <a:r>
              <a:rPr lang="zh-CN" altLang="en-US" sz="1800" dirty="0">
                <a:solidFill>
                  <a:srgbClr val="17375E"/>
                </a:solidFill>
                <a:latin typeface="华文中宋" pitchFamily="2" charset="-122"/>
                <a:ea typeface="华文中宋" pitchFamily="2" charset="-122"/>
              </a:rPr>
              <a:t>学生社区</a:t>
            </a:r>
            <a:endParaRPr lang="zh-CN" altLang="zh-CN" sz="2000" dirty="0">
              <a:solidFill>
                <a:srgbClr val="17375E"/>
              </a:solidFill>
              <a:latin typeface="华文中宋" pitchFamily="2" charset="-122"/>
              <a:ea typeface="华文中宋" pitchFamily="2" charset="-122"/>
            </a:endParaRPr>
          </a:p>
        </p:txBody>
      </p:sp>
      <p:sp>
        <p:nvSpPr>
          <p:cNvPr id="7" name="AutoShape 12"/>
          <p:cNvSpPr>
            <a:spLocks noChangeArrowheads="1"/>
          </p:cNvSpPr>
          <p:nvPr/>
        </p:nvSpPr>
        <p:spPr bwMode="auto">
          <a:xfrm rot="10800000" flipH="1">
            <a:off x="4447033" y="764704"/>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9" name="矩形 8"/>
          <p:cNvSpPr/>
          <p:nvPr/>
        </p:nvSpPr>
        <p:spPr>
          <a:xfrm>
            <a:off x="415083" y="1700808"/>
            <a:ext cx="3195355" cy="3785652"/>
          </a:xfrm>
          <a:prstGeom prst="rect">
            <a:avLst/>
          </a:prstGeom>
        </p:spPr>
        <p:txBody>
          <a:bodyPr wrap="square">
            <a:spAutoFit/>
          </a:bodyPr>
          <a:lstStyle/>
          <a:p>
            <a:pPr>
              <a:lnSpc>
                <a:spcPct val="150000"/>
              </a:lnSpc>
            </a:pPr>
            <a:r>
              <a:rPr lang="zh-CN" altLang="en-US" sz="1600" dirty="0">
                <a:solidFill>
                  <a:schemeClr val="tx2">
                    <a:lumMod val="75000"/>
                  </a:schemeClr>
                </a:solidFill>
                <a:latin typeface="华文中宋" pitchFamily="2" charset="-122"/>
                <a:ea typeface="华文中宋" pitchFamily="2" charset="-122"/>
              </a:rPr>
              <a:t>       学生社区是集学生活动、专题答疑、在线杂志及论坛等功能于一体，是东北财经大学网络教育学院线上学生互动交流平台。</a:t>
            </a:r>
            <a:endParaRPr lang="en-US" altLang="zh-CN" sz="1600" dirty="0">
              <a:solidFill>
                <a:schemeClr val="tx2">
                  <a:lumMod val="75000"/>
                </a:schemeClr>
              </a:solidFill>
              <a:latin typeface="华文中宋" pitchFamily="2" charset="-122"/>
              <a:ea typeface="华文中宋" pitchFamily="2" charset="-122"/>
            </a:endParaRPr>
          </a:p>
          <a:p>
            <a:pPr>
              <a:lnSpc>
                <a:spcPct val="150000"/>
              </a:lnSpc>
            </a:pPr>
            <a:r>
              <a:rPr lang="en-US" altLang="zh-CN" sz="1600" b="1" dirty="0">
                <a:solidFill>
                  <a:srgbClr val="F27900"/>
                </a:solidFill>
                <a:latin typeface="华文中宋" pitchFamily="2" charset="-122"/>
                <a:ea typeface="华文中宋" pitchFamily="2" charset="-122"/>
              </a:rPr>
              <a:t>1.</a:t>
            </a:r>
            <a:r>
              <a:rPr lang="zh-CN" altLang="en-US" sz="1600" b="1" dirty="0">
                <a:solidFill>
                  <a:srgbClr val="F27900"/>
                </a:solidFill>
                <a:latin typeface="华文中宋" pitchFamily="2" charset="-122"/>
                <a:ea typeface="华文中宋" pitchFamily="2" charset="-122"/>
              </a:rPr>
              <a:t>登录：</a:t>
            </a:r>
            <a:r>
              <a:rPr lang="zh-CN" altLang="en-US" sz="1600" dirty="0">
                <a:solidFill>
                  <a:schemeClr val="tx2">
                    <a:lumMod val="75000"/>
                  </a:schemeClr>
                </a:solidFill>
                <a:latin typeface="华文中宋" pitchFamily="2" charset="-122"/>
                <a:ea typeface="华文中宋" pitchFamily="2" charset="-122"/>
              </a:rPr>
              <a:t>学生账号直接登录；</a:t>
            </a:r>
            <a:endParaRPr lang="en-US" altLang="zh-CN" sz="1600" dirty="0">
              <a:solidFill>
                <a:schemeClr val="tx2">
                  <a:lumMod val="75000"/>
                </a:schemeClr>
              </a:solidFill>
              <a:latin typeface="华文中宋" pitchFamily="2" charset="-122"/>
              <a:ea typeface="华文中宋" pitchFamily="2" charset="-122"/>
            </a:endParaRPr>
          </a:p>
          <a:p>
            <a:pPr>
              <a:lnSpc>
                <a:spcPct val="150000"/>
              </a:lnSpc>
            </a:pPr>
            <a:r>
              <a:rPr lang="en-US" altLang="zh-CN" sz="1600" b="1" dirty="0">
                <a:solidFill>
                  <a:srgbClr val="F27900"/>
                </a:solidFill>
                <a:latin typeface="华文中宋" pitchFamily="2" charset="-122"/>
                <a:ea typeface="华文中宋" pitchFamily="2" charset="-122"/>
              </a:rPr>
              <a:t>2.</a:t>
            </a:r>
            <a:r>
              <a:rPr lang="zh-CN" altLang="en-US" sz="1600" b="1" dirty="0">
                <a:solidFill>
                  <a:srgbClr val="F27900"/>
                </a:solidFill>
                <a:latin typeface="华文中宋" pitchFamily="2" charset="-122"/>
                <a:ea typeface="华文中宋" pitchFamily="2" charset="-122"/>
              </a:rPr>
              <a:t>内容：</a:t>
            </a:r>
            <a:r>
              <a:rPr lang="zh-CN" altLang="en-US" sz="1600" dirty="0">
                <a:solidFill>
                  <a:schemeClr val="tx2">
                    <a:lumMod val="75000"/>
                  </a:schemeClr>
                </a:solidFill>
                <a:latin typeface="华文中宋" pitchFamily="2" charset="-122"/>
                <a:ea typeface="华文中宋" pitchFamily="2" charset="-122"/>
              </a:rPr>
              <a:t>首页、论坛、杂志、活动四个全新频道；</a:t>
            </a:r>
            <a:endParaRPr lang="en-US" altLang="zh-CN" sz="1600" dirty="0">
              <a:solidFill>
                <a:schemeClr val="tx2">
                  <a:lumMod val="75000"/>
                </a:schemeClr>
              </a:solidFill>
              <a:latin typeface="华文中宋" pitchFamily="2" charset="-122"/>
              <a:ea typeface="华文中宋" pitchFamily="2" charset="-122"/>
            </a:endParaRPr>
          </a:p>
          <a:p>
            <a:pPr>
              <a:lnSpc>
                <a:spcPct val="150000"/>
              </a:lnSpc>
            </a:pPr>
            <a:r>
              <a:rPr lang="en-US" altLang="zh-CN" sz="1600" b="1" dirty="0">
                <a:solidFill>
                  <a:srgbClr val="F27900"/>
                </a:solidFill>
                <a:latin typeface="华文中宋" pitchFamily="2" charset="-122"/>
                <a:ea typeface="华文中宋" pitchFamily="2" charset="-122"/>
              </a:rPr>
              <a:t>3.</a:t>
            </a:r>
            <a:r>
              <a:rPr lang="zh-CN" altLang="en-US" sz="1600" b="1" dirty="0">
                <a:solidFill>
                  <a:srgbClr val="F27900"/>
                </a:solidFill>
                <a:latin typeface="华文中宋" pitchFamily="2" charset="-122"/>
                <a:ea typeface="华文中宋" pitchFamily="2" charset="-122"/>
              </a:rPr>
              <a:t>功能：</a:t>
            </a:r>
            <a:r>
              <a:rPr lang="zh-CN" altLang="en-US" sz="1600" dirty="0">
                <a:solidFill>
                  <a:schemeClr val="tx2">
                    <a:lumMod val="75000"/>
                  </a:schemeClr>
                </a:solidFill>
                <a:latin typeface="华文中宋" pitchFamily="2" charset="-122"/>
                <a:ea typeface="华文中宋" pitchFamily="2" charset="-122"/>
              </a:rPr>
              <a:t>整合</a:t>
            </a:r>
            <a:r>
              <a:rPr lang="zh-CN" altLang="en-US" sz="1600" dirty="0">
                <a:solidFill>
                  <a:srgbClr val="C00000"/>
                </a:solidFill>
                <a:latin typeface="华文中宋" pitchFamily="2" charset="-122"/>
                <a:ea typeface="华文中宋" pitchFamily="2" charset="-122"/>
              </a:rPr>
              <a:t>课程辅导、阳光热线</a:t>
            </a:r>
            <a:r>
              <a:rPr lang="zh-CN" altLang="en-US" sz="1600" dirty="0">
                <a:solidFill>
                  <a:schemeClr val="tx2">
                    <a:lumMod val="75000"/>
                  </a:schemeClr>
                </a:solidFill>
                <a:latin typeface="华文中宋" pitchFamily="2" charset="-122"/>
                <a:ea typeface="华文中宋" pitchFamily="2" charset="-122"/>
              </a:rPr>
              <a:t>及</a:t>
            </a:r>
            <a:r>
              <a:rPr lang="zh-CN" altLang="en-US" sz="1600" dirty="0">
                <a:solidFill>
                  <a:srgbClr val="C00000"/>
                </a:solidFill>
                <a:latin typeface="华文中宋" pitchFamily="2" charset="-122"/>
                <a:ea typeface="华文中宋" pitchFamily="2" charset="-122"/>
              </a:rPr>
              <a:t>学生交流</a:t>
            </a:r>
            <a:r>
              <a:rPr lang="zh-CN" altLang="en-US" sz="1600" dirty="0">
                <a:solidFill>
                  <a:schemeClr val="tx2">
                    <a:lumMod val="75000"/>
                  </a:schemeClr>
                </a:solidFill>
                <a:latin typeface="华文中宋" pitchFamily="2" charset="-122"/>
                <a:ea typeface="华文中宋" pitchFamily="2" charset="-122"/>
              </a:rPr>
              <a:t>论坛，并新增了在线杂志、专题答疑等功能。</a:t>
            </a:r>
          </a:p>
        </p:txBody>
      </p:sp>
      <p:pic>
        <p:nvPicPr>
          <p:cNvPr id="4" name="图片 3">
            <a:extLst>
              <a:ext uri="{FF2B5EF4-FFF2-40B4-BE49-F238E27FC236}">
                <a16:creationId xmlns:a16="http://schemas.microsoft.com/office/drawing/2014/main" xmlns="" id="{0272D5FB-C4E9-461F-B4EB-B0B51AF910F8}"/>
              </a:ext>
            </a:extLst>
          </p:cNvPr>
          <p:cNvPicPr>
            <a:picLocks noChangeAspect="1"/>
          </p:cNvPicPr>
          <p:nvPr/>
        </p:nvPicPr>
        <p:blipFill rotWithShape="1">
          <a:blip r:embed="rId2">
            <a:extLst>
              <a:ext uri="{28A0092B-C50C-407E-A947-70E740481C1C}">
                <a14:useLocalDpi xmlns:a14="http://schemas.microsoft.com/office/drawing/2010/main" val="0"/>
              </a:ext>
            </a:extLst>
          </a:blip>
          <a:srcRect l="13676" r="15310"/>
          <a:stretch/>
        </p:blipFill>
        <p:spPr>
          <a:xfrm>
            <a:off x="3851920" y="855207"/>
            <a:ext cx="5149932" cy="5981421"/>
          </a:xfrm>
          <a:prstGeom prst="rect">
            <a:avLst/>
          </a:prstGeom>
          <a:ln w="19050">
            <a:solidFill>
              <a:schemeClr val="bg1">
                <a:lumMod val="75000"/>
              </a:schemeClr>
            </a:solidFill>
          </a:ln>
        </p:spPr>
      </p:pic>
    </p:spTree>
    <p:extLst>
      <p:ext uri="{BB962C8B-B14F-4D97-AF65-F5344CB8AC3E}">
        <p14:creationId xmlns:p14="http://schemas.microsoft.com/office/powerpoint/2010/main" val="949764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5220072" y="188640"/>
            <a:ext cx="3323427" cy="648072"/>
          </a:xfrm>
        </p:spPr>
        <p:txBody>
          <a:bodyPr>
            <a:normAutofit/>
          </a:bodyPr>
          <a:lstStyle/>
          <a:p>
            <a:pPr>
              <a:lnSpc>
                <a:spcPct val="150000"/>
              </a:lnSpc>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学生活动</a:t>
            </a:r>
            <a:endParaRPr lang="zh-CN" altLang="zh-CN" sz="2000" dirty="0">
              <a:solidFill>
                <a:srgbClr val="17375E"/>
              </a:solidFill>
              <a:latin typeface="华文中宋" pitchFamily="2" charset="-122"/>
              <a:ea typeface="华文中宋" pitchFamily="2" charset="-122"/>
            </a:endParaRPr>
          </a:p>
        </p:txBody>
      </p:sp>
      <p:sp>
        <p:nvSpPr>
          <p:cNvPr id="7" name="AutoShape 12"/>
          <p:cNvSpPr>
            <a:spLocks noChangeArrowheads="1"/>
          </p:cNvSpPr>
          <p:nvPr/>
        </p:nvSpPr>
        <p:spPr bwMode="auto">
          <a:xfrm rot="10800000" flipH="1">
            <a:off x="4447033" y="764704"/>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10" name="矩形 9">
            <a:extLst>
              <a:ext uri="{FF2B5EF4-FFF2-40B4-BE49-F238E27FC236}">
                <a16:creationId xmlns:a16="http://schemas.microsoft.com/office/drawing/2014/main" xmlns="" id="{4063C1EE-DC00-45AC-AB3F-7E751660C0F0}"/>
              </a:ext>
            </a:extLst>
          </p:cNvPr>
          <p:cNvSpPr/>
          <p:nvPr/>
        </p:nvSpPr>
        <p:spPr>
          <a:xfrm>
            <a:off x="1570355" y="1390805"/>
            <a:ext cx="7018161" cy="790503"/>
          </a:xfrm>
          <a:prstGeom prst="rect">
            <a:avLst/>
          </a:prstGeom>
          <a:noFill/>
          <a:ln w="19050">
            <a:solidFill>
              <a:srgbClr val="093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Marcador de contenido 8">
            <a:extLst>
              <a:ext uri="{FF2B5EF4-FFF2-40B4-BE49-F238E27FC236}">
                <a16:creationId xmlns:a16="http://schemas.microsoft.com/office/drawing/2014/main" xmlns="" id="{2996BBFF-5B65-421B-8BCA-4CDC443B6939}"/>
              </a:ext>
            </a:extLst>
          </p:cNvPr>
          <p:cNvSpPr txBox="1">
            <a:spLocks/>
          </p:cNvSpPr>
          <p:nvPr/>
        </p:nvSpPr>
        <p:spPr>
          <a:xfrm>
            <a:off x="276640" y="1390804"/>
            <a:ext cx="1293715" cy="790503"/>
          </a:xfrm>
          <a:prstGeom prst="rect">
            <a:avLst/>
          </a:prstGeom>
          <a:solidFill>
            <a:srgbClr val="003A74"/>
          </a:solidFill>
          <a:ln>
            <a:solidFill>
              <a:srgbClr val="093979"/>
            </a:solidFill>
          </a:ln>
        </p:spPr>
        <p:txBody>
          <a:bodyPr vert="horz" lIns="91440" tIns="45720" rIns="91440" bIns="45720" rtlCol="0" anchor="ctr">
            <a:normAutofit fontScale="85000" lnSpcReduction="20000"/>
          </a:bodyPr>
          <a:lst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marR="0" lvl="0" indent="0" algn="ctr" defTabSz="1208049"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学生</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1208049"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活动</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矩形 11">
            <a:extLst>
              <a:ext uri="{FF2B5EF4-FFF2-40B4-BE49-F238E27FC236}">
                <a16:creationId xmlns:a16="http://schemas.microsoft.com/office/drawing/2014/main" xmlns="" id="{3C96D7BF-058D-4FFA-A9A5-FB7A1BA09C9E}"/>
              </a:ext>
            </a:extLst>
          </p:cNvPr>
          <p:cNvSpPr/>
          <p:nvPr/>
        </p:nvSpPr>
        <p:spPr>
          <a:xfrm>
            <a:off x="1673274" y="1576043"/>
            <a:ext cx="6944333" cy="441916"/>
          </a:xfrm>
          <a:prstGeom prst="rect">
            <a:avLst/>
          </a:prstGeom>
        </p:spPr>
        <p:txBody>
          <a:bodyPr wrap="square">
            <a:spAutoFit/>
          </a:bodyPr>
          <a:lstStyle/>
          <a:p>
            <a:pPr lvl="0" algn="ctr">
              <a:lnSpc>
                <a:spcPts val="3000"/>
              </a:lnSpc>
            </a:pPr>
            <a:r>
              <a:rPr lang="zh-CN" altLang="en-US" sz="2000" b="1" dirty="0">
                <a:solidFill>
                  <a:srgbClr val="093979"/>
                </a:solidFill>
                <a:latin typeface="微软雅黑" panose="020B0503020204020204" pitchFamily="34" charset="-122"/>
                <a:ea typeface="微软雅黑" panose="020B0503020204020204" pitchFamily="34" charset="-122"/>
                <a:cs typeface="Times New Roman" panose="02020603050405020304" pitchFamily="18" charset="0"/>
              </a:rPr>
              <a:t>活动内容涉及学习指导、互动交流、风采展示等方面。</a:t>
            </a:r>
          </a:p>
        </p:txBody>
      </p:sp>
      <p:grpSp>
        <p:nvGrpSpPr>
          <p:cNvPr id="13" name="组合 12">
            <a:extLst>
              <a:ext uri="{FF2B5EF4-FFF2-40B4-BE49-F238E27FC236}">
                <a16:creationId xmlns:a16="http://schemas.microsoft.com/office/drawing/2014/main" xmlns="" id="{5951FEB3-7209-460E-A994-C90284EE4421}"/>
              </a:ext>
            </a:extLst>
          </p:cNvPr>
          <p:cNvGrpSpPr/>
          <p:nvPr/>
        </p:nvGrpSpPr>
        <p:grpSpPr>
          <a:xfrm>
            <a:off x="351260" y="2800007"/>
            <a:ext cx="8223856" cy="1062667"/>
            <a:chOff x="792142" y="2539823"/>
            <a:chExt cx="10637051" cy="1374495"/>
          </a:xfrm>
        </p:grpSpPr>
        <p:sp>
          <p:nvSpPr>
            <p:cNvPr id="103" name="Freeform 8">
              <a:extLst>
                <a:ext uri="{FF2B5EF4-FFF2-40B4-BE49-F238E27FC236}">
                  <a16:creationId xmlns:a16="http://schemas.microsoft.com/office/drawing/2014/main" xmlns="" id="{E111326D-C041-48F0-BCC9-3C5177C5DD21}"/>
                </a:ext>
              </a:extLst>
            </p:cNvPr>
            <p:cNvSpPr>
              <a:spLocks/>
            </p:cNvSpPr>
            <p:nvPr/>
          </p:nvSpPr>
          <p:spPr bwMode="auto">
            <a:xfrm>
              <a:off x="8050245" y="2539823"/>
              <a:ext cx="533452" cy="1354506"/>
            </a:xfrm>
            <a:custGeom>
              <a:avLst/>
              <a:gdLst>
                <a:gd name="T0" fmla="*/ 281 w 281"/>
                <a:gd name="T1" fmla="*/ 278 h 1123"/>
                <a:gd name="T2" fmla="*/ 281 w 281"/>
                <a:gd name="T3" fmla="*/ 1123 h 1123"/>
                <a:gd name="T4" fmla="*/ 0 w 281"/>
                <a:gd name="T5" fmla="*/ 842 h 1123"/>
                <a:gd name="T6" fmla="*/ 0 w 281"/>
                <a:gd name="T7" fmla="*/ 0 h 1123"/>
                <a:gd name="T8" fmla="*/ 279 w 281"/>
                <a:gd name="T9" fmla="*/ 278 h 1123"/>
                <a:gd name="T10" fmla="*/ 281 w 281"/>
                <a:gd name="T11" fmla="*/ 278 h 1123"/>
              </a:gdLst>
              <a:ahLst/>
              <a:cxnLst>
                <a:cxn ang="0">
                  <a:pos x="T0" y="T1"/>
                </a:cxn>
                <a:cxn ang="0">
                  <a:pos x="T2" y="T3"/>
                </a:cxn>
                <a:cxn ang="0">
                  <a:pos x="T4" y="T5"/>
                </a:cxn>
                <a:cxn ang="0">
                  <a:pos x="T6" y="T7"/>
                </a:cxn>
                <a:cxn ang="0">
                  <a:pos x="T8" y="T9"/>
                </a:cxn>
                <a:cxn ang="0">
                  <a:pos x="T10" y="T11"/>
                </a:cxn>
              </a:cxnLst>
              <a:rect l="0" t="0" r="r" b="b"/>
              <a:pathLst>
                <a:path w="281" h="1123">
                  <a:moveTo>
                    <a:pt x="281" y="278"/>
                  </a:moveTo>
                  <a:lnTo>
                    <a:pt x="281" y="1123"/>
                  </a:lnTo>
                  <a:lnTo>
                    <a:pt x="0" y="842"/>
                  </a:lnTo>
                  <a:lnTo>
                    <a:pt x="0" y="0"/>
                  </a:lnTo>
                  <a:lnTo>
                    <a:pt x="279" y="278"/>
                  </a:lnTo>
                  <a:lnTo>
                    <a:pt x="281" y="278"/>
                  </a:lnTo>
                  <a:close/>
                </a:path>
              </a:pathLst>
            </a:custGeom>
            <a:solidFill>
              <a:sysClr val="windowText" lastClr="000000">
                <a:lumMod val="65000"/>
                <a:lumOff val="35000"/>
              </a:sysClr>
            </a:solidFill>
            <a:ln>
              <a:noFill/>
            </a:ln>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04" name="Freeform 10">
              <a:extLst>
                <a:ext uri="{FF2B5EF4-FFF2-40B4-BE49-F238E27FC236}">
                  <a16:creationId xmlns:a16="http://schemas.microsoft.com/office/drawing/2014/main" xmlns="" id="{8C0042E8-60A5-45BE-8050-2126D532247E}"/>
                </a:ext>
              </a:extLst>
            </p:cNvPr>
            <p:cNvSpPr>
              <a:spLocks/>
            </p:cNvSpPr>
            <p:nvPr/>
          </p:nvSpPr>
          <p:spPr bwMode="auto">
            <a:xfrm>
              <a:off x="6521247" y="2539823"/>
              <a:ext cx="533452" cy="1354506"/>
            </a:xfrm>
            <a:custGeom>
              <a:avLst/>
              <a:gdLst>
                <a:gd name="T0" fmla="*/ 281 w 281"/>
                <a:gd name="T1" fmla="*/ 278 h 1123"/>
                <a:gd name="T2" fmla="*/ 281 w 281"/>
                <a:gd name="T3" fmla="*/ 1123 h 1123"/>
                <a:gd name="T4" fmla="*/ 0 w 281"/>
                <a:gd name="T5" fmla="*/ 842 h 1123"/>
                <a:gd name="T6" fmla="*/ 0 w 281"/>
                <a:gd name="T7" fmla="*/ 0 h 1123"/>
                <a:gd name="T8" fmla="*/ 278 w 281"/>
                <a:gd name="T9" fmla="*/ 278 h 1123"/>
                <a:gd name="T10" fmla="*/ 281 w 281"/>
                <a:gd name="T11" fmla="*/ 278 h 1123"/>
              </a:gdLst>
              <a:ahLst/>
              <a:cxnLst>
                <a:cxn ang="0">
                  <a:pos x="T0" y="T1"/>
                </a:cxn>
                <a:cxn ang="0">
                  <a:pos x="T2" y="T3"/>
                </a:cxn>
                <a:cxn ang="0">
                  <a:pos x="T4" y="T5"/>
                </a:cxn>
                <a:cxn ang="0">
                  <a:pos x="T6" y="T7"/>
                </a:cxn>
                <a:cxn ang="0">
                  <a:pos x="T8" y="T9"/>
                </a:cxn>
                <a:cxn ang="0">
                  <a:pos x="T10" y="T11"/>
                </a:cxn>
              </a:cxnLst>
              <a:rect l="0" t="0" r="r" b="b"/>
              <a:pathLst>
                <a:path w="281" h="1123">
                  <a:moveTo>
                    <a:pt x="281" y="278"/>
                  </a:moveTo>
                  <a:lnTo>
                    <a:pt x="281" y="1123"/>
                  </a:lnTo>
                  <a:lnTo>
                    <a:pt x="0" y="842"/>
                  </a:lnTo>
                  <a:lnTo>
                    <a:pt x="0" y="0"/>
                  </a:lnTo>
                  <a:lnTo>
                    <a:pt x="278" y="278"/>
                  </a:lnTo>
                  <a:lnTo>
                    <a:pt x="281" y="278"/>
                  </a:lnTo>
                  <a:close/>
                </a:path>
              </a:pathLst>
            </a:custGeom>
            <a:solidFill>
              <a:sysClr val="windowText" lastClr="000000">
                <a:lumMod val="65000"/>
                <a:lumOff val="35000"/>
              </a:sysClr>
            </a:solidFill>
            <a:ln>
              <a:noFill/>
            </a:ln>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05" name="Freeform 12">
              <a:extLst>
                <a:ext uri="{FF2B5EF4-FFF2-40B4-BE49-F238E27FC236}">
                  <a16:creationId xmlns:a16="http://schemas.microsoft.com/office/drawing/2014/main" xmlns="" id="{CDFE6B8B-36FD-49B9-B9A4-EA850F712A8A}"/>
                </a:ext>
              </a:extLst>
            </p:cNvPr>
            <p:cNvSpPr>
              <a:spLocks/>
            </p:cNvSpPr>
            <p:nvPr/>
          </p:nvSpPr>
          <p:spPr bwMode="auto">
            <a:xfrm>
              <a:off x="4992249" y="2539823"/>
              <a:ext cx="531553" cy="1354506"/>
            </a:xfrm>
            <a:custGeom>
              <a:avLst/>
              <a:gdLst>
                <a:gd name="T0" fmla="*/ 280 w 280"/>
                <a:gd name="T1" fmla="*/ 278 h 1123"/>
                <a:gd name="T2" fmla="*/ 280 w 280"/>
                <a:gd name="T3" fmla="*/ 1123 h 1123"/>
                <a:gd name="T4" fmla="*/ 0 w 280"/>
                <a:gd name="T5" fmla="*/ 842 h 1123"/>
                <a:gd name="T6" fmla="*/ 0 w 280"/>
                <a:gd name="T7" fmla="*/ 0 h 1123"/>
                <a:gd name="T8" fmla="*/ 278 w 280"/>
                <a:gd name="T9" fmla="*/ 278 h 1123"/>
                <a:gd name="T10" fmla="*/ 280 w 280"/>
                <a:gd name="T11" fmla="*/ 278 h 1123"/>
              </a:gdLst>
              <a:ahLst/>
              <a:cxnLst>
                <a:cxn ang="0">
                  <a:pos x="T0" y="T1"/>
                </a:cxn>
                <a:cxn ang="0">
                  <a:pos x="T2" y="T3"/>
                </a:cxn>
                <a:cxn ang="0">
                  <a:pos x="T4" y="T5"/>
                </a:cxn>
                <a:cxn ang="0">
                  <a:pos x="T6" y="T7"/>
                </a:cxn>
                <a:cxn ang="0">
                  <a:pos x="T8" y="T9"/>
                </a:cxn>
                <a:cxn ang="0">
                  <a:pos x="T10" y="T11"/>
                </a:cxn>
              </a:cxnLst>
              <a:rect l="0" t="0" r="r" b="b"/>
              <a:pathLst>
                <a:path w="280" h="1123">
                  <a:moveTo>
                    <a:pt x="280" y="278"/>
                  </a:moveTo>
                  <a:lnTo>
                    <a:pt x="280" y="1123"/>
                  </a:lnTo>
                  <a:lnTo>
                    <a:pt x="0" y="842"/>
                  </a:lnTo>
                  <a:lnTo>
                    <a:pt x="0" y="0"/>
                  </a:lnTo>
                  <a:lnTo>
                    <a:pt x="278" y="278"/>
                  </a:lnTo>
                  <a:lnTo>
                    <a:pt x="280" y="278"/>
                  </a:lnTo>
                  <a:close/>
                </a:path>
              </a:pathLst>
            </a:custGeom>
            <a:solidFill>
              <a:sysClr val="windowText" lastClr="000000">
                <a:lumMod val="65000"/>
                <a:lumOff val="35000"/>
              </a:sysClr>
            </a:solidFill>
            <a:ln>
              <a:noFill/>
            </a:ln>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06" name="Freeform 14">
              <a:extLst>
                <a:ext uri="{FF2B5EF4-FFF2-40B4-BE49-F238E27FC236}">
                  <a16:creationId xmlns:a16="http://schemas.microsoft.com/office/drawing/2014/main" xmlns="" id="{69C14D5D-313A-4DCC-A8E0-9DEAAE1FD5DC}"/>
                </a:ext>
              </a:extLst>
            </p:cNvPr>
            <p:cNvSpPr>
              <a:spLocks/>
            </p:cNvSpPr>
            <p:nvPr/>
          </p:nvSpPr>
          <p:spPr bwMode="auto">
            <a:xfrm>
              <a:off x="3463251" y="2539823"/>
              <a:ext cx="531553" cy="1354506"/>
            </a:xfrm>
            <a:custGeom>
              <a:avLst/>
              <a:gdLst>
                <a:gd name="T0" fmla="*/ 280 w 280"/>
                <a:gd name="T1" fmla="*/ 278 h 1123"/>
                <a:gd name="T2" fmla="*/ 280 w 280"/>
                <a:gd name="T3" fmla="*/ 1123 h 1123"/>
                <a:gd name="T4" fmla="*/ 0 w 280"/>
                <a:gd name="T5" fmla="*/ 842 h 1123"/>
                <a:gd name="T6" fmla="*/ 0 w 280"/>
                <a:gd name="T7" fmla="*/ 0 h 1123"/>
                <a:gd name="T8" fmla="*/ 278 w 280"/>
                <a:gd name="T9" fmla="*/ 278 h 1123"/>
                <a:gd name="T10" fmla="*/ 280 w 280"/>
                <a:gd name="T11" fmla="*/ 278 h 1123"/>
              </a:gdLst>
              <a:ahLst/>
              <a:cxnLst>
                <a:cxn ang="0">
                  <a:pos x="T0" y="T1"/>
                </a:cxn>
                <a:cxn ang="0">
                  <a:pos x="T2" y="T3"/>
                </a:cxn>
                <a:cxn ang="0">
                  <a:pos x="T4" y="T5"/>
                </a:cxn>
                <a:cxn ang="0">
                  <a:pos x="T6" y="T7"/>
                </a:cxn>
                <a:cxn ang="0">
                  <a:pos x="T8" y="T9"/>
                </a:cxn>
                <a:cxn ang="0">
                  <a:pos x="T10" y="T11"/>
                </a:cxn>
              </a:cxnLst>
              <a:rect l="0" t="0" r="r" b="b"/>
              <a:pathLst>
                <a:path w="280" h="1123">
                  <a:moveTo>
                    <a:pt x="280" y="278"/>
                  </a:moveTo>
                  <a:lnTo>
                    <a:pt x="280" y="1123"/>
                  </a:lnTo>
                  <a:lnTo>
                    <a:pt x="0" y="842"/>
                  </a:lnTo>
                  <a:lnTo>
                    <a:pt x="0" y="0"/>
                  </a:lnTo>
                  <a:lnTo>
                    <a:pt x="278" y="278"/>
                  </a:lnTo>
                  <a:lnTo>
                    <a:pt x="280" y="278"/>
                  </a:lnTo>
                  <a:close/>
                </a:path>
              </a:pathLst>
            </a:custGeom>
            <a:solidFill>
              <a:sysClr val="windowText" lastClr="000000">
                <a:lumMod val="65000"/>
                <a:lumOff val="35000"/>
              </a:sysClr>
            </a:solidFill>
            <a:ln>
              <a:noFill/>
            </a:ln>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07" name="Freeform 16">
              <a:extLst>
                <a:ext uri="{FF2B5EF4-FFF2-40B4-BE49-F238E27FC236}">
                  <a16:creationId xmlns:a16="http://schemas.microsoft.com/office/drawing/2014/main" xmlns="" id="{B3D0A075-0B53-42A5-A6FD-71400A4F97A5}"/>
                </a:ext>
              </a:extLst>
            </p:cNvPr>
            <p:cNvSpPr>
              <a:spLocks/>
            </p:cNvSpPr>
            <p:nvPr/>
          </p:nvSpPr>
          <p:spPr bwMode="auto">
            <a:xfrm>
              <a:off x="1934253" y="2539823"/>
              <a:ext cx="531553" cy="1354506"/>
            </a:xfrm>
            <a:custGeom>
              <a:avLst/>
              <a:gdLst>
                <a:gd name="T0" fmla="*/ 280 w 280"/>
                <a:gd name="T1" fmla="*/ 278 h 1123"/>
                <a:gd name="T2" fmla="*/ 280 w 280"/>
                <a:gd name="T3" fmla="*/ 1123 h 1123"/>
                <a:gd name="T4" fmla="*/ 0 w 280"/>
                <a:gd name="T5" fmla="*/ 842 h 1123"/>
                <a:gd name="T6" fmla="*/ 0 w 280"/>
                <a:gd name="T7" fmla="*/ 0 h 1123"/>
                <a:gd name="T8" fmla="*/ 278 w 280"/>
                <a:gd name="T9" fmla="*/ 278 h 1123"/>
                <a:gd name="T10" fmla="*/ 280 w 280"/>
                <a:gd name="T11" fmla="*/ 278 h 1123"/>
              </a:gdLst>
              <a:ahLst/>
              <a:cxnLst>
                <a:cxn ang="0">
                  <a:pos x="T0" y="T1"/>
                </a:cxn>
                <a:cxn ang="0">
                  <a:pos x="T2" y="T3"/>
                </a:cxn>
                <a:cxn ang="0">
                  <a:pos x="T4" y="T5"/>
                </a:cxn>
                <a:cxn ang="0">
                  <a:pos x="T6" y="T7"/>
                </a:cxn>
                <a:cxn ang="0">
                  <a:pos x="T8" y="T9"/>
                </a:cxn>
                <a:cxn ang="0">
                  <a:pos x="T10" y="T11"/>
                </a:cxn>
              </a:cxnLst>
              <a:rect l="0" t="0" r="r" b="b"/>
              <a:pathLst>
                <a:path w="280" h="1123">
                  <a:moveTo>
                    <a:pt x="280" y="278"/>
                  </a:moveTo>
                  <a:lnTo>
                    <a:pt x="280" y="1123"/>
                  </a:lnTo>
                  <a:lnTo>
                    <a:pt x="0" y="842"/>
                  </a:lnTo>
                  <a:lnTo>
                    <a:pt x="0" y="0"/>
                  </a:lnTo>
                  <a:lnTo>
                    <a:pt x="278" y="278"/>
                  </a:lnTo>
                  <a:lnTo>
                    <a:pt x="280" y="278"/>
                  </a:lnTo>
                  <a:close/>
                </a:path>
              </a:pathLst>
            </a:custGeom>
            <a:solidFill>
              <a:sysClr val="windowText" lastClr="000000">
                <a:lumMod val="65000"/>
                <a:lumOff val="35000"/>
              </a:sysClr>
            </a:solidFill>
            <a:ln>
              <a:noFill/>
            </a:ln>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nvGrpSpPr>
            <p:cNvPr id="108" name="组合 107">
              <a:extLst>
                <a:ext uri="{FF2B5EF4-FFF2-40B4-BE49-F238E27FC236}">
                  <a16:creationId xmlns:a16="http://schemas.microsoft.com/office/drawing/2014/main" xmlns="" id="{0477052A-972F-4438-8FE7-64C2E076CAA0}"/>
                </a:ext>
              </a:extLst>
            </p:cNvPr>
            <p:cNvGrpSpPr/>
            <p:nvPr/>
          </p:nvGrpSpPr>
          <p:grpSpPr>
            <a:xfrm>
              <a:off x="792142" y="2539824"/>
              <a:ext cx="1361158" cy="1349682"/>
              <a:chOff x="882491" y="2261909"/>
              <a:chExt cx="959665" cy="1012525"/>
            </a:xfrm>
          </p:grpSpPr>
          <p:sp>
            <p:nvSpPr>
              <p:cNvPr id="128" name="Freeform 15">
                <a:extLst>
                  <a:ext uri="{FF2B5EF4-FFF2-40B4-BE49-F238E27FC236}">
                    <a16:creationId xmlns:a16="http://schemas.microsoft.com/office/drawing/2014/main" xmlns="" id="{17A1DC4F-E6E0-4212-B3CB-B6A6D967059A}"/>
                  </a:ext>
                </a:extLst>
              </p:cNvPr>
              <p:cNvSpPr>
                <a:spLocks/>
              </p:cNvSpPr>
              <p:nvPr userDrawn="1"/>
            </p:nvSpPr>
            <p:spPr bwMode="auto">
              <a:xfrm>
                <a:off x="967016" y="2261909"/>
                <a:ext cx="772282" cy="1012525"/>
              </a:xfrm>
              <a:custGeom>
                <a:avLst/>
                <a:gdLst>
                  <a:gd name="T0" fmla="*/ 577 w 577"/>
                  <a:gd name="T1" fmla="*/ 0 h 1119"/>
                  <a:gd name="T2" fmla="*/ 577 w 577"/>
                  <a:gd name="T3" fmla="*/ 1119 h 1119"/>
                  <a:gd name="T4" fmla="*/ 288 w 577"/>
                  <a:gd name="T5" fmla="*/ 840 h 1119"/>
                  <a:gd name="T6" fmla="*/ 0 w 577"/>
                  <a:gd name="T7" fmla="*/ 1118 h 1119"/>
                  <a:gd name="T8" fmla="*/ 0 w 577"/>
                  <a:gd name="T9" fmla="*/ 0 h 1119"/>
                  <a:gd name="T10" fmla="*/ 577 w 577"/>
                  <a:gd name="T11" fmla="*/ 0 h 1119"/>
                </a:gdLst>
                <a:ahLst/>
                <a:cxnLst>
                  <a:cxn ang="0">
                    <a:pos x="T0" y="T1"/>
                  </a:cxn>
                  <a:cxn ang="0">
                    <a:pos x="T2" y="T3"/>
                  </a:cxn>
                  <a:cxn ang="0">
                    <a:pos x="T4" y="T5"/>
                  </a:cxn>
                  <a:cxn ang="0">
                    <a:pos x="T6" y="T7"/>
                  </a:cxn>
                  <a:cxn ang="0">
                    <a:pos x="T8" y="T9"/>
                  </a:cxn>
                  <a:cxn ang="0">
                    <a:pos x="T10" y="T11"/>
                  </a:cxn>
                </a:cxnLst>
                <a:rect l="0" t="0" r="r" b="b"/>
                <a:pathLst>
                  <a:path w="577" h="1119">
                    <a:moveTo>
                      <a:pt x="577" y="0"/>
                    </a:moveTo>
                    <a:lnTo>
                      <a:pt x="577" y="1119"/>
                    </a:lnTo>
                    <a:lnTo>
                      <a:pt x="288" y="840"/>
                    </a:lnTo>
                    <a:lnTo>
                      <a:pt x="0" y="1118"/>
                    </a:lnTo>
                    <a:lnTo>
                      <a:pt x="0" y="0"/>
                    </a:lnTo>
                    <a:lnTo>
                      <a:pt x="577" y="0"/>
                    </a:lnTo>
                    <a:close/>
                  </a:path>
                </a:pathLst>
              </a:custGeom>
              <a:solidFill>
                <a:srgbClr val="0051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29" name="Text Placeholder 59">
                <a:extLst>
                  <a:ext uri="{FF2B5EF4-FFF2-40B4-BE49-F238E27FC236}">
                    <a16:creationId xmlns:a16="http://schemas.microsoft.com/office/drawing/2014/main" xmlns="" id="{9F937B76-EFDD-4F30-A664-CC8252217A1F}"/>
                  </a:ext>
                </a:extLst>
              </p:cNvPr>
              <p:cNvSpPr txBox="1">
                <a:spLocks/>
              </p:cNvSpPr>
              <p:nvPr/>
            </p:nvSpPr>
            <p:spPr>
              <a:xfrm>
                <a:off x="882491" y="2383410"/>
                <a:ext cx="959665" cy="677314"/>
              </a:xfrm>
              <a:prstGeom prst="rect">
                <a:avLst/>
              </a:prstGeom>
            </p:spPr>
            <p:txBody>
              <a:bodyPr anchor="ctr">
                <a:noAutofit/>
              </a:bodyPr>
              <a:lstStyle>
                <a:lvl1pPr marL="0" indent="0" algn="ctr" defTabSz="914400" rtl="0" eaLnBrk="1" latinLnBrk="0" hangingPunct="1">
                  <a:spcBef>
                    <a:spcPct val="20000"/>
                  </a:spcBef>
                  <a:buFont typeface="Arial" pitchFamily="34" charset="0"/>
                  <a:buNone/>
                  <a:defRPr sz="2000" b="0" kern="1200">
                    <a:solidFill>
                      <a:schemeClr val="bg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大学</a:t>
                </a:r>
                <a:endPar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新鲜人</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grpSp>
          <p:nvGrpSpPr>
            <p:cNvPr id="109" name="组合 108">
              <a:extLst>
                <a:ext uri="{FF2B5EF4-FFF2-40B4-BE49-F238E27FC236}">
                  <a16:creationId xmlns:a16="http://schemas.microsoft.com/office/drawing/2014/main" xmlns="" id="{965B606B-DD13-428A-BC9F-FC007FEC177B}"/>
                </a:ext>
              </a:extLst>
            </p:cNvPr>
            <p:cNvGrpSpPr/>
            <p:nvPr/>
          </p:nvGrpSpPr>
          <p:grpSpPr>
            <a:xfrm>
              <a:off x="2321140" y="2539823"/>
              <a:ext cx="1361158" cy="1354506"/>
              <a:chOff x="2029538" y="2261909"/>
              <a:chExt cx="959665" cy="1016144"/>
            </a:xfrm>
          </p:grpSpPr>
          <p:sp>
            <p:nvSpPr>
              <p:cNvPr id="126" name="Rectangle 13">
                <a:extLst>
                  <a:ext uri="{FF2B5EF4-FFF2-40B4-BE49-F238E27FC236}">
                    <a16:creationId xmlns:a16="http://schemas.microsoft.com/office/drawing/2014/main" xmlns="" id="{C10E5163-C535-40F3-AD77-C5E14348B307}"/>
                  </a:ext>
                </a:extLst>
              </p:cNvPr>
              <p:cNvSpPr>
                <a:spLocks noChangeArrowheads="1"/>
              </p:cNvSpPr>
              <p:nvPr userDrawn="1"/>
            </p:nvSpPr>
            <p:spPr bwMode="auto">
              <a:xfrm>
                <a:off x="2114063" y="2261909"/>
                <a:ext cx="772282" cy="1016144"/>
              </a:xfrm>
              <a:prstGeom prst="rect">
                <a:avLst/>
              </a:prstGeom>
              <a:solidFill>
                <a:srgbClr val="20AC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27" name="Text Placeholder 59">
                <a:extLst>
                  <a:ext uri="{FF2B5EF4-FFF2-40B4-BE49-F238E27FC236}">
                    <a16:creationId xmlns:a16="http://schemas.microsoft.com/office/drawing/2014/main" xmlns="" id="{F91360C6-96EF-4290-A564-D1D4261B07A1}"/>
                  </a:ext>
                </a:extLst>
              </p:cNvPr>
              <p:cNvSpPr txBox="1">
                <a:spLocks/>
              </p:cNvSpPr>
              <p:nvPr/>
            </p:nvSpPr>
            <p:spPr>
              <a:xfrm>
                <a:off x="2029538" y="2383410"/>
                <a:ext cx="959665" cy="677314"/>
              </a:xfrm>
              <a:prstGeom prst="rect">
                <a:avLst/>
              </a:prstGeom>
            </p:spPr>
            <p:txBody>
              <a:bodyPr anchor="ctr">
                <a:noAutofit/>
              </a:bodyPr>
              <a:lstStyle>
                <a:lvl1pPr marL="0" indent="0" algn="ctr" defTabSz="914400" rtl="0" eaLnBrk="1" latinLnBrk="0" hangingPunct="1">
                  <a:spcBef>
                    <a:spcPct val="20000"/>
                  </a:spcBef>
                  <a:buFont typeface="Arial" pitchFamily="34" charset="0"/>
                  <a:buNone/>
                  <a:defRPr sz="2000" b="0" kern="1200">
                    <a:solidFill>
                      <a:schemeClr val="bg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益学习</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grpSp>
          <p:nvGrpSpPr>
            <p:cNvPr id="110" name="组合 109">
              <a:extLst>
                <a:ext uri="{FF2B5EF4-FFF2-40B4-BE49-F238E27FC236}">
                  <a16:creationId xmlns:a16="http://schemas.microsoft.com/office/drawing/2014/main" xmlns="" id="{0F47989E-6A5D-42FB-83BA-74BC68C58CDD}"/>
                </a:ext>
              </a:extLst>
            </p:cNvPr>
            <p:cNvGrpSpPr/>
            <p:nvPr/>
          </p:nvGrpSpPr>
          <p:grpSpPr>
            <a:xfrm>
              <a:off x="3850137" y="2539823"/>
              <a:ext cx="1361158" cy="1354506"/>
              <a:chOff x="3176585" y="2261909"/>
              <a:chExt cx="959665" cy="1016144"/>
            </a:xfrm>
          </p:grpSpPr>
          <p:sp>
            <p:nvSpPr>
              <p:cNvPr id="124" name="Rectangle 11">
                <a:extLst>
                  <a:ext uri="{FF2B5EF4-FFF2-40B4-BE49-F238E27FC236}">
                    <a16:creationId xmlns:a16="http://schemas.microsoft.com/office/drawing/2014/main" xmlns="" id="{5FA43989-9D24-4EE0-8396-4F24E0F9D455}"/>
                  </a:ext>
                </a:extLst>
              </p:cNvPr>
              <p:cNvSpPr>
                <a:spLocks noChangeArrowheads="1"/>
              </p:cNvSpPr>
              <p:nvPr userDrawn="1"/>
            </p:nvSpPr>
            <p:spPr bwMode="auto">
              <a:xfrm>
                <a:off x="3261110" y="2261909"/>
                <a:ext cx="772282" cy="101614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25" name="Text Placeholder 59">
                <a:extLst>
                  <a:ext uri="{FF2B5EF4-FFF2-40B4-BE49-F238E27FC236}">
                    <a16:creationId xmlns:a16="http://schemas.microsoft.com/office/drawing/2014/main" xmlns="" id="{DEDD4929-7DB7-4EBF-955C-E0860EFC7D14}"/>
                  </a:ext>
                </a:extLst>
              </p:cNvPr>
              <p:cNvSpPr txBox="1">
                <a:spLocks/>
              </p:cNvSpPr>
              <p:nvPr/>
            </p:nvSpPr>
            <p:spPr>
              <a:xfrm>
                <a:off x="3176585" y="2383410"/>
                <a:ext cx="959665" cy="677314"/>
              </a:xfrm>
              <a:prstGeom prst="rect">
                <a:avLst/>
              </a:prstGeom>
            </p:spPr>
            <p:txBody>
              <a:bodyPr anchor="ctr">
                <a:noAutofit/>
              </a:bodyPr>
              <a:lstStyle>
                <a:lvl1pPr marL="0" indent="0" algn="ctr" defTabSz="914400" rtl="0" eaLnBrk="1" latinLnBrk="0" hangingPunct="1">
                  <a:spcBef>
                    <a:spcPct val="20000"/>
                  </a:spcBef>
                  <a:buFont typeface="Arial" pitchFamily="34" charset="0"/>
                  <a:buNone/>
                  <a:defRPr sz="2000" b="0" kern="1200">
                    <a:solidFill>
                      <a:schemeClr val="bg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zh-CN" altLang="en-US"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南北</a:t>
                </a:r>
                <a:endParaRPr lang="en-US" altLang="zh-CN"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defRPr/>
                </a:pPr>
                <a:r>
                  <a:rPr lang="zh-CN" altLang="en-US"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对对碰</a:t>
                </a:r>
                <a:endParaRPr lang="en-US" altLang="zh-CN"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11" name="组合 110">
              <a:extLst>
                <a:ext uri="{FF2B5EF4-FFF2-40B4-BE49-F238E27FC236}">
                  <a16:creationId xmlns:a16="http://schemas.microsoft.com/office/drawing/2014/main" xmlns="" id="{24AC25E6-A484-45D4-AD6A-96F0624D9980}"/>
                </a:ext>
              </a:extLst>
            </p:cNvPr>
            <p:cNvGrpSpPr/>
            <p:nvPr/>
          </p:nvGrpSpPr>
          <p:grpSpPr>
            <a:xfrm>
              <a:off x="5379136" y="2539823"/>
              <a:ext cx="1361158" cy="1354506"/>
              <a:chOff x="4323633" y="2261909"/>
              <a:chExt cx="959665" cy="1016144"/>
            </a:xfrm>
          </p:grpSpPr>
          <p:sp>
            <p:nvSpPr>
              <p:cNvPr id="122" name="Rectangle 9">
                <a:extLst>
                  <a:ext uri="{FF2B5EF4-FFF2-40B4-BE49-F238E27FC236}">
                    <a16:creationId xmlns:a16="http://schemas.microsoft.com/office/drawing/2014/main" xmlns="" id="{01304CA7-5E43-4CC8-81C7-4877C0E22EAD}"/>
                  </a:ext>
                </a:extLst>
              </p:cNvPr>
              <p:cNvSpPr>
                <a:spLocks noChangeArrowheads="1"/>
              </p:cNvSpPr>
              <p:nvPr userDrawn="1"/>
            </p:nvSpPr>
            <p:spPr bwMode="auto">
              <a:xfrm>
                <a:off x="4408157" y="2261909"/>
                <a:ext cx="772282" cy="1016144"/>
              </a:xfrm>
              <a:prstGeom prst="rect">
                <a:avLst/>
              </a:prstGeom>
              <a:solidFill>
                <a:schemeClr val="accent6">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23" name="Text Placeholder 59">
                <a:extLst>
                  <a:ext uri="{FF2B5EF4-FFF2-40B4-BE49-F238E27FC236}">
                    <a16:creationId xmlns:a16="http://schemas.microsoft.com/office/drawing/2014/main" xmlns="" id="{29D7C679-A839-4429-A2B6-6AFAB1386E0D}"/>
                  </a:ext>
                </a:extLst>
              </p:cNvPr>
              <p:cNvSpPr txBox="1">
                <a:spLocks/>
              </p:cNvSpPr>
              <p:nvPr/>
            </p:nvSpPr>
            <p:spPr>
              <a:xfrm>
                <a:off x="4323633" y="2383409"/>
                <a:ext cx="959665" cy="677314"/>
              </a:xfrm>
              <a:prstGeom prst="rect">
                <a:avLst/>
              </a:prstGeom>
            </p:spPr>
            <p:txBody>
              <a:bodyPr anchor="ctr">
                <a:noAutofit/>
              </a:bodyPr>
              <a:lstStyle>
                <a:lvl1pPr marL="0" indent="0" algn="ctr" defTabSz="914400" rtl="0" eaLnBrk="1" latinLnBrk="0" hangingPunct="1">
                  <a:spcBef>
                    <a:spcPct val="20000"/>
                  </a:spcBef>
                  <a:buFont typeface="Arial" pitchFamily="34" charset="0"/>
                  <a:buNone/>
                  <a:defRPr sz="2000" b="0" kern="1200">
                    <a:solidFill>
                      <a:schemeClr val="accent5"/>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zh-CN" altLang="en-US"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知识</a:t>
                </a:r>
                <a:endParaRPr lang="en-US" altLang="zh-CN"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defRPr/>
                </a:pPr>
                <a:r>
                  <a:rPr lang="zh-CN" altLang="en-US"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竞赛</a:t>
                </a:r>
                <a:endParaRPr lang="en-US" altLang="zh-CN"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12" name="组合 111">
              <a:extLst>
                <a:ext uri="{FF2B5EF4-FFF2-40B4-BE49-F238E27FC236}">
                  <a16:creationId xmlns:a16="http://schemas.microsoft.com/office/drawing/2014/main" xmlns="" id="{F983AFF4-9BBB-454A-8DDC-4D5ACDF6348A}"/>
                </a:ext>
              </a:extLst>
            </p:cNvPr>
            <p:cNvGrpSpPr/>
            <p:nvPr/>
          </p:nvGrpSpPr>
          <p:grpSpPr>
            <a:xfrm>
              <a:off x="6904771" y="2539823"/>
              <a:ext cx="1361158" cy="1354506"/>
              <a:chOff x="5468157" y="2261909"/>
              <a:chExt cx="959665" cy="1016144"/>
            </a:xfrm>
          </p:grpSpPr>
          <p:sp>
            <p:nvSpPr>
              <p:cNvPr id="120" name="Rectangle 7">
                <a:extLst>
                  <a:ext uri="{FF2B5EF4-FFF2-40B4-BE49-F238E27FC236}">
                    <a16:creationId xmlns:a16="http://schemas.microsoft.com/office/drawing/2014/main" xmlns="" id="{0F0CE45B-FE28-4DE5-AA5D-72D154523966}"/>
                  </a:ext>
                </a:extLst>
              </p:cNvPr>
              <p:cNvSpPr>
                <a:spLocks noChangeArrowheads="1"/>
              </p:cNvSpPr>
              <p:nvPr userDrawn="1"/>
            </p:nvSpPr>
            <p:spPr bwMode="auto">
              <a:xfrm>
                <a:off x="5556542" y="2261909"/>
                <a:ext cx="770944" cy="1016144"/>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21" name="Text Placeholder 59">
                <a:extLst>
                  <a:ext uri="{FF2B5EF4-FFF2-40B4-BE49-F238E27FC236}">
                    <a16:creationId xmlns:a16="http://schemas.microsoft.com/office/drawing/2014/main" xmlns="" id="{72113509-0C43-460A-A2D1-EB60F572A7DA}"/>
                  </a:ext>
                </a:extLst>
              </p:cNvPr>
              <p:cNvSpPr txBox="1">
                <a:spLocks/>
              </p:cNvSpPr>
              <p:nvPr/>
            </p:nvSpPr>
            <p:spPr>
              <a:xfrm>
                <a:off x="5468157" y="2383410"/>
                <a:ext cx="959665" cy="677314"/>
              </a:xfrm>
              <a:prstGeom prst="rect">
                <a:avLst/>
              </a:prstGeom>
            </p:spPr>
            <p:txBody>
              <a:bodyPr anchor="ctr">
                <a:noAutofit/>
              </a:bodyPr>
              <a:lstStyle>
                <a:lvl1pPr marL="0" indent="0" algn="ctr" defTabSz="914400" rtl="0" eaLnBrk="1" latinLnBrk="0" hangingPunct="1">
                  <a:spcBef>
                    <a:spcPct val="20000"/>
                  </a:spcBef>
                  <a:buFont typeface="Arial" pitchFamily="34" charset="0"/>
                  <a:buNone/>
                  <a:defRPr sz="2000" b="0" kern="1200">
                    <a:solidFill>
                      <a:schemeClr val="bg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zh-CN" altLang="en-US"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母校行</a:t>
                </a:r>
                <a:endParaRPr lang="en-US" altLang="zh-CN"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13" name="组合 112">
              <a:extLst>
                <a:ext uri="{FF2B5EF4-FFF2-40B4-BE49-F238E27FC236}">
                  <a16:creationId xmlns:a16="http://schemas.microsoft.com/office/drawing/2014/main" xmlns="" id="{D496BEFE-A526-45BA-BEEB-E61A27A42BAD}"/>
                </a:ext>
              </a:extLst>
            </p:cNvPr>
            <p:cNvGrpSpPr/>
            <p:nvPr/>
          </p:nvGrpSpPr>
          <p:grpSpPr>
            <a:xfrm>
              <a:off x="8438914" y="2539823"/>
              <a:ext cx="1361158" cy="1354506"/>
              <a:chOff x="6619064" y="2261909"/>
              <a:chExt cx="959665" cy="1016144"/>
            </a:xfrm>
          </p:grpSpPr>
          <p:sp>
            <p:nvSpPr>
              <p:cNvPr id="118" name="Rectangle 6">
                <a:extLst>
                  <a:ext uri="{FF2B5EF4-FFF2-40B4-BE49-F238E27FC236}">
                    <a16:creationId xmlns:a16="http://schemas.microsoft.com/office/drawing/2014/main" xmlns="" id="{8CAD9562-39F7-4DB3-9A0C-69CA9B108631}"/>
                  </a:ext>
                </a:extLst>
              </p:cNvPr>
              <p:cNvSpPr>
                <a:spLocks noChangeArrowheads="1"/>
              </p:cNvSpPr>
              <p:nvPr userDrawn="1"/>
            </p:nvSpPr>
            <p:spPr bwMode="auto">
              <a:xfrm>
                <a:off x="6703589" y="2261909"/>
                <a:ext cx="772282" cy="1016144"/>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19" name="Text Placeholder 59">
                <a:extLst>
                  <a:ext uri="{FF2B5EF4-FFF2-40B4-BE49-F238E27FC236}">
                    <a16:creationId xmlns:a16="http://schemas.microsoft.com/office/drawing/2014/main" xmlns="" id="{EE13025C-6EB9-4E8C-8545-05F3A7C43195}"/>
                  </a:ext>
                </a:extLst>
              </p:cNvPr>
              <p:cNvSpPr txBox="1">
                <a:spLocks/>
              </p:cNvSpPr>
              <p:nvPr/>
            </p:nvSpPr>
            <p:spPr>
              <a:xfrm>
                <a:off x="6619064" y="2383410"/>
                <a:ext cx="959665" cy="677314"/>
              </a:xfrm>
              <a:prstGeom prst="rect">
                <a:avLst/>
              </a:prstGeom>
            </p:spPr>
            <p:txBody>
              <a:bodyPr anchor="ctr">
                <a:noAutofit/>
              </a:bodyPr>
              <a:lstStyle>
                <a:lvl1pPr marL="0" indent="0" algn="ctr" defTabSz="914400" rtl="0" eaLnBrk="1" latinLnBrk="0" hangingPunct="1">
                  <a:spcBef>
                    <a:spcPct val="20000"/>
                  </a:spcBef>
                  <a:buFont typeface="Arial" pitchFamily="34" charset="0"/>
                  <a:buNone/>
                  <a:defRPr sz="2000" b="0" kern="1200">
                    <a:solidFill>
                      <a:schemeClr val="bg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zh-CN" altLang="en-US"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才艺</a:t>
                </a:r>
                <a:endParaRPr lang="en-US" altLang="zh-CN"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defRPr/>
                </a:pPr>
                <a:r>
                  <a:rPr lang="zh-CN" altLang="en-US"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大赛</a:t>
                </a:r>
                <a:endParaRPr lang="en-US" altLang="zh-CN"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14" name="组合 113">
              <a:extLst>
                <a:ext uri="{FF2B5EF4-FFF2-40B4-BE49-F238E27FC236}">
                  <a16:creationId xmlns:a16="http://schemas.microsoft.com/office/drawing/2014/main" xmlns="" id="{67936986-DE4D-4C61-B67A-F0CF88F17F85}"/>
                </a:ext>
              </a:extLst>
            </p:cNvPr>
            <p:cNvGrpSpPr/>
            <p:nvPr/>
          </p:nvGrpSpPr>
          <p:grpSpPr>
            <a:xfrm>
              <a:off x="10068035" y="2546555"/>
              <a:ext cx="1361158" cy="1349682"/>
              <a:chOff x="882491" y="2261909"/>
              <a:chExt cx="959665" cy="1012525"/>
            </a:xfrm>
          </p:grpSpPr>
          <p:sp>
            <p:nvSpPr>
              <p:cNvPr id="116" name="Freeform 15">
                <a:extLst>
                  <a:ext uri="{FF2B5EF4-FFF2-40B4-BE49-F238E27FC236}">
                    <a16:creationId xmlns:a16="http://schemas.microsoft.com/office/drawing/2014/main" xmlns="" id="{A974091F-3DC7-4007-9ABE-5D92B2790408}"/>
                  </a:ext>
                </a:extLst>
              </p:cNvPr>
              <p:cNvSpPr>
                <a:spLocks/>
              </p:cNvSpPr>
              <p:nvPr userDrawn="1"/>
            </p:nvSpPr>
            <p:spPr bwMode="auto">
              <a:xfrm>
                <a:off x="967016" y="2261909"/>
                <a:ext cx="772282" cy="1012525"/>
              </a:xfrm>
              <a:custGeom>
                <a:avLst/>
                <a:gdLst>
                  <a:gd name="T0" fmla="*/ 577 w 577"/>
                  <a:gd name="T1" fmla="*/ 0 h 1119"/>
                  <a:gd name="T2" fmla="*/ 577 w 577"/>
                  <a:gd name="T3" fmla="*/ 1119 h 1119"/>
                  <a:gd name="T4" fmla="*/ 288 w 577"/>
                  <a:gd name="T5" fmla="*/ 840 h 1119"/>
                  <a:gd name="T6" fmla="*/ 0 w 577"/>
                  <a:gd name="T7" fmla="*/ 1118 h 1119"/>
                  <a:gd name="T8" fmla="*/ 0 w 577"/>
                  <a:gd name="T9" fmla="*/ 0 h 1119"/>
                  <a:gd name="T10" fmla="*/ 577 w 577"/>
                  <a:gd name="T11" fmla="*/ 0 h 1119"/>
                </a:gdLst>
                <a:ahLst/>
                <a:cxnLst>
                  <a:cxn ang="0">
                    <a:pos x="T0" y="T1"/>
                  </a:cxn>
                  <a:cxn ang="0">
                    <a:pos x="T2" y="T3"/>
                  </a:cxn>
                  <a:cxn ang="0">
                    <a:pos x="T4" y="T5"/>
                  </a:cxn>
                  <a:cxn ang="0">
                    <a:pos x="T6" y="T7"/>
                  </a:cxn>
                  <a:cxn ang="0">
                    <a:pos x="T8" y="T9"/>
                  </a:cxn>
                  <a:cxn ang="0">
                    <a:pos x="T10" y="T11"/>
                  </a:cxn>
                </a:cxnLst>
                <a:rect l="0" t="0" r="r" b="b"/>
                <a:pathLst>
                  <a:path w="577" h="1119">
                    <a:moveTo>
                      <a:pt x="577" y="0"/>
                    </a:moveTo>
                    <a:lnTo>
                      <a:pt x="577" y="1119"/>
                    </a:lnTo>
                    <a:lnTo>
                      <a:pt x="288" y="840"/>
                    </a:lnTo>
                    <a:lnTo>
                      <a:pt x="0" y="1118"/>
                    </a:lnTo>
                    <a:lnTo>
                      <a:pt x="0" y="0"/>
                    </a:lnTo>
                    <a:lnTo>
                      <a:pt x="577" y="0"/>
                    </a:lnTo>
                    <a:close/>
                  </a:path>
                </a:pathLst>
              </a:custGeom>
              <a:solidFill>
                <a:srgbClr val="EA5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17" name="Text Placeholder 59">
                <a:extLst>
                  <a:ext uri="{FF2B5EF4-FFF2-40B4-BE49-F238E27FC236}">
                    <a16:creationId xmlns:a16="http://schemas.microsoft.com/office/drawing/2014/main" xmlns="" id="{BCAF9C33-CE20-4D42-895E-E7C7C55B2868}"/>
                  </a:ext>
                </a:extLst>
              </p:cNvPr>
              <p:cNvSpPr txBox="1">
                <a:spLocks/>
              </p:cNvSpPr>
              <p:nvPr/>
            </p:nvSpPr>
            <p:spPr>
              <a:xfrm>
                <a:off x="882491" y="2383410"/>
                <a:ext cx="959665" cy="677314"/>
              </a:xfrm>
              <a:prstGeom prst="rect">
                <a:avLst/>
              </a:prstGeom>
            </p:spPr>
            <p:txBody>
              <a:bodyPr anchor="ctr">
                <a:noAutofit/>
              </a:bodyPr>
              <a:lstStyle>
                <a:lvl1pPr marL="0" indent="0" algn="ctr" defTabSz="914400" rtl="0" eaLnBrk="1" latinLnBrk="0" hangingPunct="1">
                  <a:spcBef>
                    <a:spcPct val="20000"/>
                  </a:spcBef>
                  <a:buFont typeface="Arial" pitchFamily="34" charset="0"/>
                  <a:buNone/>
                  <a:defRPr sz="2000" b="0" kern="1200">
                    <a:solidFill>
                      <a:schemeClr val="bg1"/>
                    </a:solidFill>
                    <a:latin typeface="Roboto Light" panose="02000000000000000000" pitchFamily="2" charset="0"/>
                    <a:ea typeface="Roboto Light" panose="02000000000000000000" pitchFamily="2" charset="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毕业</a:t>
                </a:r>
                <a:endPar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zh-CN" altLang="en-US" sz="16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纪念</a:t>
                </a:r>
                <a:r>
                  <a:rPr lang="zh-CN" altLang="en-US" sz="18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活动</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15" name="Freeform 8">
              <a:extLst>
                <a:ext uri="{FF2B5EF4-FFF2-40B4-BE49-F238E27FC236}">
                  <a16:creationId xmlns:a16="http://schemas.microsoft.com/office/drawing/2014/main" xmlns="" id="{92157678-8E5B-4CB0-878A-0201A20D4A34}"/>
                </a:ext>
              </a:extLst>
            </p:cNvPr>
            <p:cNvSpPr>
              <a:spLocks/>
            </p:cNvSpPr>
            <p:nvPr/>
          </p:nvSpPr>
          <p:spPr bwMode="auto">
            <a:xfrm>
              <a:off x="9653234" y="2559812"/>
              <a:ext cx="533452" cy="1354506"/>
            </a:xfrm>
            <a:custGeom>
              <a:avLst/>
              <a:gdLst>
                <a:gd name="T0" fmla="*/ 281 w 281"/>
                <a:gd name="T1" fmla="*/ 278 h 1123"/>
                <a:gd name="T2" fmla="*/ 281 w 281"/>
                <a:gd name="T3" fmla="*/ 1123 h 1123"/>
                <a:gd name="T4" fmla="*/ 0 w 281"/>
                <a:gd name="T5" fmla="*/ 842 h 1123"/>
                <a:gd name="T6" fmla="*/ 0 w 281"/>
                <a:gd name="T7" fmla="*/ 0 h 1123"/>
                <a:gd name="T8" fmla="*/ 279 w 281"/>
                <a:gd name="T9" fmla="*/ 278 h 1123"/>
                <a:gd name="T10" fmla="*/ 281 w 281"/>
                <a:gd name="T11" fmla="*/ 278 h 1123"/>
              </a:gdLst>
              <a:ahLst/>
              <a:cxnLst>
                <a:cxn ang="0">
                  <a:pos x="T0" y="T1"/>
                </a:cxn>
                <a:cxn ang="0">
                  <a:pos x="T2" y="T3"/>
                </a:cxn>
                <a:cxn ang="0">
                  <a:pos x="T4" y="T5"/>
                </a:cxn>
                <a:cxn ang="0">
                  <a:pos x="T6" y="T7"/>
                </a:cxn>
                <a:cxn ang="0">
                  <a:pos x="T8" y="T9"/>
                </a:cxn>
                <a:cxn ang="0">
                  <a:pos x="T10" y="T11"/>
                </a:cxn>
              </a:cxnLst>
              <a:rect l="0" t="0" r="r" b="b"/>
              <a:pathLst>
                <a:path w="281" h="1123">
                  <a:moveTo>
                    <a:pt x="281" y="278"/>
                  </a:moveTo>
                  <a:lnTo>
                    <a:pt x="281" y="1123"/>
                  </a:lnTo>
                  <a:lnTo>
                    <a:pt x="0" y="842"/>
                  </a:lnTo>
                  <a:lnTo>
                    <a:pt x="0" y="0"/>
                  </a:lnTo>
                  <a:lnTo>
                    <a:pt x="279" y="278"/>
                  </a:lnTo>
                  <a:lnTo>
                    <a:pt x="281" y="278"/>
                  </a:lnTo>
                  <a:close/>
                </a:path>
              </a:pathLst>
            </a:custGeom>
            <a:solidFill>
              <a:sysClr val="windowText" lastClr="000000">
                <a:lumMod val="65000"/>
                <a:lumOff val="35000"/>
              </a:sysClr>
            </a:solidFill>
            <a:ln>
              <a:noFill/>
            </a:ln>
            <a:extLst/>
          </p:spPr>
          <p:txBody>
            <a:bodyPr vert="horz" wrap="square" lIns="121888" tIns="60944" rIns="121888" bIns="609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99"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4" name="矩形: 圆角 13">
            <a:extLst>
              <a:ext uri="{FF2B5EF4-FFF2-40B4-BE49-F238E27FC236}">
                <a16:creationId xmlns:a16="http://schemas.microsoft.com/office/drawing/2014/main" xmlns="" id="{3119B3E7-F241-4F37-899A-5C92BCA3CA69}"/>
              </a:ext>
            </a:extLst>
          </p:cNvPr>
          <p:cNvSpPr/>
          <p:nvPr/>
        </p:nvSpPr>
        <p:spPr>
          <a:xfrm>
            <a:off x="276459" y="2533704"/>
            <a:ext cx="1149737" cy="2049647"/>
          </a:xfrm>
          <a:prstGeom prst="roundRect">
            <a:avLst>
              <a:gd name="adj" fmla="val 4841"/>
            </a:avLst>
          </a:prstGeom>
          <a:noFill/>
          <a:ln w="63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xmlns="" id="{308E3A12-97C3-494F-9A90-17F680B333E6}"/>
              </a:ext>
            </a:extLst>
          </p:cNvPr>
          <p:cNvSpPr/>
          <p:nvPr/>
        </p:nvSpPr>
        <p:spPr>
          <a:xfrm>
            <a:off x="305601" y="3951190"/>
            <a:ext cx="1156231" cy="503041"/>
          </a:xfrm>
          <a:prstGeom prst="roundRect">
            <a:avLst>
              <a:gd name="adj" fmla="val 1158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2C5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刚入学</a:t>
            </a:r>
          </a:p>
        </p:txBody>
      </p:sp>
      <p:sp>
        <p:nvSpPr>
          <p:cNvPr id="16" name="矩形: 圆角 15">
            <a:extLst>
              <a:ext uri="{FF2B5EF4-FFF2-40B4-BE49-F238E27FC236}">
                <a16:creationId xmlns:a16="http://schemas.microsoft.com/office/drawing/2014/main" xmlns="" id="{8431224C-D4BA-43F6-9283-37E431694196}"/>
              </a:ext>
            </a:extLst>
          </p:cNvPr>
          <p:cNvSpPr/>
          <p:nvPr/>
        </p:nvSpPr>
        <p:spPr>
          <a:xfrm>
            <a:off x="1536224" y="2524225"/>
            <a:ext cx="5808552" cy="2056136"/>
          </a:xfrm>
          <a:prstGeom prst="roundRect">
            <a:avLst>
              <a:gd name="adj" fmla="val 4841"/>
            </a:avLst>
          </a:prstGeom>
          <a:noFill/>
          <a:ln w="63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矩形: 圆角 16">
            <a:extLst>
              <a:ext uri="{FF2B5EF4-FFF2-40B4-BE49-F238E27FC236}">
                <a16:creationId xmlns:a16="http://schemas.microsoft.com/office/drawing/2014/main" xmlns="" id="{839EF53D-A1E8-4B2C-843B-A50AB3C62E6D}"/>
              </a:ext>
            </a:extLst>
          </p:cNvPr>
          <p:cNvSpPr/>
          <p:nvPr/>
        </p:nvSpPr>
        <p:spPr>
          <a:xfrm>
            <a:off x="3303062" y="3972396"/>
            <a:ext cx="2317547" cy="502280"/>
          </a:xfrm>
          <a:prstGeom prst="roundRect">
            <a:avLst>
              <a:gd name="adj" fmla="val 1158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b="1" dirty="0">
                <a:solidFill>
                  <a:srgbClr val="002C5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学习中</a:t>
            </a:r>
          </a:p>
        </p:txBody>
      </p:sp>
      <p:sp>
        <p:nvSpPr>
          <p:cNvPr id="18" name="矩形: 圆角 17">
            <a:extLst>
              <a:ext uri="{FF2B5EF4-FFF2-40B4-BE49-F238E27FC236}">
                <a16:creationId xmlns:a16="http://schemas.microsoft.com/office/drawing/2014/main" xmlns="" id="{E5B62051-BE89-48BF-8704-F6D1EC0E6C09}"/>
              </a:ext>
            </a:extLst>
          </p:cNvPr>
          <p:cNvSpPr/>
          <p:nvPr/>
        </p:nvSpPr>
        <p:spPr>
          <a:xfrm>
            <a:off x="7497476" y="2524225"/>
            <a:ext cx="1091041" cy="2056136"/>
          </a:xfrm>
          <a:prstGeom prst="roundRect">
            <a:avLst>
              <a:gd name="adj" fmla="val 4841"/>
            </a:avLst>
          </a:prstGeom>
          <a:noFill/>
          <a:ln w="63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矩形: 圆角 18">
            <a:extLst>
              <a:ext uri="{FF2B5EF4-FFF2-40B4-BE49-F238E27FC236}">
                <a16:creationId xmlns:a16="http://schemas.microsoft.com/office/drawing/2014/main" xmlns="" id="{6D376060-7B6D-4107-9946-AAB932A66A53}"/>
              </a:ext>
            </a:extLst>
          </p:cNvPr>
          <p:cNvSpPr/>
          <p:nvPr/>
        </p:nvSpPr>
        <p:spPr>
          <a:xfrm>
            <a:off x="7497475" y="3950199"/>
            <a:ext cx="1091042" cy="502280"/>
          </a:xfrm>
          <a:prstGeom prst="roundRect">
            <a:avLst>
              <a:gd name="adj" fmla="val 1158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a:solidFill>
                  <a:srgbClr val="002C58"/>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毕业时</a:t>
            </a:r>
          </a:p>
        </p:txBody>
      </p:sp>
      <p:grpSp>
        <p:nvGrpSpPr>
          <p:cNvPr id="20" name="组合 19">
            <a:extLst>
              <a:ext uri="{FF2B5EF4-FFF2-40B4-BE49-F238E27FC236}">
                <a16:creationId xmlns:a16="http://schemas.microsoft.com/office/drawing/2014/main" xmlns="" id="{F6E6DF5F-3C33-4B4A-982F-5802E63622F0}"/>
              </a:ext>
            </a:extLst>
          </p:cNvPr>
          <p:cNvGrpSpPr/>
          <p:nvPr/>
        </p:nvGrpSpPr>
        <p:grpSpPr>
          <a:xfrm>
            <a:off x="4031373" y="4767832"/>
            <a:ext cx="965653" cy="983555"/>
            <a:chOff x="4027326" y="1337541"/>
            <a:chExt cx="4137349" cy="5184880"/>
          </a:xfrm>
        </p:grpSpPr>
        <p:grpSp>
          <p:nvGrpSpPr>
            <p:cNvPr id="21" name="Group 9938">
              <a:extLst>
                <a:ext uri="{FF2B5EF4-FFF2-40B4-BE49-F238E27FC236}">
                  <a16:creationId xmlns:a16="http://schemas.microsoft.com/office/drawing/2014/main" xmlns="" id="{F223F61A-F4D4-46C2-BECC-10F04E8F31FA}"/>
                </a:ext>
              </a:extLst>
            </p:cNvPr>
            <p:cNvGrpSpPr/>
            <p:nvPr/>
          </p:nvGrpSpPr>
          <p:grpSpPr>
            <a:xfrm>
              <a:off x="4478549" y="3494951"/>
              <a:ext cx="590083" cy="690673"/>
              <a:chOff x="0" y="0"/>
              <a:chExt cx="1180164" cy="1381345"/>
            </a:xfrm>
          </p:grpSpPr>
          <p:sp>
            <p:nvSpPr>
              <p:cNvPr id="100" name="Shape 9935">
                <a:extLst>
                  <a:ext uri="{FF2B5EF4-FFF2-40B4-BE49-F238E27FC236}">
                    <a16:creationId xmlns:a16="http://schemas.microsoft.com/office/drawing/2014/main" xmlns="" id="{F8E72ED8-4BF9-47E6-ACEF-740B492EF432}"/>
                  </a:ext>
                </a:extLst>
              </p:cNvPr>
              <p:cNvSpPr/>
              <p:nvPr/>
            </p:nvSpPr>
            <p:spPr>
              <a:xfrm>
                <a:off x="0" y="0"/>
                <a:ext cx="1180165" cy="1381346"/>
              </a:xfrm>
              <a:custGeom>
                <a:avLst/>
                <a:gdLst/>
                <a:ahLst/>
                <a:cxnLst>
                  <a:cxn ang="0">
                    <a:pos x="wd2" y="hd2"/>
                  </a:cxn>
                  <a:cxn ang="5400000">
                    <a:pos x="wd2" y="hd2"/>
                  </a:cxn>
                  <a:cxn ang="10800000">
                    <a:pos x="wd2" y="hd2"/>
                  </a:cxn>
                  <a:cxn ang="16200000">
                    <a:pos x="wd2" y="hd2"/>
                  </a:cxn>
                </a:cxnLst>
                <a:rect l="0" t="0" r="r" b="b"/>
                <a:pathLst>
                  <a:path w="21600" h="21600" extrusionOk="0">
                    <a:moveTo>
                      <a:pt x="12031" y="0"/>
                    </a:moveTo>
                    <a:lnTo>
                      <a:pt x="2075" y="5175"/>
                    </a:lnTo>
                    <a:lnTo>
                      <a:pt x="0" y="14690"/>
                    </a:lnTo>
                    <a:lnTo>
                      <a:pt x="9571" y="21600"/>
                    </a:lnTo>
                    <a:lnTo>
                      <a:pt x="19525" y="16426"/>
                    </a:lnTo>
                    <a:lnTo>
                      <a:pt x="21600" y="6910"/>
                    </a:lnTo>
                    <a:cubicBezTo>
                      <a:pt x="21600" y="6910"/>
                      <a:pt x="12031" y="0"/>
                      <a:pt x="12031" y="0"/>
                    </a:cubicBezTo>
                    <a:close/>
                  </a:path>
                </a:pathLst>
              </a:custGeom>
              <a:solidFill>
                <a:srgbClr val="556675"/>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101" name="Shape 9936">
                <a:extLst>
                  <a:ext uri="{FF2B5EF4-FFF2-40B4-BE49-F238E27FC236}">
                    <a16:creationId xmlns:a16="http://schemas.microsoft.com/office/drawing/2014/main" xmlns="" id="{467098FC-5BB8-41EE-A859-102DA076E61A}"/>
                  </a:ext>
                </a:extLst>
              </p:cNvPr>
              <p:cNvSpPr/>
              <p:nvPr/>
            </p:nvSpPr>
            <p:spPr>
              <a:xfrm>
                <a:off x="0" y="0"/>
                <a:ext cx="657322" cy="9394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7" y="13993"/>
                    </a:lnTo>
                    <a:lnTo>
                      <a:pt x="0" y="21600"/>
                    </a:lnTo>
                    <a:lnTo>
                      <a:pt x="3726" y="7609"/>
                    </a:lnTo>
                    <a:cubicBezTo>
                      <a:pt x="3726" y="7609"/>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102" name="Shape 9937">
                <a:extLst>
                  <a:ext uri="{FF2B5EF4-FFF2-40B4-BE49-F238E27FC236}">
                    <a16:creationId xmlns:a16="http://schemas.microsoft.com/office/drawing/2014/main" xmlns="" id="{1689E407-E2BB-431C-8D7F-334BBB60D9F3}"/>
                  </a:ext>
                </a:extLst>
              </p:cNvPr>
              <p:cNvSpPr/>
              <p:nvPr/>
            </p:nvSpPr>
            <p:spPr>
              <a:xfrm>
                <a:off x="0" y="606236"/>
                <a:ext cx="1066793" cy="772760"/>
              </a:xfrm>
              <a:custGeom>
                <a:avLst/>
                <a:gdLst/>
                <a:ahLst/>
                <a:cxnLst>
                  <a:cxn ang="0">
                    <a:pos x="wd2" y="hd2"/>
                  </a:cxn>
                  <a:cxn ang="5400000">
                    <a:pos x="wd2" y="hd2"/>
                  </a:cxn>
                  <a:cxn ang="10800000">
                    <a:pos x="wd2" y="hd2"/>
                  </a:cxn>
                  <a:cxn ang="16200000">
                    <a:pos x="wd2" y="hd2"/>
                  </a:cxn>
                </a:cxnLst>
                <a:rect l="0" t="0" r="r" b="b"/>
                <a:pathLst>
                  <a:path w="21600" h="21600" extrusionOk="0">
                    <a:moveTo>
                      <a:pt x="10588" y="21600"/>
                    </a:moveTo>
                    <a:lnTo>
                      <a:pt x="0" y="9248"/>
                    </a:lnTo>
                    <a:lnTo>
                      <a:pt x="11015" y="0"/>
                    </a:lnTo>
                    <a:lnTo>
                      <a:pt x="21600" y="12352"/>
                    </a:lnTo>
                    <a:cubicBezTo>
                      <a:pt x="21600" y="12352"/>
                      <a:pt x="10588" y="21600"/>
                      <a:pt x="10588" y="21600"/>
                    </a:cubicBezTo>
                    <a:close/>
                  </a:path>
                </a:pathLst>
              </a:custGeom>
              <a:solidFill>
                <a:srgbClr val="1A202E">
                  <a:alpha val="6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22" name="Group 9942">
              <a:extLst>
                <a:ext uri="{FF2B5EF4-FFF2-40B4-BE49-F238E27FC236}">
                  <a16:creationId xmlns:a16="http://schemas.microsoft.com/office/drawing/2014/main" xmlns="" id="{1B7138A8-C94A-44CA-801F-7736B53CA382}"/>
                </a:ext>
              </a:extLst>
            </p:cNvPr>
            <p:cNvGrpSpPr/>
            <p:nvPr/>
          </p:nvGrpSpPr>
          <p:grpSpPr>
            <a:xfrm>
              <a:off x="4802865" y="2888620"/>
              <a:ext cx="1082376" cy="1267028"/>
              <a:chOff x="0" y="0"/>
              <a:chExt cx="2164750" cy="2534053"/>
            </a:xfrm>
          </p:grpSpPr>
          <p:sp>
            <p:nvSpPr>
              <p:cNvPr id="97" name="Shape 9939">
                <a:extLst>
                  <a:ext uri="{FF2B5EF4-FFF2-40B4-BE49-F238E27FC236}">
                    <a16:creationId xmlns:a16="http://schemas.microsoft.com/office/drawing/2014/main" xmlns="" id="{CCAF547D-2255-42E9-9476-6ED4DA732F5C}"/>
                  </a:ext>
                </a:extLst>
              </p:cNvPr>
              <p:cNvSpPr/>
              <p:nvPr/>
            </p:nvSpPr>
            <p:spPr>
              <a:xfrm>
                <a:off x="0" y="0"/>
                <a:ext cx="2164751" cy="2534054"/>
              </a:xfrm>
              <a:custGeom>
                <a:avLst/>
                <a:gdLst/>
                <a:ahLst/>
                <a:cxnLst>
                  <a:cxn ang="0">
                    <a:pos x="wd2" y="hd2"/>
                  </a:cxn>
                  <a:cxn ang="5400000">
                    <a:pos x="wd2" y="hd2"/>
                  </a:cxn>
                  <a:cxn ang="10800000">
                    <a:pos x="wd2" y="hd2"/>
                  </a:cxn>
                  <a:cxn ang="16200000">
                    <a:pos x="wd2" y="hd2"/>
                  </a:cxn>
                </a:cxnLst>
                <a:rect l="0" t="0" r="r" b="b"/>
                <a:pathLst>
                  <a:path w="21600" h="21600" extrusionOk="0">
                    <a:moveTo>
                      <a:pt x="12031" y="0"/>
                    </a:moveTo>
                    <a:lnTo>
                      <a:pt x="2075" y="5175"/>
                    </a:lnTo>
                    <a:lnTo>
                      <a:pt x="0" y="14691"/>
                    </a:lnTo>
                    <a:lnTo>
                      <a:pt x="9570" y="21600"/>
                    </a:lnTo>
                    <a:lnTo>
                      <a:pt x="19526" y="16425"/>
                    </a:lnTo>
                    <a:lnTo>
                      <a:pt x="21600" y="6910"/>
                    </a:lnTo>
                    <a:cubicBezTo>
                      <a:pt x="21600" y="6910"/>
                      <a:pt x="12031" y="0"/>
                      <a:pt x="12031" y="0"/>
                    </a:cubicBezTo>
                    <a:close/>
                  </a:path>
                </a:pathLst>
              </a:custGeom>
              <a:solidFill>
                <a:schemeClr val="accent2"/>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98" name="Shape 9940">
                <a:extLst>
                  <a:ext uri="{FF2B5EF4-FFF2-40B4-BE49-F238E27FC236}">
                    <a16:creationId xmlns:a16="http://schemas.microsoft.com/office/drawing/2014/main" xmlns="" id="{6BF6557D-3370-4F71-BDBF-7D06732D35FB}"/>
                  </a:ext>
                </a:extLst>
              </p:cNvPr>
              <p:cNvSpPr/>
              <p:nvPr/>
            </p:nvSpPr>
            <p:spPr>
              <a:xfrm>
                <a:off x="0" y="0"/>
                <a:ext cx="1205721" cy="17234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6" y="13991"/>
                    </a:lnTo>
                    <a:lnTo>
                      <a:pt x="0" y="21600"/>
                    </a:lnTo>
                    <a:lnTo>
                      <a:pt x="3724" y="7609"/>
                    </a:lnTo>
                    <a:cubicBezTo>
                      <a:pt x="3724" y="7609"/>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99" name="Shape 9941">
                <a:extLst>
                  <a:ext uri="{FF2B5EF4-FFF2-40B4-BE49-F238E27FC236}">
                    <a16:creationId xmlns:a16="http://schemas.microsoft.com/office/drawing/2014/main" xmlns="" id="{74910D82-1F58-489B-8D01-6EF1B7FA4EDE}"/>
                  </a:ext>
                </a:extLst>
              </p:cNvPr>
              <p:cNvSpPr/>
              <p:nvPr/>
            </p:nvSpPr>
            <p:spPr>
              <a:xfrm>
                <a:off x="0" y="1116297"/>
                <a:ext cx="1956833" cy="1417757"/>
              </a:xfrm>
              <a:custGeom>
                <a:avLst/>
                <a:gdLst/>
                <a:ahLst/>
                <a:cxnLst>
                  <a:cxn ang="0">
                    <a:pos x="wd2" y="hd2"/>
                  </a:cxn>
                  <a:cxn ang="5400000">
                    <a:pos x="wd2" y="hd2"/>
                  </a:cxn>
                  <a:cxn ang="10800000">
                    <a:pos x="wd2" y="hd2"/>
                  </a:cxn>
                  <a:cxn ang="16200000">
                    <a:pos x="wd2" y="hd2"/>
                  </a:cxn>
                </a:cxnLst>
                <a:rect l="0" t="0" r="r" b="b"/>
                <a:pathLst>
                  <a:path w="21600" h="21600" extrusionOk="0">
                    <a:moveTo>
                      <a:pt x="10587" y="21600"/>
                    </a:moveTo>
                    <a:lnTo>
                      <a:pt x="0" y="9250"/>
                    </a:lnTo>
                    <a:lnTo>
                      <a:pt x="11014" y="0"/>
                    </a:lnTo>
                    <a:lnTo>
                      <a:pt x="21600" y="12350"/>
                    </a:lnTo>
                    <a:cubicBezTo>
                      <a:pt x="21600" y="12350"/>
                      <a:pt x="10587" y="21600"/>
                      <a:pt x="10587" y="21600"/>
                    </a:cubicBezTo>
                    <a:close/>
                  </a:path>
                </a:pathLst>
              </a:custGeom>
              <a:solidFill>
                <a:srgbClr val="1A202E">
                  <a:alpha val="5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23" name="Group 9946">
              <a:extLst>
                <a:ext uri="{FF2B5EF4-FFF2-40B4-BE49-F238E27FC236}">
                  <a16:creationId xmlns:a16="http://schemas.microsoft.com/office/drawing/2014/main" xmlns="" id="{572DC443-FCC9-45B2-96A4-197C7E3F60B0}"/>
                </a:ext>
              </a:extLst>
            </p:cNvPr>
            <p:cNvGrpSpPr/>
            <p:nvPr/>
          </p:nvGrpSpPr>
          <p:grpSpPr>
            <a:xfrm>
              <a:off x="4633657" y="3819267"/>
              <a:ext cx="1302196" cy="1524311"/>
              <a:chOff x="0" y="0"/>
              <a:chExt cx="2604390" cy="3048619"/>
            </a:xfrm>
          </p:grpSpPr>
          <p:sp>
            <p:nvSpPr>
              <p:cNvPr id="94" name="Shape 9943">
                <a:extLst>
                  <a:ext uri="{FF2B5EF4-FFF2-40B4-BE49-F238E27FC236}">
                    <a16:creationId xmlns:a16="http://schemas.microsoft.com/office/drawing/2014/main" xmlns="" id="{219FD94B-DECC-4541-8B19-80165F8A0E7B}"/>
                  </a:ext>
                </a:extLst>
              </p:cNvPr>
              <p:cNvSpPr/>
              <p:nvPr/>
            </p:nvSpPr>
            <p:spPr>
              <a:xfrm>
                <a:off x="0" y="0"/>
                <a:ext cx="2604391" cy="3048620"/>
              </a:xfrm>
              <a:custGeom>
                <a:avLst/>
                <a:gdLst/>
                <a:ahLst/>
                <a:cxnLst>
                  <a:cxn ang="0">
                    <a:pos x="wd2" y="hd2"/>
                  </a:cxn>
                  <a:cxn ang="5400000">
                    <a:pos x="wd2" y="hd2"/>
                  </a:cxn>
                  <a:cxn ang="10800000">
                    <a:pos x="wd2" y="hd2"/>
                  </a:cxn>
                  <a:cxn ang="16200000">
                    <a:pos x="wd2" y="hd2"/>
                  </a:cxn>
                </a:cxnLst>
                <a:rect l="0" t="0" r="r" b="b"/>
                <a:pathLst>
                  <a:path w="21600" h="21600" extrusionOk="0">
                    <a:moveTo>
                      <a:pt x="12029" y="0"/>
                    </a:moveTo>
                    <a:lnTo>
                      <a:pt x="2074" y="5175"/>
                    </a:lnTo>
                    <a:lnTo>
                      <a:pt x="0" y="14690"/>
                    </a:lnTo>
                    <a:lnTo>
                      <a:pt x="9570" y="21600"/>
                    </a:lnTo>
                    <a:lnTo>
                      <a:pt x="19526" y="16425"/>
                    </a:lnTo>
                    <a:lnTo>
                      <a:pt x="21600" y="6910"/>
                    </a:lnTo>
                    <a:cubicBezTo>
                      <a:pt x="21600" y="6910"/>
                      <a:pt x="12029" y="0"/>
                      <a:pt x="12029" y="0"/>
                    </a:cubicBezTo>
                    <a:close/>
                  </a:path>
                </a:pathLst>
              </a:custGeom>
              <a:solidFill>
                <a:schemeClr val="accent3"/>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95" name="Shape 9944">
                <a:extLst>
                  <a:ext uri="{FF2B5EF4-FFF2-40B4-BE49-F238E27FC236}">
                    <a16:creationId xmlns:a16="http://schemas.microsoft.com/office/drawing/2014/main" xmlns="" id="{89507634-2D28-48EC-8038-5724F0D716D3}"/>
                  </a:ext>
                </a:extLst>
              </p:cNvPr>
              <p:cNvSpPr/>
              <p:nvPr/>
            </p:nvSpPr>
            <p:spPr>
              <a:xfrm>
                <a:off x="0" y="0"/>
                <a:ext cx="1450406" cy="20733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8" y="13991"/>
                    </a:lnTo>
                    <a:lnTo>
                      <a:pt x="0" y="21600"/>
                    </a:lnTo>
                    <a:lnTo>
                      <a:pt x="3724" y="7609"/>
                    </a:lnTo>
                    <a:cubicBezTo>
                      <a:pt x="3724" y="7609"/>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96" name="Shape 9945">
                <a:extLst>
                  <a:ext uri="{FF2B5EF4-FFF2-40B4-BE49-F238E27FC236}">
                    <a16:creationId xmlns:a16="http://schemas.microsoft.com/office/drawing/2014/main" xmlns="" id="{02FB3F57-3CBC-40ED-8F34-6E97E563599F}"/>
                  </a:ext>
                </a:extLst>
              </p:cNvPr>
              <p:cNvSpPr/>
              <p:nvPr/>
            </p:nvSpPr>
            <p:spPr>
              <a:xfrm>
                <a:off x="0" y="1342957"/>
                <a:ext cx="2354309" cy="1705663"/>
              </a:xfrm>
              <a:custGeom>
                <a:avLst/>
                <a:gdLst/>
                <a:ahLst/>
                <a:cxnLst>
                  <a:cxn ang="0">
                    <a:pos x="wd2" y="hd2"/>
                  </a:cxn>
                  <a:cxn ang="5400000">
                    <a:pos x="wd2" y="hd2"/>
                  </a:cxn>
                  <a:cxn ang="10800000">
                    <a:pos x="wd2" y="hd2"/>
                  </a:cxn>
                  <a:cxn ang="16200000">
                    <a:pos x="wd2" y="hd2"/>
                  </a:cxn>
                </a:cxnLst>
                <a:rect l="0" t="0" r="r" b="b"/>
                <a:pathLst>
                  <a:path w="21600" h="21600" extrusionOk="0">
                    <a:moveTo>
                      <a:pt x="10587" y="21600"/>
                    </a:moveTo>
                    <a:lnTo>
                      <a:pt x="0" y="9250"/>
                    </a:lnTo>
                    <a:lnTo>
                      <a:pt x="11014" y="0"/>
                    </a:lnTo>
                    <a:lnTo>
                      <a:pt x="21600" y="12351"/>
                    </a:lnTo>
                    <a:cubicBezTo>
                      <a:pt x="21600" y="12351"/>
                      <a:pt x="10587" y="21600"/>
                      <a:pt x="10587" y="21600"/>
                    </a:cubicBezTo>
                    <a:close/>
                  </a:path>
                </a:pathLst>
              </a:custGeom>
              <a:solidFill>
                <a:srgbClr val="1A202E">
                  <a:alpha val="5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24" name="Group 9950">
              <a:extLst>
                <a:ext uri="{FF2B5EF4-FFF2-40B4-BE49-F238E27FC236}">
                  <a16:creationId xmlns:a16="http://schemas.microsoft.com/office/drawing/2014/main" xmlns="" id="{0CE265A6-72FD-4211-9922-579387168620}"/>
                </a:ext>
              </a:extLst>
            </p:cNvPr>
            <p:cNvGrpSpPr/>
            <p:nvPr/>
          </p:nvGrpSpPr>
          <p:grpSpPr>
            <a:xfrm>
              <a:off x="7496101" y="2818116"/>
              <a:ext cx="668574" cy="782660"/>
              <a:chOff x="0" y="0"/>
              <a:chExt cx="1337145" cy="1565317"/>
            </a:xfrm>
          </p:grpSpPr>
          <p:sp>
            <p:nvSpPr>
              <p:cNvPr id="91" name="Shape 9947">
                <a:extLst>
                  <a:ext uri="{FF2B5EF4-FFF2-40B4-BE49-F238E27FC236}">
                    <a16:creationId xmlns:a16="http://schemas.microsoft.com/office/drawing/2014/main" xmlns="" id="{E77535EC-86C8-45DE-A8EF-E8943E06E31E}"/>
                  </a:ext>
                </a:extLst>
              </p:cNvPr>
              <p:cNvSpPr/>
              <p:nvPr/>
            </p:nvSpPr>
            <p:spPr>
              <a:xfrm>
                <a:off x="0" y="0"/>
                <a:ext cx="1337146" cy="1565318"/>
              </a:xfrm>
              <a:custGeom>
                <a:avLst/>
                <a:gdLst/>
                <a:ahLst/>
                <a:cxnLst>
                  <a:cxn ang="0">
                    <a:pos x="wd2" y="hd2"/>
                  </a:cxn>
                  <a:cxn ang="5400000">
                    <a:pos x="wd2" y="hd2"/>
                  </a:cxn>
                  <a:cxn ang="10800000">
                    <a:pos x="wd2" y="hd2"/>
                  </a:cxn>
                  <a:cxn ang="16200000">
                    <a:pos x="wd2" y="hd2"/>
                  </a:cxn>
                </a:cxnLst>
                <a:rect l="0" t="0" r="r" b="b"/>
                <a:pathLst>
                  <a:path w="21600" h="21600" extrusionOk="0">
                    <a:moveTo>
                      <a:pt x="12030" y="0"/>
                    </a:moveTo>
                    <a:lnTo>
                      <a:pt x="2074" y="5176"/>
                    </a:lnTo>
                    <a:lnTo>
                      <a:pt x="0" y="14690"/>
                    </a:lnTo>
                    <a:lnTo>
                      <a:pt x="9570" y="21600"/>
                    </a:lnTo>
                    <a:lnTo>
                      <a:pt x="19526" y="16425"/>
                    </a:lnTo>
                    <a:lnTo>
                      <a:pt x="21600" y="6909"/>
                    </a:lnTo>
                    <a:cubicBezTo>
                      <a:pt x="21600" y="6909"/>
                      <a:pt x="12030" y="0"/>
                      <a:pt x="12030" y="0"/>
                    </a:cubicBezTo>
                    <a:close/>
                  </a:path>
                </a:pathLst>
              </a:custGeom>
              <a:solidFill>
                <a:schemeClr val="accent2"/>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92" name="Shape 9948">
                <a:extLst>
                  <a:ext uri="{FF2B5EF4-FFF2-40B4-BE49-F238E27FC236}">
                    <a16:creationId xmlns:a16="http://schemas.microsoft.com/office/drawing/2014/main" xmlns="" id="{A5B9AE2B-834B-4708-B0BD-B060146EA325}"/>
                  </a:ext>
                </a:extLst>
              </p:cNvPr>
              <p:cNvSpPr/>
              <p:nvPr/>
            </p:nvSpPr>
            <p:spPr>
              <a:xfrm>
                <a:off x="0" y="0"/>
                <a:ext cx="744721" cy="106454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5" y="13990"/>
                    </a:lnTo>
                    <a:lnTo>
                      <a:pt x="0" y="21600"/>
                    </a:lnTo>
                    <a:lnTo>
                      <a:pt x="3724" y="7610"/>
                    </a:lnTo>
                    <a:cubicBezTo>
                      <a:pt x="3724" y="7610"/>
                      <a:pt x="21600" y="0"/>
                      <a:pt x="21600" y="0"/>
                    </a:cubicBezTo>
                    <a:close/>
                  </a:path>
                </a:pathLst>
              </a:custGeom>
              <a:solidFill>
                <a:srgbClr val="5D5E5E">
                  <a:alpha val="2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93" name="Shape 9949">
                <a:extLst>
                  <a:ext uri="{FF2B5EF4-FFF2-40B4-BE49-F238E27FC236}">
                    <a16:creationId xmlns:a16="http://schemas.microsoft.com/office/drawing/2014/main" xmlns="" id="{50D8AFB7-4595-4A0C-9995-2562052E02EC}"/>
                  </a:ext>
                </a:extLst>
              </p:cNvPr>
              <p:cNvSpPr/>
              <p:nvPr/>
            </p:nvSpPr>
            <p:spPr>
              <a:xfrm>
                <a:off x="0" y="689477"/>
                <a:ext cx="1208750" cy="875841"/>
              </a:xfrm>
              <a:custGeom>
                <a:avLst/>
                <a:gdLst/>
                <a:ahLst/>
                <a:cxnLst>
                  <a:cxn ang="0">
                    <a:pos x="wd2" y="hd2"/>
                  </a:cxn>
                  <a:cxn ang="5400000">
                    <a:pos x="wd2" y="hd2"/>
                  </a:cxn>
                  <a:cxn ang="10800000">
                    <a:pos x="wd2" y="hd2"/>
                  </a:cxn>
                  <a:cxn ang="16200000">
                    <a:pos x="wd2" y="hd2"/>
                  </a:cxn>
                </a:cxnLst>
                <a:rect l="0" t="0" r="r" b="b"/>
                <a:pathLst>
                  <a:path w="21600" h="21600" extrusionOk="0">
                    <a:moveTo>
                      <a:pt x="10587" y="21600"/>
                    </a:moveTo>
                    <a:lnTo>
                      <a:pt x="0" y="9250"/>
                    </a:lnTo>
                    <a:lnTo>
                      <a:pt x="11013" y="0"/>
                    </a:lnTo>
                    <a:lnTo>
                      <a:pt x="21600" y="12352"/>
                    </a:lnTo>
                    <a:cubicBezTo>
                      <a:pt x="21600" y="12352"/>
                      <a:pt x="10587" y="21600"/>
                      <a:pt x="10587" y="21600"/>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25" name="Group 9954">
              <a:extLst>
                <a:ext uri="{FF2B5EF4-FFF2-40B4-BE49-F238E27FC236}">
                  <a16:creationId xmlns:a16="http://schemas.microsoft.com/office/drawing/2014/main" xmlns="" id="{35D2C113-2FC2-4467-84EE-1F14F7F6B24A}"/>
                </a:ext>
              </a:extLst>
            </p:cNvPr>
            <p:cNvGrpSpPr/>
            <p:nvPr/>
          </p:nvGrpSpPr>
          <p:grpSpPr>
            <a:xfrm>
              <a:off x="4943872" y="1337541"/>
              <a:ext cx="419277" cy="490813"/>
              <a:chOff x="0" y="0"/>
              <a:chExt cx="838552" cy="981624"/>
            </a:xfrm>
          </p:grpSpPr>
          <p:sp>
            <p:nvSpPr>
              <p:cNvPr id="88" name="Shape 9951">
                <a:extLst>
                  <a:ext uri="{FF2B5EF4-FFF2-40B4-BE49-F238E27FC236}">
                    <a16:creationId xmlns:a16="http://schemas.microsoft.com/office/drawing/2014/main" xmlns="" id="{26039855-150A-4F48-8E40-840BEBCAC4C7}"/>
                  </a:ext>
                </a:extLst>
              </p:cNvPr>
              <p:cNvSpPr/>
              <p:nvPr/>
            </p:nvSpPr>
            <p:spPr>
              <a:xfrm>
                <a:off x="0" y="0"/>
                <a:ext cx="838553" cy="981625"/>
              </a:xfrm>
              <a:custGeom>
                <a:avLst/>
                <a:gdLst/>
                <a:ahLst/>
                <a:cxnLst>
                  <a:cxn ang="0">
                    <a:pos x="wd2" y="hd2"/>
                  </a:cxn>
                  <a:cxn ang="5400000">
                    <a:pos x="wd2" y="hd2"/>
                  </a:cxn>
                  <a:cxn ang="10800000">
                    <a:pos x="wd2" y="hd2"/>
                  </a:cxn>
                  <a:cxn ang="16200000">
                    <a:pos x="wd2" y="hd2"/>
                  </a:cxn>
                </a:cxnLst>
                <a:rect l="0" t="0" r="r" b="b"/>
                <a:pathLst>
                  <a:path w="21600" h="21600" extrusionOk="0">
                    <a:moveTo>
                      <a:pt x="12029" y="0"/>
                    </a:moveTo>
                    <a:lnTo>
                      <a:pt x="2075" y="5175"/>
                    </a:lnTo>
                    <a:lnTo>
                      <a:pt x="0" y="14691"/>
                    </a:lnTo>
                    <a:lnTo>
                      <a:pt x="9569" y="21600"/>
                    </a:lnTo>
                    <a:lnTo>
                      <a:pt x="19525" y="16424"/>
                    </a:lnTo>
                    <a:lnTo>
                      <a:pt x="21600" y="6908"/>
                    </a:lnTo>
                    <a:cubicBezTo>
                      <a:pt x="21600" y="6908"/>
                      <a:pt x="12029" y="0"/>
                      <a:pt x="12029" y="0"/>
                    </a:cubicBezTo>
                    <a:close/>
                  </a:path>
                </a:pathLst>
              </a:custGeom>
              <a:solidFill>
                <a:schemeClr val="accent1"/>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89" name="Shape 9952">
                <a:extLst>
                  <a:ext uri="{FF2B5EF4-FFF2-40B4-BE49-F238E27FC236}">
                    <a16:creationId xmlns:a16="http://schemas.microsoft.com/office/drawing/2014/main" xmlns="" id="{72F3E2A4-56F8-4B6F-94EC-502D3447BC8D}"/>
                  </a:ext>
                </a:extLst>
              </p:cNvPr>
              <p:cNvSpPr/>
              <p:nvPr/>
            </p:nvSpPr>
            <p:spPr>
              <a:xfrm>
                <a:off x="0" y="0"/>
                <a:ext cx="467030" cy="667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7" y="13989"/>
                    </a:lnTo>
                    <a:lnTo>
                      <a:pt x="0" y="21600"/>
                    </a:lnTo>
                    <a:lnTo>
                      <a:pt x="3726" y="7609"/>
                    </a:lnTo>
                    <a:cubicBezTo>
                      <a:pt x="3726" y="7609"/>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90" name="Shape 9953">
                <a:extLst>
                  <a:ext uri="{FF2B5EF4-FFF2-40B4-BE49-F238E27FC236}">
                    <a16:creationId xmlns:a16="http://schemas.microsoft.com/office/drawing/2014/main" xmlns="" id="{953985F5-54B3-4C59-BC8E-1E5241351165}"/>
                  </a:ext>
                </a:extLst>
              </p:cNvPr>
              <p:cNvSpPr/>
              <p:nvPr/>
            </p:nvSpPr>
            <p:spPr>
              <a:xfrm>
                <a:off x="0" y="432412"/>
                <a:ext cx="758038" cy="549213"/>
              </a:xfrm>
              <a:custGeom>
                <a:avLst/>
                <a:gdLst/>
                <a:ahLst/>
                <a:cxnLst>
                  <a:cxn ang="0">
                    <a:pos x="wd2" y="hd2"/>
                  </a:cxn>
                  <a:cxn ang="5400000">
                    <a:pos x="wd2" y="hd2"/>
                  </a:cxn>
                  <a:cxn ang="10800000">
                    <a:pos x="wd2" y="hd2"/>
                  </a:cxn>
                  <a:cxn ang="16200000">
                    <a:pos x="wd2" y="hd2"/>
                  </a:cxn>
                </a:cxnLst>
                <a:rect l="0" t="0" r="r" b="b"/>
                <a:pathLst>
                  <a:path w="21600" h="21600" extrusionOk="0">
                    <a:moveTo>
                      <a:pt x="10586" y="21600"/>
                    </a:moveTo>
                    <a:lnTo>
                      <a:pt x="0" y="9252"/>
                    </a:lnTo>
                    <a:lnTo>
                      <a:pt x="11014" y="0"/>
                    </a:lnTo>
                    <a:lnTo>
                      <a:pt x="21600" y="12349"/>
                    </a:lnTo>
                    <a:cubicBezTo>
                      <a:pt x="21600" y="12349"/>
                      <a:pt x="10586" y="21600"/>
                      <a:pt x="10586" y="21600"/>
                    </a:cubicBezTo>
                    <a:close/>
                  </a:path>
                </a:pathLst>
              </a:custGeom>
              <a:solidFill>
                <a:srgbClr val="1A202E">
                  <a:alpha val="5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26" name="Group 9958">
              <a:extLst>
                <a:ext uri="{FF2B5EF4-FFF2-40B4-BE49-F238E27FC236}">
                  <a16:creationId xmlns:a16="http://schemas.microsoft.com/office/drawing/2014/main" xmlns="" id="{D34DC67E-4CD3-46EB-AC71-B1376297A09F}"/>
                </a:ext>
              </a:extLst>
            </p:cNvPr>
            <p:cNvGrpSpPr/>
            <p:nvPr/>
          </p:nvGrpSpPr>
          <p:grpSpPr>
            <a:xfrm>
              <a:off x="4123961" y="2564304"/>
              <a:ext cx="515287" cy="600769"/>
              <a:chOff x="0" y="0"/>
              <a:chExt cx="1030572" cy="1201536"/>
            </a:xfrm>
          </p:grpSpPr>
          <p:sp>
            <p:nvSpPr>
              <p:cNvPr id="85" name="Shape 9955">
                <a:extLst>
                  <a:ext uri="{FF2B5EF4-FFF2-40B4-BE49-F238E27FC236}">
                    <a16:creationId xmlns:a16="http://schemas.microsoft.com/office/drawing/2014/main" xmlns="" id="{8DEB1C30-F967-40EF-8D65-81A63EC232D4}"/>
                  </a:ext>
                </a:extLst>
              </p:cNvPr>
              <p:cNvSpPr/>
              <p:nvPr/>
            </p:nvSpPr>
            <p:spPr>
              <a:xfrm>
                <a:off x="4138" y="0"/>
                <a:ext cx="1026435" cy="1201537"/>
              </a:xfrm>
              <a:custGeom>
                <a:avLst/>
                <a:gdLst/>
                <a:ahLst/>
                <a:cxnLst>
                  <a:cxn ang="0">
                    <a:pos x="wd2" y="hd2"/>
                  </a:cxn>
                  <a:cxn ang="5400000">
                    <a:pos x="wd2" y="hd2"/>
                  </a:cxn>
                  <a:cxn ang="10800000">
                    <a:pos x="wd2" y="hd2"/>
                  </a:cxn>
                  <a:cxn ang="16200000">
                    <a:pos x="wd2" y="hd2"/>
                  </a:cxn>
                </a:cxnLst>
                <a:rect l="0" t="0" r="r" b="b"/>
                <a:pathLst>
                  <a:path w="21600" h="21600" extrusionOk="0">
                    <a:moveTo>
                      <a:pt x="12030" y="0"/>
                    </a:moveTo>
                    <a:lnTo>
                      <a:pt x="2075" y="5176"/>
                    </a:lnTo>
                    <a:lnTo>
                      <a:pt x="0" y="14691"/>
                    </a:lnTo>
                    <a:lnTo>
                      <a:pt x="9570" y="21600"/>
                    </a:lnTo>
                    <a:lnTo>
                      <a:pt x="19525" y="16427"/>
                    </a:lnTo>
                    <a:lnTo>
                      <a:pt x="21600" y="6909"/>
                    </a:lnTo>
                    <a:cubicBezTo>
                      <a:pt x="21600" y="6909"/>
                      <a:pt x="12030" y="0"/>
                      <a:pt x="12030" y="0"/>
                    </a:cubicBezTo>
                    <a:close/>
                  </a:path>
                </a:pathLst>
              </a:custGeom>
              <a:solidFill>
                <a:srgbClr val="556675"/>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86" name="Shape 9956">
                <a:extLst>
                  <a:ext uri="{FF2B5EF4-FFF2-40B4-BE49-F238E27FC236}">
                    <a16:creationId xmlns:a16="http://schemas.microsoft.com/office/drawing/2014/main" xmlns="" id="{79746A83-3126-4914-ADEC-B2B4BA0EA044}"/>
                  </a:ext>
                </a:extLst>
              </p:cNvPr>
              <p:cNvSpPr/>
              <p:nvPr/>
            </p:nvSpPr>
            <p:spPr>
              <a:xfrm>
                <a:off x="0" y="0"/>
                <a:ext cx="571686" cy="81723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6" y="13990"/>
                    </a:lnTo>
                    <a:lnTo>
                      <a:pt x="0" y="21600"/>
                    </a:lnTo>
                    <a:lnTo>
                      <a:pt x="3726" y="7610"/>
                    </a:lnTo>
                    <a:cubicBezTo>
                      <a:pt x="3726" y="7610"/>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87" name="Shape 9957">
                <a:extLst>
                  <a:ext uri="{FF2B5EF4-FFF2-40B4-BE49-F238E27FC236}">
                    <a16:creationId xmlns:a16="http://schemas.microsoft.com/office/drawing/2014/main" xmlns="" id="{E940124F-A6B5-479B-AB1C-2105E156C163}"/>
                  </a:ext>
                </a:extLst>
              </p:cNvPr>
              <p:cNvSpPr/>
              <p:nvPr/>
            </p:nvSpPr>
            <p:spPr>
              <a:xfrm>
                <a:off x="0" y="521632"/>
                <a:ext cx="927839" cy="672208"/>
              </a:xfrm>
              <a:custGeom>
                <a:avLst/>
                <a:gdLst/>
                <a:ahLst/>
                <a:cxnLst>
                  <a:cxn ang="0">
                    <a:pos x="wd2" y="hd2"/>
                  </a:cxn>
                  <a:cxn ang="5400000">
                    <a:pos x="wd2" y="hd2"/>
                  </a:cxn>
                  <a:cxn ang="10800000">
                    <a:pos x="wd2" y="hd2"/>
                  </a:cxn>
                  <a:cxn ang="16200000">
                    <a:pos x="wd2" y="hd2"/>
                  </a:cxn>
                </a:cxnLst>
                <a:rect l="0" t="0" r="r" b="b"/>
                <a:pathLst>
                  <a:path w="21600" h="21600" extrusionOk="0">
                    <a:moveTo>
                      <a:pt x="10587" y="21600"/>
                    </a:moveTo>
                    <a:lnTo>
                      <a:pt x="0" y="9251"/>
                    </a:lnTo>
                    <a:lnTo>
                      <a:pt x="11014" y="0"/>
                    </a:lnTo>
                    <a:lnTo>
                      <a:pt x="21600" y="12353"/>
                    </a:lnTo>
                    <a:cubicBezTo>
                      <a:pt x="21600" y="12353"/>
                      <a:pt x="10587" y="21600"/>
                      <a:pt x="10587" y="21600"/>
                    </a:cubicBezTo>
                    <a:close/>
                  </a:path>
                </a:pathLst>
              </a:custGeom>
              <a:solidFill>
                <a:srgbClr val="1A202E">
                  <a:alpha val="6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27" name="Group 9964">
              <a:extLst>
                <a:ext uri="{FF2B5EF4-FFF2-40B4-BE49-F238E27FC236}">
                  <a16:creationId xmlns:a16="http://schemas.microsoft.com/office/drawing/2014/main" xmlns="" id="{CDA168AC-65F3-40C9-B5E2-A52679D31358}"/>
                </a:ext>
              </a:extLst>
            </p:cNvPr>
            <p:cNvGrpSpPr/>
            <p:nvPr/>
          </p:nvGrpSpPr>
          <p:grpSpPr>
            <a:xfrm>
              <a:off x="4178025" y="4989626"/>
              <a:ext cx="3713081" cy="1532795"/>
              <a:chOff x="0" y="0"/>
              <a:chExt cx="7426160" cy="3065587"/>
            </a:xfrm>
          </p:grpSpPr>
          <p:pic>
            <p:nvPicPr>
              <p:cNvPr id="80" name="03_Shadow.png">
                <a:extLst>
                  <a:ext uri="{FF2B5EF4-FFF2-40B4-BE49-F238E27FC236}">
                    <a16:creationId xmlns:a16="http://schemas.microsoft.com/office/drawing/2014/main" xmlns="" id="{C2337947-F68D-4D6D-AA78-B858C768CA9F}"/>
                  </a:ext>
                </a:extLst>
              </p:cNvPr>
              <p:cNvPicPr/>
              <p:nvPr/>
            </p:nvPicPr>
            <p:blipFill>
              <a:blip r:embed="rId3">
                <a:alphaModFix amt="36598"/>
                <a:extLst/>
              </a:blip>
              <a:stretch>
                <a:fillRect/>
              </a:stretch>
            </p:blipFill>
            <p:spPr>
              <a:xfrm>
                <a:off x="0" y="2272759"/>
                <a:ext cx="7426161" cy="792829"/>
              </a:xfrm>
              <a:prstGeom prst="rect">
                <a:avLst/>
              </a:prstGeom>
              <a:ln w="12700" cap="flat">
                <a:noFill/>
                <a:miter lim="400000"/>
              </a:ln>
              <a:effectLst/>
            </p:spPr>
          </p:pic>
          <p:grpSp>
            <p:nvGrpSpPr>
              <p:cNvPr id="81" name="Group 9963">
                <a:extLst>
                  <a:ext uri="{FF2B5EF4-FFF2-40B4-BE49-F238E27FC236}">
                    <a16:creationId xmlns:a16="http://schemas.microsoft.com/office/drawing/2014/main" xmlns="" id="{5A49252B-6343-41B7-8524-5E666EC7B2D6}"/>
                  </a:ext>
                </a:extLst>
              </p:cNvPr>
              <p:cNvGrpSpPr/>
              <p:nvPr/>
            </p:nvGrpSpPr>
            <p:grpSpPr>
              <a:xfrm>
                <a:off x="2716155" y="-1"/>
                <a:ext cx="2251295" cy="2635321"/>
                <a:chOff x="0" y="0"/>
                <a:chExt cx="2251294" cy="2635319"/>
              </a:xfrm>
            </p:grpSpPr>
            <p:sp>
              <p:nvSpPr>
                <p:cNvPr id="82" name="Shape 9960">
                  <a:extLst>
                    <a:ext uri="{FF2B5EF4-FFF2-40B4-BE49-F238E27FC236}">
                      <a16:creationId xmlns:a16="http://schemas.microsoft.com/office/drawing/2014/main" xmlns="" id="{F71869BA-0C64-45FC-86B5-82FD3BF144DE}"/>
                    </a:ext>
                  </a:extLst>
                </p:cNvPr>
                <p:cNvSpPr/>
                <p:nvPr/>
              </p:nvSpPr>
              <p:spPr>
                <a:xfrm>
                  <a:off x="0" y="0"/>
                  <a:ext cx="2251295" cy="2635320"/>
                </a:xfrm>
                <a:custGeom>
                  <a:avLst/>
                  <a:gdLst/>
                  <a:ahLst/>
                  <a:cxnLst>
                    <a:cxn ang="0">
                      <a:pos x="wd2" y="hd2"/>
                    </a:cxn>
                    <a:cxn ang="5400000">
                      <a:pos x="wd2" y="hd2"/>
                    </a:cxn>
                    <a:cxn ang="10800000">
                      <a:pos x="wd2" y="hd2"/>
                    </a:cxn>
                    <a:cxn ang="16200000">
                      <a:pos x="wd2" y="hd2"/>
                    </a:cxn>
                  </a:cxnLst>
                  <a:rect l="0" t="0" r="r" b="b"/>
                  <a:pathLst>
                    <a:path w="21600" h="21600" extrusionOk="0">
                      <a:moveTo>
                        <a:pt x="12030" y="0"/>
                      </a:moveTo>
                      <a:lnTo>
                        <a:pt x="2075" y="5175"/>
                      </a:lnTo>
                      <a:lnTo>
                        <a:pt x="0" y="14690"/>
                      </a:lnTo>
                      <a:lnTo>
                        <a:pt x="9570" y="21600"/>
                      </a:lnTo>
                      <a:lnTo>
                        <a:pt x="19525" y="16425"/>
                      </a:lnTo>
                      <a:lnTo>
                        <a:pt x="21600" y="6910"/>
                      </a:lnTo>
                      <a:cubicBezTo>
                        <a:pt x="21600" y="6910"/>
                        <a:pt x="12030" y="0"/>
                        <a:pt x="12030" y="0"/>
                      </a:cubicBezTo>
                      <a:close/>
                    </a:path>
                  </a:pathLst>
                </a:custGeom>
                <a:solidFill>
                  <a:schemeClr val="accent1"/>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83" name="Shape 9961">
                  <a:extLst>
                    <a:ext uri="{FF2B5EF4-FFF2-40B4-BE49-F238E27FC236}">
                      <a16:creationId xmlns:a16="http://schemas.microsoft.com/office/drawing/2014/main" xmlns="" id="{5D79E410-7AB1-4117-9EBF-2D6498447974}"/>
                    </a:ext>
                  </a:extLst>
                </p:cNvPr>
                <p:cNvSpPr/>
                <p:nvPr/>
              </p:nvSpPr>
              <p:spPr>
                <a:xfrm>
                  <a:off x="0" y="0"/>
                  <a:ext cx="1253836" cy="17922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7" y="13991"/>
                      </a:lnTo>
                      <a:lnTo>
                        <a:pt x="0" y="21600"/>
                      </a:lnTo>
                      <a:lnTo>
                        <a:pt x="3724" y="7609"/>
                      </a:lnTo>
                      <a:cubicBezTo>
                        <a:pt x="3724" y="7609"/>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84" name="Shape 9962">
                  <a:extLst>
                    <a:ext uri="{FF2B5EF4-FFF2-40B4-BE49-F238E27FC236}">
                      <a16:creationId xmlns:a16="http://schemas.microsoft.com/office/drawing/2014/main" xmlns="" id="{137817D2-5A9F-4ADC-B8A0-418F832BA22C}"/>
                    </a:ext>
                  </a:extLst>
                </p:cNvPr>
                <p:cNvSpPr/>
                <p:nvPr/>
              </p:nvSpPr>
              <p:spPr>
                <a:xfrm>
                  <a:off x="0" y="1156258"/>
                  <a:ext cx="2035047" cy="1474381"/>
                </a:xfrm>
                <a:custGeom>
                  <a:avLst/>
                  <a:gdLst/>
                  <a:ahLst/>
                  <a:cxnLst>
                    <a:cxn ang="0">
                      <a:pos x="wd2" y="hd2"/>
                    </a:cxn>
                    <a:cxn ang="5400000">
                      <a:pos x="wd2" y="hd2"/>
                    </a:cxn>
                    <a:cxn ang="10800000">
                      <a:pos x="wd2" y="hd2"/>
                    </a:cxn>
                    <a:cxn ang="16200000">
                      <a:pos x="wd2" y="hd2"/>
                    </a:cxn>
                  </a:cxnLst>
                  <a:rect l="0" t="0" r="r" b="b"/>
                  <a:pathLst>
                    <a:path w="21600" h="21600" extrusionOk="0">
                      <a:moveTo>
                        <a:pt x="10587" y="21600"/>
                      </a:moveTo>
                      <a:lnTo>
                        <a:pt x="0" y="9249"/>
                      </a:lnTo>
                      <a:lnTo>
                        <a:pt x="11014" y="0"/>
                      </a:lnTo>
                      <a:lnTo>
                        <a:pt x="21600" y="12350"/>
                      </a:lnTo>
                      <a:cubicBezTo>
                        <a:pt x="21600" y="12350"/>
                        <a:pt x="10587" y="21600"/>
                        <a:pt x="10587" y="21600"/>
                      </a:cubicBezTo>
                      <a:close/>
                    </a:path>
                  </a:pathLst>
                </a:custGeom>
                <a:solidFill>
                  <a:srgbClr val="1A202E">
                    <a:alpha val="5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grpSp>
          <p:nvGrpSpPr>
            <p:cNvPr id="28" name="Group 9968">
              <a:extLst>
                <a:ext uri="{FF2B5EF4-FFF2-40B4-BE49-F238E27FC236}">
                  <a16:creationId xmlns:a16="http://schemas.microsoft.com/office/drawing/2014/main" xmlns="" id="{622E63EE-F4A3-4F80-8232-633BEB67AEDD}"/>
                </a:ext>
              </a:extLst>
            </p:cNvPr>
            <p:cNvGrpSpPr/>
            <p:nvPr/>
          </p:nvGrpSpPr>
          <p:grpSpPr>
            <a:xfrm>
              <a:off x="4027326" y="4171785"/>
              <a:ext cx="851104" cy="996181"/>
              <a:chOff x="0" y="0"/>
              <a:chExt cx="1702207" cy="1992360"/>
            </a:xfrm>
          </p:grpSpPr>
          <p:sp>
            <p:nvSpPr>
              <p:cNvPr id="77" name="Shape 9965">
                <a:extLst>
                  <a:ext uri="{FF2B5EF4-FFF2-40B4-BE49-F238E27FC236}">
                    <a16:creationId xmlns:a16="http://schemas.microsoft.com/office/drawing/2014/main" xmlns="" id="{7300F026-E124-4D06-9CEF-74E0A2940EC2}"/>
                  </a:ext>
                </a:extLst>
              </p:cNvPr>
              <p:cNvSpPr/>
              <p:nvPr/>
            </p:nvSpPr>
            <p:spPr>
              <a:xfrm>
                <a:off x="0" y="0"/>
                <a:ext cx="1702208" cy="1992361"/>
              </a:xfrm>
              <a:custGeom>
                <a:avLst/>
                <a:gdLst/>
                <a:ahLst/>
                <a:cxnLst>
                  <a:cxn ang="0">
                    <a:pos x="wd2" y="hd2"/>
                  </a:cxn>
                  <a:cxn ang="5400000">
                    <a:pos x="wd2" y="hd2"/>
                  </a:cxn>
                  <a:cxn ang="10800000">
                    <a:pos x="wd2" y="hd2"/>
                  </a:cxn>
                  <a:cxn ang="16200000">
                    <a:pos x="wd2" y="hd2"/>
                  </a:cxn>
                </a:cxnLst>
                <a:rect l="0" t="0" r="r" b="b"/>
                <a:pathLst>
                  <a:path w="21600" h="21600" extrusionOk="0">
                    <a:moveTo>
                      <a:pt x="12029" y="0"/>
                    </a:moveTo>
                    <a:lnTo>
                      <a:pt x="2074" y="5175"/>
                    </a:lnTo>
                    <a:lnTo>
                      <a:pt x="0" y="14691"/>
                    </a:lnTo>
                    <a:lnTo>
                      <a:pt x="9570" y="21600"/>
                    </a:lnTo>
                    <a:lnTo>
                      <a:pt x="19525" y="16426"/>
                    </a:lnTo>
                    <a:lnTo>
                      <a:pt x="21600" y="6910"/>
                    </a:lnTo>
                    <a:cubicBezTo>
                      <a:pt x="21600" y="6910"/>
                      <a:pt x="12029" y="0"/>
                      <a:pt x="12029" y="0"/>
                    </a:cubicBezTo>
                    <a:close/>
                  </a:path>
                </a:pathLst>
              </a:custGeom>
              <a:solidFill>
                <a:schemeClr val="accent2"/>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78" name="Shape 9966">
                <a:extLst>
                  <a:ext uri="{FF2B5EF4-FFF2-40B4-BE49-F238E27FC236}">
                    <a16:creationId xmlns:a16="http://schemas.microsoft.com/office/drawing/2014/main" xmlns="" id="{EE6DE8AA-BCD1-4465-AE97-C3A848CE5A84}"/>
                  </a:ext>
                </a:extLst>
              </p:cNvPr>
              <p:cNvSpPr/>
              <p:nvPr/>
            </p:nvSpPr>
            <p:spPr>
              <a:xfrm>
                <a:off x="0" y="0"/>
                <a:ext cx="948011" cy="13550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8" y="13990"/>
                    </a:lnTo>
                    <a:lnTo>
                      <a:pt x="0" y="21600"/>
                    </a:lnTo>
                    <a:lnTo>
                      <a:pt x="3725" y="7609"/>
                    </a:lnTo>
                    <a:cubicBezTo>
                      <a:pt x="3725" y="7609"/>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79" name="Shape 9967">
                <a:extLst>
                  <a:ext uri="{FF2B5EF4-FFF2-40B4-BE49-F238E27FC236}">
                    <a16:creationId xmlns:a16="http://schemas.microsoft.com/office/drawing/2014/main" xmlns="" id="{6EE794C7-85AB-4D26-823F-A14ECD93C7E0}"/>
                  </a:ext>
                </a:extLst>
              </p:cNvPr>
              <p:cNvSpPr/>
              <p:nvPr/>
            </p:nvSpPr>
            <p:spPr>
              <a:xfrm>
                <a:off x="0" y="877687"/>
                <a:ext cx="1538755" cy="1114674"/>
              </a:xfrm>
              <a:custGeom>
                <a:avLst/>
                <a:gdLst/>
                <a:ahLst/>
                <a:cxnLst>
                  <a:cxn ang="0">
                    <a:pos x="wd2" y="hd2"/>
                  </a:cxn>
                  <a:cxn ang="5400000">
                    <a:pos x="wd2" y="hd2"/>
                  </a:cxn>
                  <a:cxn ang="10800000">
                    <a:pos x="wd2" y="hd2"/>
                  </a:cxn>
                  <a:cxn ang="16200000">
                    <a:pos x="wd2" y="hd2"/>
                  </a:cxn>
                </a:cxnLst>
                <a:rect l="0" t="0" r="r" b="b"/>
                <a:pathLst>
                  <a:path w="21600" h="21600" extrusionOk="0">
                    <a:moveTo>
                      <a:pt x="10587" y="21600"/>
                    </a:moveTo>
                    <a:lnTo>
                      <a:pt x="0" y="9251"/>
                    </a:lnTo>
                    <a:lnTo>
                      <a:pt x="11015" y="0"/>
                    </a:lnTo>
                    <a:lnTo>
                      <a:pt x="21600" y="12352"/>
                    </a:lnTo>
                    <a:cubicBezTo>
                      <a:pt x="21600" y="12352"/>
                      <a:pt x="10587" y="21600"/>
                      <a:pt x="10587" y="21600"/>
                    </a:cubicBezTo>
                    <a:close/>
                  </a:path>
                </a:pathLst>
              </a:custGeom>
              <a:solidFill>
                <a:srgbClr val="1A202E">
                  <a:alpha val="5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29" name="Group 9972">
              <a:extLst>
                <a:ext uri="{FF2B5EF4-FFF2-40B4-BE49-F238E27FC236}">
                  <a16:creationId xmlns:a16="http://schemas.microsoft.com/office/drawing/2014/main" xmlns="" id="{401C5F68-EEE8-4592-866A-E7E601AB2ABA}"/>
                </a:ext>
              </a:extLst>
            </p:cNvPr>
            <p:cNvGrpSpPr/>
            <p:nvPr/>
          </p:nvGrpSpPr>
          <p:grpSpPr>
            <a:xfrm>
              <a:off x="6100131" y="4594806"/>
              <a:ext cx="951634" cy="1116739"/>
              <a:chOff x="0" y="0"/>
              <a:chExt cx="1903266" cy="2233476"/>
            </a:xfrm>
          </p:grpSpPr>
          <p:sp>
            <p:nvSpPr>
              <p:cNvPr id="74" name="Shape 9969">
                <a:extLst>
                  <a:ext uri="{FF2B5EF4-FFF2-40B4-BE49-F238E27FC236}">
                    <a16:creationId xmlns:a16="http://schemas.microsoft.com/office/drawing/2014/main" xmlns="" id="{0609E890-2349-48BD-8613-901CF4F071B3}"/>
                  </a:ext>
                </a:extLst>
              </p:cNvPr>
              <p:cNvSpPr/>
              <p:nvPr/>
            </p:nvSpPr>
            <p:spPr>
              <a:xfrm>
                <a:off x="0" y="0"/>
                <a:ext cx="1060075" cy="15151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5" y="13991"/>
                    </a:lnTo>
                    <a:lnTo>
                      <a:pt x="0" y="21600"/>
                    </a:lnTo>
                    <a:lnTo>
                      <a:pt x="3725" y="7610"/>
                    </a:lnTo>
                    <a:cubicBezTo>
                      <a:pt x="3725" y="7610"/>
                      <a:pt x="21600" y="0"/>
                      <a:pt x="21600" y="0"/>
                    </a:cubicBezTo>
                    <a:close/>
                  </a:path>
                </a:pathLst>
              </a:custGeom>
              <a:solidFill>
                <a:srgbClr val="1A202E">
                  <a:alpha val="15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75" name="Shape 9970">
                <a:extLst>
                  <a:ext uri="{FF2B5EF4-FFF2-40B4-BE49-F238E27FC236}">
                    <a16:creationId xmlns:a16="http://schemas.microsoft.com/office/drawing/2014/main" xmlns="" id="{DDE75D19-2C01-4B46-8C78-D566165B3D52}"/>
                  </a:ext>
                </a:extLst>
              </p:cNvPr>
              <p:cNvSpPr/>
              <p:nvPr/>
            </p:nvSpPr>
            <p:spPr>
              <a:xfrm>
                <a:off x="0" y="0"/>
                <a:ext cx="1903267" cy="2227857"/>
              </a:xfrm>
              <a:custGeom>
                <a:avLst/>
                <a:gdLst/>
                <a:ahLst/>
                <a:cxnLst>
                  <a:cxn ang="0">
                    <a:pos x="wd2" y="hd2"/>
                  </a:cxn>
                  <a:cxn ang="5400000">
                    <a:pos x="wd2" y="hd2"/>
                  </a:cxn>
                  <a:cxn ang="10800000">
                    <a:pos x="wd2" y="hd2"/>
                  </a:cxn>
                  <a:cxn ang="16200000">
                    <a:pos x="wd2" y="hd2"/>
                  </a:cxn>
                </a:cxnLst>
                <a:rect l="0" t="0" r="r" b="b"/>
                <a:pathLst>
                  <a:path w="21600" h="21600" extrusionOk="0">
                    <a:moveTo>
                      <a:pt x="12031" y="0"/>
                    </a:moveTo>
                    <a:lnTo>
                      <a:pt x="2074" y="5176"/>
                    </a:lnTo>
                    <a:lnTo>
                      <a:pt x="0" y="14690"/>
                    </a:lnTo>
                    <a:lnTo>
                      <a:pt x="9569" y="21600"/>
                    </a:lnTo>
                    <a:lnTo>
                      <a:pt x="19526" y="16425"/>
                    </a:lnTo>
                    <a:lnTo>
                      <a:pt x="21600" y="6910"/>
                    </a:lnTo>
                    <a:cubicBezTo>
                      <a:pt x="21600" y="6910"/>
                      <a:pt x="12031" y="0"/>
                      <a:pt x="12031" y="0"/>
                    </a:cubicBezTo>
                    <a:close/>
                  </a:path>
                </a:pathLst>
              </a:custGeom>
              <a:solidFill>
                <a:srgbClr val="D8DBDE"/>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76" name="Shape 9971">
                <a:extLst>
                  <a:ext uri="{FF2B5EF4-FFF2-40B4-BE49-F238E27FC236}">
                    <a16:creationId xmlns:a16="http://schemas.microsoft.com/office/drawing/2014/main" xmlns="" id="{7B170800-F665-447F-AB8C-D3409C238BC0}"/>
                  </a:ext>
                </a:extLst>
              </p:cNvPr>
              <p:cNvSpPr/>
              <p:nvPr/>
            </p:nvSpPr>
            <p:spPr>
              <a:xfrm>
                <a:off x="0" y="987050"/>
                <a:ext cx="1720465" cy="1246427"/>
              </a:xfrm>
              <a:custGeom>
                <a:avLst/>
                <a:gdLst/>
                <a:ahLst/>
                <a:cxnLst>
                  <a:cxn ang="0">
                    <a:pos x="wd2" y="hd2"/>
                  </a:cxn>
                  <a:cxn ang="5400000">
                    <a:pos x="wd2" y="hd2"/>
                  </a:cxn>
                  <a:cxn ang="10800000">
                    <a:pos x="wd2" y="hd2"/>
                  </a:cxn>
                  <a:cxn ang="16200000">
                    <a:pos x="wd2" y="hd2"/>
                  </a:cxn>
                </a:cxnLst>
                <a:rect l="0" t="0" r="r" b="b"/>
                <a:pathLst>
                  <a:path w="21600" h="21600" extrusionOk="0">
                    <a:moveTo>
                      <a:pt x="10586" y="21600"/>
                    </a:moveTo>
                    <a:lnTo>
                      <a:pt x="0" y="9249"/>
                    </a:lnTo>
                    <a:lnTo>
                      <a:pt x="11014" y="0"/>
                    </a:lnTo>
                    <a:lnTo>
                      <a:pt x="21600" y="12350"/>
                    </a:lnTo>
                    <a:cubicBezTo>
                      <a:pt x="21600" y="12350"/>
                      <a:pt x="10586" y="21600"/>
                      <a:pt x="10586" y="2160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30" name="Group 9976">
              <a:extLst>
                <a:ext uri="{FF2B5EF4-FFF2-40B4-BE49-F238E27FC236}">
                  <a16:creationId xmlns:a16="http://schemas.microsoft.com/office/drawing/2014/main" xmlns="" id="{4E7AC9BA-65A6-4C8A-81D2-80F2A7FADA6F}"/>
                </a:ext>
              </a:extLst>
            </p:cNvPr>
            <p:cNvGrpSpPr/>
            <p:nvPr/>
          </p:nvGrpSpPr>
          <p:grpSpPr>
            <a:xfrm>
              <a:off x="5456186" y="4030778"/>
              <a:ext cx="1202562" cy="1407665"/>
              <a:chOff x="0" y="0"/>
              <a:chExt cx="2405122" cy="2815327"/>
            </a:xfrm>
          </p:grpSpPr>
          <p:sp>
            <p:nvSpPr>
              <p:cNvPr id="71" name="Shape 9973">
                <a:extLst>
                  <a:ext uri="{FF2B5EF4-FFF2-40B4-BE49-F238E27FC236}">
                    <a16:creationId xmlns:a16="http://schemas.microsoft.com/office/drawing/2014/main" xmlns="" id="{0C370525-244E-4968-92CE-642C356F3990}"/>
                  </a:ext>
                </a:extLst>
              </p:cNvPr>
              <p:cNvSpPr/>
              <p:nvPr/>
            </p:nvSpPr>
            <p:spPr>
              <a:xfrm>
                <a:off x="0" y="0"/>
                <a:ext cx="2405123" cy="2815328"/>
              </a:xfrm>
              <a:custGeom>
                <a:avLst/>
                <a:gdLst/>
                <a:ahLst/>
                <a:cxnLst>
                  <a:cxn ang="0">
                    <a:pos x="wd2" y="hd2"/>
                  </a:cxn>
                  <a:cxn ang="5400000">
                    <a:pos x="wd2" y="hd2"/>
                  </a:cxn>
                  <a:cxn ang="10800000">
                    <a:pos x="wd2" y="hd2"/>
                  </a:cxn>
                  <a:cxn ang="16200000">
                    <a:pos x="wd2" y="hd2"/>
                  </a:cxn>
                </a:cxnLst>
                <a:rect l="0" t="0" r="r" b="b"/>
                <a:pathLst>
                  <a:path w="21600" h="21600" extrusionOk="0">
                    <a:moveTo>
                      <a:pt x="12030" y="0"/>
                    </a:moveTo>
                    <a:lnTo>
                      <a:pt x="2075" y="5175"/>
                    </a:lnTo>
                    <a:lnTo>
                      <a:pt x="0" y="14690"/>
                    </a:lnTo>
                    <a:lnTo>
                      <a:pt x="9570" y="21600"/>
                    </a:lnTo>
                    <a:lnTo>
                      <a:pt x="19525" y="16425"/>
                    </a:lnTo>
                    <a:lnTo>
                      <a:pt x="21600" y="6909"/>
                    </a:lnTo>
                    <a:cubicBezTo>
                      <a:pt x="21600" y="6909"/>
                      <a:pt x="12030" y="0"/>
                      <a:pt x="12030" y="0"/>
                    </a:cubicBezTo>
                    <a:close/>
                  </a:path>
                </a:pathLst>
              </a:custGeom>
              <a:solidFill>
                <a:schemeClr val="accent2"/>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72" name="Shape 9974">
                <a:extLst>
                  <a:ext uri="{FF2B5EF4-FFF2-40B4-BE49-F238E27FC236}">
                    <a16:creationId xmlns:a16="http://schemas.microsoft.com/office/drawing/2014/main" xmlns="" id="{3134549C-03DF-4950-8109-F41D8911F758}"/>
                  </a:ext>
                </a:extLst>
              </p:cNvPr>
              <p:cNvSpPr/>
              <p:nvPr/>
            </p:nvSpPr>
            <p:spPr>
              <a:xfrm>
                <a:off x="0" y="21291"/>
                <a:ext cx="1329060" cy="18997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6" y="13990"/>
                    </a:lnTo>
                    <a:lnTo>
                      <a:pt x="0" y="21600"/>
                    </a:lnTo>
                    <a:lnTo>
                      <a:pt x="3725" y="7609"/>
                    </a:lnTo>
                    <a:cubicBezTo>
                      <a:pt x="3725" y="7609"/>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73" name="Shape 9975">
                <a:extLst>
                  <a:ext uri="{FF2B5EF4-FFF2-40B4-BE49-F238E27FC236}">
                    <a16:creationId xmlns:a16="http://schemas.microsoft.com/office/drawing/2014/main" xmlns="" id="{04B14262-445C-4346-AD83-9977A4AE7AC5}"/>
                  </a:ext>
                </a:extLst>
              </p:cNvPr>
              <p:cNvSpPr/>
              <p:nvPr/>
            </p:nvSpPr>
            <p:spPr>
              <a:xfrm>
                <a:off x="0" y="1252460"/>
                <a:ext cx="2157094" cy="1562868"/>
              </a:xfrm>
              <a:custGeom>
                <a:avLst/>
                <a:gdLst/>
                <a:ahLst/>
                <a:cxnLst>
                  <a:cxn ang="0">
                    <a:pos x="wd2" y="hd2"/>
                  </a:cxn>
                  <a:cxn ang="5400000">
                    <a:pos x="wd2" y="hd2"/>
                  </a:cxn>
                  <a:cxn ang="10800000">
                    <a:pos x="wd2" y="hd2"/>
                  </a:cxn>
                  <a:cxn ang="16200000">
                    <a:pos x="wd2" y="hd2"/>
                  </a:cxn>
                </a:cxnLst>
                <a:rect l="0" t="0" r="r" b="b"/>
                <a:pathLst>
                  <a:path w="21600" h="21600" extrusionOk="0">
                    <a:moveTo>
                      <a:pt x="10587" y="21600"/>
                    </a:moveTo>
                    <a:lnTo>
                      <a:pt x="0" y="9250"/>
                    </a:lnTo>
                    <a:lnTo>
                      <a:pt x="11014" y="0"/>
                    </a:lnTo>
                    <a:lnTo>
                      <a:pt x="21600" y="12350"/>
                    </a:lnTo>
                    <a:cubicBezTo>
                      <a:pt x="21600" y="12350"/>
                      <a:pt x="10587" y="21600"/>
                      <a:pt x="10587" y="21600"/>
                    </a:cubicBezTo>
                    <a:close/>
                  </a:path>
                </a:pathLst>
              </a:custGeom>
              <a:solidFill>
                <a:srgbClr val="1A202E">
                  <a:alpha val="5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31" name="Group 9980">
              <a:extLst>
                <a:ext uri="{FF2B5EF4-FFF2-40B4-BE49-F238E27FC236}">
                  <a16:creationId xmlns:a16="http://schemas.microsoft.com/office/drawing/2014/main" xmlns="" id="{473AE936-42A2-48C8-9009-492818B7D3B2}"/>
                </a:ext>
              </a:extLst>
            </p:cNvPr>
            <p:cNvGrpSpPr/>
            <p:nvPr/>
          </p:nvGrpSpPr>
          <p:grpSpPr>
            <a:xfrm>
              <a:off x="6311641" y="3086030"/>
              <a:ext cx="913118" cy="1068887"/>
              <a:chOff x="0" y="0"/>
              <a:chExt cx="1826234" cy="2137772"/>
            </a:xfrm>
          </p:grpSpPr>
          <p:sp>
            <p:nvSpPr>
              <p:cNvPr id="68" name="Shape 9977">
                <a:extLst>
                  <a:ext uri="{FF2B5EF4-FFF2-40B4-BE49-F238E27FC236}">
                    <a16:creationId xmlns:a16="http://schemas.microsoft.com/office/drawing/2014/main" xmlns="" id="{37E1E3E0-57C6-442D-9EE2-98852405F9DF}"/>
                  </a:ext>
                </a:extLst>
              </p:cNvPr>
              <p:cNvSpPr/>
              <p:nvPr/>
            </p:nvSpPr>
            <p:spPr>
              <a:xfrm>
                <a:off x="0" y="0"/>
                <a:ext cx="1826235" cy="2137773"/>
              </a:xfrm>
              <a:custGeom>
                <a:avLst/>
                <a:gdLst/>
                <a:ahLst/>
                <a:cxnLst>
                  <a:cxn ang="0">
                    <a:pos x="wd2" y="hd2"/>
                  </a:cxn>
                  <a:cxn ang="5400000">
                    <a:pos x="wd2" y="hd2"/>
                  </a:cxn>
                  <a:cxn ang="10800000">
                    <a:pos x="wd2" y="hd2"/>
                  </a:cxn>
                  <a:cxn ang="16200000">
                    <a:pos x="wd2" y="hd2"/>
                  </a:cxn>
                </a:cxnLst>
                <a:rect l="0" t="0" r="r" b="b"/>
                <a:pathLst>
                  <a:path w="21600" h="21600" extrusionOk="0">
                    <a:moveTo>
                      <a:pt x="12030" y="0"/>
                    </a:moveTo>
                    <a:lnTo>
                      <a:pt x="2074" y="5176"/>
                    </a:lnTo>
                    <a:lnTo>
                      <a:pt x="0" y="14691"/>
                    </a:lnTo>
                    <a:lnTo>
                      <a:pt x="9570" y="21600"/>
                    </a:lnTo>
                    <a:lnTo>
                      <a:pt x="19525" y="16424"/>
                    </a:lnTo>
                    <a:lnTo>
                      <a:pt x="21600" y="6910"/>
                    </a:lnTo>
                    <a:cubicBezTo>
                      <a:pt x="21600" y="6910"/>
                      <a:pt x="12030" y="0"/>
                      <a:pt x="12030" y="0"/>
                    </a:cubicBezTo>
                    <a:close/>
                  </a:path>
                </a:pathLst>
              </a:custGeom>
              <a:solidFill>
                <a:srgbClr val="556675"/>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69" name="Shape 9978">
                <a:extLst>
                  <a:ext uri="{FF2B5EF4-FFF2-40B4-BE49-F238E27FC236}">
                    <a16:creationId xmlns:a16="http://schemas.microsoft.com/office/drawing/2014/main" xmlns="" id="{EE1961B8-560F-4309-9463-5E4D27F52991}"/>
                  </a:ext>
                </a:extLst>
              </p:cNvPr>
              <p:cNvSpPr/>
              <p:nvPr/>
            </p:nvSpPr>
            <p:spPr>
              <a:xfrm>
                <a:off x="0" y="930647"/>
                <a:ext cx="1650830" cy="1196029"/>
              </a:xfrm>
              <a:custGeom>
                <a:avLst/>
                <a:gdLst/>
                <a:ahLst/>
                <a:cxnLst>
                  <a:cxn ang="0">
                    <a:pos x="wd2" y="hd2"/>
                  </a:cxn>
                  <a:cxn ang="5400000">
                    <a:pos x="wd2" y="hd2"/>
                  </a:cxn>
                  <a:cxn ang="10800000">
                    <a:pos x="wd2" y="hd2"/>
                  </a:cxn>
                  <a:cxn ang="16200000">
                    <a:pos x="wd2" y="hd2"/>
                  </a:cxn>
                </a:cxnLst>
                <a:rect l="0" t="0" r="r" b="b"/>
                <a:pathLst>
                  <a:path w="21600" h="21600" extrusionOk="0">
                    <a:moveTo>
                      <a:pt x="10586" y="21600"/>
                    </a:moveTo>
                    <a:lnTo>
                      <a:pt x="0" y="9250"/>
                    </a:lnTo>
                    <a:lnTo>
                      <a:pt x="11014" y="0"/>
                    </a:lnTo>
                    <a:lnTo>
                      <a:pt x="21600" y="12349"/>
                    </a:lnTo>
                    <a:cubicBezTo>
                      <a:pt x="21600" y="12349"/>
                      <a:pt x="10586" y="21600"/>
                      <a:pt x="10586" y="21600"/>
                    </a:cubicBezTo>
                    <a:close/>
                  </a:path>
                </a:pathLst>
              </a:custGeom>
              <a:solidFill>
                <a:srgbClr val="1A202E">
                  <a:alpha val="6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70" name="Shape 9979">
                <a:extLst>
                  <a:ext uri="{FF2B5EF4-FFF2-40B4-BE49-F238E27FC236}">
                    <a16:creationId xmlns:a16="http://schemas.microsoft.com/office/drawing/2014/main" xmlns="" id="{2FD4B289-23FA-4ACD-8C3B-480D537B85EC}"/>
                  </a:ext>
                </a:extLst>
              </p:cNvPr>
              <p:cNvSpPr/>
              <p:nvPr/>
            </p:nvSpPr>
            <p:spPr>
              <a:xfrm>
                <a:off x="0" y="0"/>
                <a:ext cx="1017125" cy="14539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7" y="13991"/>
                    </a:lnTo>
                    <a:lnTo>
                      <a:pt x="0" y="21600"/>
                    </a:lnTo>
                    <a:lnTo>
                      <a:pt x="3724" y="7610"/>
                    </a:lnTo>
                    <a:cubicBezTo>
                      <a:pt x="3724" y="7610"/>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32" name="Group 9984">
              <a:extLst>
                <a:ext uri="{FF2B5EF4-FFF2-40B4-BE49-F238E27FC236}">
                  <a16:creationId xmlns:a16="http://schemas.microsoft.com/office/drawing/2014/main" xmlns="" id="{6212519A-52FC-4C73-B54D-07D4F1739232}"/>
                </a:ext>
              </a:extLst>
            </p:cNvPr>
            <p:cNvGrpSpPr/>
            <p:nvPr/>
          </p:nvGrpSpPr>
          <p:grpSpPr>
            <a:xfrm>
              <a:off x="7171785" y="1746462"/>
              <a:ext cx="451059" cy="511771"/>
              <a:chOff x="0" y="0"/>
              <a:chExt cx="902115" cy="1023539"/>
            </a:xfrm>
          </p:grpSpPr>
          <p:sp>
            <p:nvSpPr>
              <p:cNvPr id="65" name="Shape 9981">
                <a:extLst>
                  <a:ext uri="{FF2B5EF4-FFF2-40B4-BE49-F238E27FC236}">
                    <a16:creationId xmlns:a16="http://schemas.microsoft.com/office/drawing/2014/main" xmlns="" id="{ED9A7C05-6482-4758-AA47-C843360A02C3}"/>
                  </a:ext>
                </a:extLst>
              </p:cNvPr>
              <p:cNvSpPr/>
              <p:nvPr/>
            </p:nvSpPr>
            <p:spPr>
              <a:xfrm>
                <a:off x="28201" y="0"/>
                <a:ext cx="873915" cy="1022909"/>
              </a:xfrm>
              <a:custGeom>
                <a:avLst/>
                <a:gdLst/>
                <a:ahLst/>
                <a:cxnLst>
                  <a:cxn ang="0">
                    <a:pos x="wd2" y="hd2"/>
                  </a:cxn>
                  <a:cxn ang="5400000">
                    <a:pos x="wd2" y="hd2"/>
                  </a:cxn>
                  <a:cxn ang="10800000">
                    <a:pos x="wd2" y="hd2"/>
                  </a:cxn>
                  <a:cxn ang="16200000">
                    <a:pos x="wd2" y="hd2"/>
                  </a:cxn>
                </a:cxnLst>
                <a:rect l="0" t="0" r="r" b="b"/>
                <a:pathLst>
                  <a:path w="21600" h="21600" extrusionOk="0">
                    <a:moveTo>
                      <a:pt x="12031" y="0"/>
                    </a:moveTo>
                    <a:lnTo>
                      <a:pt x="2075" y="5175"/>
                    </a:lnTo>
                    <a:lnTo>
                      <a:pt x="0" y="14691"/>
                    </a:lnTo>
                    <a:lnTo>
                      <a:pt x="9571" y="21600"/>
                    </a:lnTo>
                    <a:lnTo>
                      <a:pt x="19527" y="16425"/>
                    </a:lnTo>
                    <a:lnTo>
                      <a:pt x="21600" y="6909"/>
                    </a:lnTo>
                    <a:cubicBezTo>
                      <a:pt x="21600" y="6909"/>
                      <a:pt x="12031" y="0"/>
                      <a:pt x="12031" y="0"/>
                    </a:cubicBezTo>
                    <a:close/>
                  </a:path>
                </a:pathLst>
              </a:custGeom>
              <a:solidFill>
                <a:srgbClr val="556675"/>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66" name="Shape 9982">
                <a:extLst>
                  <a:ext uri="{FF2B5EF4-FFF2-40B4-BE49-F238E27FC236}">
                    <a16:creationId xmlns:a16="http://schemas.microsoft.com/office/drawing/2014/main" xmlns="" id="{DF5D6242-8FD3-4E66-B091-A389877FCFD0}"/>
                  </a:ext>
                </a:extLst>
              </p:cNvPr>
              <p:cNvSpPr/>
              <p:nvPr/>
            </p:nvSpPr>
            <p:spPr>
              <a:xfrm>
                <a:off x="0" y="0"/>
                <a:ext cx="486723" cy="6956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80" y="13990"/>
                    </a:lnTo>
                    <a:lnTo>
                      <a:pt x="0" y="21600"/>
                    </a:lnTo>
                    <a:lnTo>
                      <a:pt x="3724" y="7609"/>
                    </a:lnTo>
                    <a:cubicBezTo>
                      <a:pt x="3724" y="7609"/>
                      <a:pt x="21600" y="0"/>
                      <a:pt x="21600" y="0"/>
                    </a:cubicBezTo>
                    <a:close/>
                  </a:path>
                </a:pathLst>
              </a:custGeom>
              <a:solidFill>
                <a:srgbClr val="5D5E5E">
                  <a:alpha val="2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67" name="Shape 9983">
                <a:extLst>
                  <a:ext uri="{FF2B5EF4-FFF2-40B4-BE49-F238E27FC236}">
                    <a16:creationId xmlns:a16="http://schemas.microsoft.com/office/drawing/2014/main" xmlns="" id="{A6EE4A63-A949-4487-99DD-7D52B01AEA0A}"/>
                  </a:ext>
                </a:extLst>
              </p:cNvPr>
              <p:cNvSpPr/>
              <p:nvPr/>
            </p:nvSpPr>
            <p:spPr>
              <a:xfrm>
                <a:off x="0" y="451222"/>
                <a:ext cx="789999" cy="572318"/>
              </a:xfrm>
              <a:custGeom>
                <a:avLst/>
                <a:gdLst/>
                <a:ahLst/>
                <a:cxnLst>
                  <a:cxn ang="0">
                    <a:pos x="wd2" y="hd2"/>
                  </a:cxn>
                  <a:cxn ang="5400000">
                    <a:pos x="wd2" y="hd2"/>
                  </a:cxn>
                  <a:cxn ang="10800000">
                    <a:pos x="wd2" y="hd2"/>
                  </a:cxn>
                  <a:cxn ang="16200000">
                    <a:pos x="wd2" y="hd2"/>
                  </a:cxn>
                </a:cxnLst>
                <a:rect l="0" t="0" r="r" b="b"/>
                <a:pathLst>
                  <a:path w="21600" h="21600" extrusionOk="0">
                    <a:moveTo>
                      <a:pt x="10586" y="21600"/>
                    </a:moveTo>
                    <a:lnTo>
                      <a:pt x="0" y="9251"/>
                    </a:lnTo>
                    <a:lnTo>
                      <a:pt x="11016" y="0"/>
                    </a:lnTo>
                    <a:lnTo>
                      <a:pt x="21600" y="12350"/>
                    </a:lnTo>
                    <a:cubicBezTo>
                      <a:pt x="21600" y="12350"/>
                      <a:pt x="10586" y="21600"/>
                      <a:pt x="10586" y="21600"/>
                    </a:cubicBezTo>
                    <a:close/>
                  </a:path>
                </a:pathLst>
              </a:custGeom>
              <a:solidFill>
                <a:srgbClr val="000000">
                  <a:alpha val="2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33" name="Group 9988">
              <a:extLst>
                <a:ext uri="{FF2B5EF4-FFF2-40B4-BE49-F238E27FC236}">
                  <a16:creationId xmlns:a16="http://schemas.microsoft.com/office/drawing/2014/main" xmlns="" id="{BC36604A-E77D-43A9-AE92-F0FEA834ABC3}"/>
                </a:ext>
              </a:extLst>
            </p:cNvPr>
            <p:cNvGrpSpPr/>
            <p:nvPr/>
          </p:nvGrpSpPr>
          <p:grpSpPr>
            <a:xfrm>
              <a:off x="6889771" y="3579555"/>
              <a:ext cx="778143" cy="910805"/>
              <a:chOff x="0" y="0"/>
              <a:chExt cx="1556284" cy="1821609"/>
            </a:xfrm>
          </p:grpSpPr>
          <p:sp>
            <p:nvSpPr>
              <p:cNvPr id="62" name="Shape 9985">
                <a:extLst>
                  <a:ext uri="{FF2B5EF4-FFF2-40B4-BE49-F238E27FC236}">
                    <a16:creationId xmlns:a16="http://schemas.microsoft.com/office/drawing/2014/main" xmlns="" id="{A43FD492-3A71-479B-9AF1-868C2ED2DAC6}"/>
                  </a:ext>
                </a:extLst>
              </p:cNvPr>
              <p:cNvSpPr/>
              <p:nvPr/>
            </p:nvSpPr>
            <p:spPr>
              <a:xfrm>
                <a:off x="0" y="0"/>
                <a:ext cx="1556285" cy="1821610"/>
              </a:xfrm>
              <a:custGeom>
                <a:avLst/>
                <a:gdLst/>
                <a:ahLst/>
                <a:cxnLst>
                  <a:cxn ang="0">
                    <a:pos x="wd2" y="hd2"/>
                  </a:cxn>
                  <a:cxn ang="5400000">
                    <a:pos x="wd2" y="hd2"/>
                  </a:cxn>
                  <a:cxn ang="10800000">
                    <a:pos x="wd2" y="hd2"/>
                  </a:cxn>
                  <a:cxn ang="16200000">
                    <a:pos x="wd2" y="hd2"/>
                  </a:cxn>
                </a:cxnLst>
                <a:rect l="0" t="0" r="r" b="b"/>
                <a:pathLst>
                  <a:path w="21600" h="21600" extrusionOk="0">
                    <a:moveTo>
                      <a:pt x="12030" y="0"/>
                    </a:moveTo>
                    <a:lnTo>
                      <a:pt x="2075" y="5175"/>
                    </a:lnTo>
                    <a:lnTo>
                      <a:pt x="0" y="14689"/>
                    </a:lnTo>
                    <a:lnTo>
                      <a:pt x="9569" y="21600"/>
                    </a:lnTo>
                    <a:lnTo>
                      <a:pt x="19525" y="16424"/>
                    </a:lnTo>
                    <a:lnTo>
                      <a:pt x="21600" y="6909"/>
                    </a:lnTo>
                    <a:cubicBezTo>
                      <a:pt x="21600" y="6909"/>
                      <a:pt x="12030" y="0"/>
                      <a:pt x="12030" y="0"/>
                    </a:cubicBezTo>
                    <a:close/>
                  </a:path>
                </a:pathLst>
              </a:custGeom>
              <a:solidFill>
                <a:schemeClr val="accent1"/>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63" name="Shape 9986">
                <a:extLst>
                  <a:ext uri="{FF2B5EF4-FFF2-40B4-BE49-F238E27FC236}">
                    <a16:creationId xmlns:a16="http://schemas.microsoft.com/office/drawing/2014/main" xmlns="" id="{F06C690E-B005-4596-A787-8AE123DAF89B}"/>
                  </a:ext>
                </a:extLst>
              </p:cNvPr>
              <p:cNvSpPr/>
              <p:nvPr/>
            </p:nvSpPr>
            <p:spPr>
              <a:xfrm>
                <a:off x="0" y="0"/>
                <a:ext cx="866783" cy="123879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6" y="13992"/>
                    </a:lnTo>
                    <a:lnTo>
                      <a:pt x="0" y="21600"/>
                    </a:lnTo>
                    <a:lnTo>
                      <a:pt x="3725" y="7610"/>
                    </a:lnTo>
                    <a:cubicBezTo>
                      <a:pt x="3725" y="7610"/>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64" name="Shape 9987">
                <a:extLst>
                  <a:ext uri="{FF2B5EF4-FFF2-40B4-BE49-F238E27FC236}">
                    <a16:creationId xmlns:a16="http://schemas.microsoft.com/office/drawing/2014/main" xmlns="" id="{DD475647-F584-4E6E-9B8E-788B64A166CE}"/>
                  </a:ext>
                </a:extLst>
              </p:cNvPr>
              <p:cNvSpPr/>
              <p:nvPr/>
            </p:nvSpPr>
            <p:spPr>
              <a:xfrm>
                <a:off x="0" y="802474"/>
                <a:ext cx="1406767" cy="1019136"/>
              </a:xfrm>
              <a:custGeom>
                <a:avLst/>
                <a:gdLst/>
                <a:ahLst/>
                <a:cxnLst>
                  <a:cxn ang="0">
                    <a:pos x="wd2" y="hd2"/>
                  </a:cxn>
                  <a:cxn ang="5400000">
                    <a:pos x="wd2" y="hd2"/>
                  </a:cxn>
                  <a:cxn ang="10800000">
                    <a:pos x="wd2" y="hd2"/>
                  </a:cxn>
                  <a:cxn ang="16200000">
                    <a:pos x="wd2" y="hd2"/>
                  </a:cxn>
                </a:cxnLst>
                <a:rect l="0" t="0" r="r" b="b"/>
                <a:pathLst>
                  <a:path w="21600" h="21600" extrusionOk="0">
                    <a:moveTo>
                      <a:pt x="10586" y="21600"/>
                    </a:moveTo>
                    <a:lnTo>
                      <a:pt x="0" y="9248"/>
                    </a:lnTo>
                    <a:lnTo>
                      <a:pt x="11014" y="0"/>
                    </a:lnTo>
                    <a:lnTo>
                      <a:pt x="21600" y="12349"/>
                    </a:lnTo>
                    <a:cubicBezTo>
                      <a:pt x="21600" y="12349"/>
                      <a:pt x="10586" y="21600"/>
                      <a:pt x="10586" y="21600"/>
                    </a:cubicBezTo>
                    <a:close/>
                  </a:path>
                </a:pathLst>
              </a:custGeom>
              <a:solidFill>
                <a:srgbClr val="1A202E">
                  <a:alpha val="5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34" name="Group 9992">
              <a:extLst>
                <a:ext uri="{FF2B5EF4-FFF2-40B4-BE49-F238E27FC236}">
                  <a16:creationId xmlns:a16="http://schemas.microsoft.com/office/drawing/2014/main" xmlns="" id="{23A782AC-85E4-4190-B2E8-DF0172856852}"/>
                </a:ext>
              </a:extLst>
            </p:cNvPr>
            <p:cNvGrpSpPr/>
            <p:nvPr/>
          </p:nvGrpSpPr>
          <p:grpSpPr>
            <a:xfrm>
              <a:off x="6762865" y="4270490"/>
              <a:ext cx="798440" cy="934627"/>
              <a:chOff x="0" y="0"/>
              <a:chExt cx="1596877" cy="1869253"/>
            </a:xfrm>
          </p:grpSpPr>
          <p:sp>
            <p:nvSpPr>
              <p:cNvPr id="59" name="Shape 9989">
                <a:extLst>
                  <a:ext uri="{FF2B5EF4-FFF2-40B4-BE49-F238E27FC236}">
                    <a16:creationId xmlns:a16="http://schemas.microsoft.com/office/drawing/2014/main" xmlns="" id="{56F8006E-49A8-41B5-9F56-1415556D1CFC}"/>
                  </a:ext>
                </a:extLst>
              </p:cNvPr>
              <p:cNvSpPr/>
              <p:nvPr/>
            </p:nvSpPr>
            <p:spPr>
              <a:xfrm>
                <a:off x="0" y="0"/>
                <a:ext cx="1596878" cy="1869253"/>
              </a:xfrm>
              <a:custGeom>
                <a:avLst/>
                <a:gdLst/>
                <a:ahLst/>
                <a:cxnLst>
                  <a:cxn ang="0">
                    <a:pos x="wd2" y="hd2"/>
                  </a:cxn>
                  <a:cxn ang="5400000">
                    <a:pos x="wd2" y="hd2"/>
                  </a:cxn>
                  <a:cxn ang="10800000">
                    <a:pos x="wd2" y="hd2"/>
                  </a:cxn>
                  <a:cxn ang="16200000">
                    <a:pos x="wd2" y="hd2"/>
                  </a:cxn>
                </a:cxnLst>
                <a:rect l="0" t="0" r="r" b="b"/>
                <a:pathLst>
                  <a:path w="21600" h="21600" extrusionOk="0">
                    <a:moveTo>
                      <a:pt x="12031" y="0"/>
                    </a:moveTo>
                    <a:lnTo>
                      <a:pt x="2075" y="5175"/>
                    </a:lnTo>
                    <a:lnTo>
                      <a:pt x="0" y="14691"/>
                    </a:lnTo>
                    <a:lnTo>
                      <a:pt x="9570" y="21600"/>
                    </a:lnTo>
                    <a:lnTo>
                      <a:pt x="19525" y="16425"/>
                    </a:lnTo>
                    <a:lnTo>
                      <a:pt x="21600" y="6909"/>
                    </a:lnTo>
                    <a:cubicBezTo>
                      <a:pt x="21600" y="6909"/>
                      <a:pt x="12031" y="0"/>
                      <a:pt x="12031" y="0"/>
                    </a:cubicBezTo>
                    <a:close/>
                  </a:path>
                </a:pathLst>
              </a:custGeom>
              <a:solidFill>
                <a:schemeClr val="accent3"/>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60" name="Shape 9990">
                <a:extLst>
                  <a:ext uri="{FF2B5EF4-FFF2-40B4-BE49-F238E27FC236}">
                    <a16:creationId xmlns:a16="http://schemas.microsoft.com/office/drawing/2014/main" xmlns="" id="{94046CBD-25DA-4155-90DB-419BA8CAE05C}"/>
                  </a:ext>
                </a:extLst>
              </p:cNvPr>
              <p:cNvSpPr/>
              <p:nvPr/>
            </p:nvSpPr>
            <p:spPr>
              <a:xfrm>
                <a:off x="0" y="0"/>
                <a:ext cx="889420" cy="12713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6" y="13990"/>
                    </a:lnTo>
                    <a:lnTo>
                      <a:pt x="0" y="21600"/>
                    </a:lnTo>
                    <a:lnTo>
                      <a:pt x="3725" y="7608"/>
                    </a:lnTo>
                    <a:cubicBezTo>
                      <a:pt x="3725" y="7608"/>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61" name="Shape 9991">
                <a:extLst>
                  <a:ext uri="{FF2B5EF4-FFF2-40B4-BE49-F238E27FC236}">
                    <a16:creationId xmlns:a16="http://schemas.microsoft.com/office/drawing/2014/main" xmlns="" id="{D8C92402-8279-49A1-805F-D968E8CB57F1}"/>
                  </a:ext>
                </a:extLst>
              </p:cNvPr>
              <p:cNvSpPr/>
              <p:nvPr/>
            </p:nvSpPr>
            <p:spPr>
              <a:xfrm>
                <a:off x="0" y="823431"/>
                <a:ext cx="1443479" cy="1045823"/>
              </a:xfrm>
              <a:custGeom>
                <a:avLst/>
                <a:gdLst/>
                <a:ahLst/>
                <a:cxnLst>
                  <a:cxn ang="0">
                    <a:pos x="wd2" y="hd2"/>
                  </a:cxn>
                  <a:cxn ang="5400000">
                    <a:pos x="wd2" y="hd2"/>
                  </a:cxn>
                  <a:cxn ang="10800000">
                    <a:pos x="wd2" y="hd2"/>
                  </a:cxn>
                  <a:cxn ang="16200000">
                    <a:pos x="wd2" y="hd2"/>
                  </a:cxn>
                </a:cxnLst>
                <a:rect l="0" t="0" r="r" b="b"/>
                <a:pathLst>
                  <a:path w="21600" h="21600" extrusionOk="0">
                    <a:moveTo>
                      <a:pt x="10587" y="21600"/>
                    </a:moveTo>
                    <a:lnTo>
                      <a:pt x="0" y="9251"/>
                    </a:lnTo>
                    <a:lnTo>
                      <a:pt x="11015" y="0"/>
                    </a:lnTo>
                    <a:lnTo>
                      <a:pt x="21600" y="12351"/>
                    </a:lnTo>
                    <a:cubicBezTo>
                      <a:pt x="21600" y="12351"/>
                      <a:pt x="10587" y="21600"/>
                      <a:pt x="10587" y="21600"/>
                    </a:cubicBezTo>
                    <a:close/>
                  </a:path>
                </a:pathLst>
              </a:custGeom>
              <a:solidFill>
                <a:srgbClr val="1A202E">
                  <a:alpha val="5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35" name="Group 9996">
              <a:extLst>
                <a:ext uri="{FF2B5EF4-FFF2-40B4-BE49-F238E27FC236}">
                  <a16:creationId xmlns:a16="http://schemas.microsoft.com/office/drawing/2014/main" xmlns="" id="{173FA5C8-6533-42BA-AA9C-EA5DCF403A92}"/>
                </a:ext>
              </a:extLst>
            </p:cNvPr>
            <p:cNvGrpSpPr/>
            <p:nvPr/>
          </p:nvGrpSpPr>
          <p:grpSpPr>
            <a:xfrm>
              <a:off x="6086030" y="3776965"/>
              <a:ext cx="1024395" cy="1199140"/>
              <a:chOff x="0" y="0"/>
              <a:chExt cx="2048788" cy="2398277"/>
            </a:xfrm>
          </p:grpSpPr>
          <p:sp>
            <p:nvSpPr>
              <p:cNvPr id="56" name="Shape 9993">
                <a:extLst>
                  <a:ext uri="{FF2B5EF4-FFF2-40B4-BE49-F238E27FC236}">
                    <a16:creationId xmlns:a16="http://schemas.microsoft.com/office/drawing/2014/main" xmlns="" id="{8EE414A7-2033-40BC-B0D0-06B3CDAD9A82}"/>
                  </a:ext>
                </a:extLst>
              </p:cNvPr>
              <p:cNvSpPr/>
              <p:nvPr/>
            </p:nvSpPr>
            <p:spPr>
              <a:xfrm>
                <a:off x="0" y="0"/>
                <a:ext cx="2048789" cy="2398278"/>
              </a:xfrm>
              <a:custGeom>
                <a:avLst/>
                <a:gdLst/>
                <a:ahLst/>
                <a:cxnLst>
                  <a:cxn ang="0">
                    <a:pos x="wd2" y="hd2"/>
                  </a:cxn>
                  <a:cxn ang="5400000">
                    <a:pos x="wd2" y="hd2"/>
                  </a:cxn>
                  <a:cxn ang="10800000">
                    <a:pos x="wd2" y="hd2"/>
                  </a:cxn>
                  <a:cxn ang="16200000">
                    <a:pos x="wd2" y="hd2"/>
                  </a:cxn>
                </a:cxnLst>
                <a:rect l="0" t="0" r="r" b="b"/>
                <a:pathLst>
                  <a:path w="21600" h="21600" extrusionOk="0">
                    <a:moveTo>
                      <a:pt x="12030" y="0"/>
                    </a:moveTo>
                    <a:lnTo>
                      <a:pt x="2074" y="5175"/>
                    </a:lnTo>
                    <a:lnTo>
                      <a:pt x="0" y="14691"/>
                    </a:lnTo>
                    <a:lnTo>
                      <a:pt x="9570" y="21600"/>
                    </a:lnTo>
                    <a:lnTo>
                      <a:pt x="19526" y="16425"/>
                    </a:lnTo>
                    <a:lnTo>
                      <a:pt x="21600" y="6910"/>
                    </a:lnTo>
                    <a:cubicBezTo>
                      <a:pt x="21600" y="6910"/>
                      <a:pt x="12030" y="0"/>
                      <a:pt x="12030" y="0"/>
                    </a:cubicBezTo>
                    <a:close/>
                  </a:path>
                </a:pathLst>
              </a:custGeom>
              <a:solidFill>
                <a:srgbClr val="D8DBDE"/>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57" name="Shape 9994">
                <a:extLst>
                  <a:ext uri="{FF2B5EF4-FFF2-40B4-BE49-F238E27FC236}">
                    <a16:creationId xmlns:a16="http://schemas.microsoft.com/office/drawing/2014/main" xmlns="" id="{17EEA470-C0DC-4477-BAD0-AA01B5C678A1}"/>
                  </a:ext>
                </a:extLst>
              </p:cNvPr>
              <p:cNvSpPr/>
              <p:nvPr/>
            </p:nvSpPr>
            <p:spPr>
              <a:xfrm>
                <a:off x="0" y="0"/>
                <a:ext cx="1141084" cy="1631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6" y="13989"/>
                    </a:lnTo>
                    <a:lnTo>
                      <a:pt x="0" y="21600"/>
                    </a:lnTo>
                    <a:lnTo>
                      <a:pt x="3724" y="7609"/>
                    </a:lnTo>
                    <a:cubicBezTo>
                      <a:pt x="3724" y="7609"/>
                      <a:pt x="21600" y="0"/>
                      <a:pt x="21600" y="0"/>
                    </a:cubicBezTo>
                    <a:close/>
                  </a:path>
                </a:pathLst>
              </a:custGeom>
              <a:solidFill>
                <a:srgbClr val="1A202E">
                  <a:alpha val="15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58" name="Shape 9995">
                <a:extLst>
                  <a:ext uri="{FF2B5EF4-FFF2-40B4-BE49-F238E27FC236}">
                    <a16:creationId xmlns:a16="http://schemas.microsoft.com/office/drawing/2014/main" xmlns="" id="{4101D078-C7C5-4BA6-AF2E-549BFC37C891}"/>
                  </a:ext>
                </a:extLst>
              </p:cNvPr>
              <p:cNvSpPr/>
              <p:nvPr/>
            </p:nvSpPr>
            <p:spPr>
              <a:xfrm>
                <a:off x="0" y="1056397"/>
                <a:ext cx="1852042" cy="1341881"/>
              </a:xfrm>
              <a:custGeom>
                <a:avLst/>
                <a:gdLst/>
                <a:ahLst/>
                <a:cxnLst>
                  <a:cxn ang="0">
                    <a:pos x="wd2" y="hd2"/>
                  </a:cxn>
                  <a:cxn ang="5400000">
                    <a:pos x="wd2" y="hd2"/>
                  </a:cxn>
                  <a:cxn ang="10800000">
                    <a:pos x="wd2" y="hd2"/>
                  </a:cxn>
                  <a:cxn ang="16200000">
                    <a:pos x="wd2" y="hd2"/>
                  </a:cxn>
                </a:cxnLst>
                <a:rect l="0" t="0" r="r" b="b"/>
                <a:pathLst>
                  <a:path w="21600" h="21600" extrusionOk="0">
                    <a:moveTo>
                      <a:pt x="10587" y="21600"/>
                    </a:moveTo>
                    <a:lnTo>
                      <a:pt x="0" y="9251"/>
                    </a:lnTo>
                    <a:lnTo>
                      <a:pt x="11014" y="0"/>
                    </a:lnTo>
                    <a:lnTo>
                      <a:pt x="21600" y="12350"/>
                    </a:lnTo>
                    <a:cubicBezTo>
                      <a:pt x="21600" y="12350"/>
                      <a:pt x="10587" y="21600"/>
                      <a:pt x="10587" y="21600"/>
                    </a:cubicBezTo>
                    <a:close/>
                  </a:path>
                </a:pathLst>
              </a:custGeom>
              <a:solidFill>
                <a:srgbClr val="1A202E">
                  <a:alpha val="25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36" name="Group 10000">
              <a:extLst>
                <a:ext uri="{FF2B5EF4-FFF2-40B4-BE49-F238E27FC236}">
                  <a16:creationId xmlns:a16="http://schemas.microsoft.com/office/drawing/2014/main" xmlns="" id="{9083D12D-9257-4858-A95F-3F3CAB0A042E}"/>
                </a:ext>
              </a:extLst>
            </p:cNvPr>
            <p:cNvGrpSpPr/>
            <p:nvPr/>
          </p:nvGrpSpPr>
          <p:grpSpPr>
            <a:xfrm>
              <a:off x="5183584" y="2282289"/>
              <a:ext cx="914221" cy="1070155"/>
              <a:chOff x="0" y="0"/>
              <a:chExt cx="1828439" cy="2140308"/>
            </a:xfrm>
          </p:grpSpPr>
          <p:sp>
            <p:nvSpPr>
              <p:cNvPr id="53" name="Shape 9997">
                <a:extLst>
                  <a:ext uri="{FF2B5EF4-FFF2-40B4-BE49-F238E27FC236}">
                    <a16:creationId xmlns:a16="http://schemas.microsoft.com/office/drawing/2014/main" xmlns="" id="{5B099B48-6A4C-49F2-854D-ACA540EE8B1D}"/>
                  </a:ext>
                </a:extLst>
              </p:cNvPr>
              <p:cNvSpPr/>
              <p:nvPr/>
            </p:nvSpPr>
            <p:spPr>
              <a:xfrm>
                <a:off x="0" y="0"/>
                <a:ext cx="1828440" cy="2140309"/>
              </a:xfrm>
              <a:custGeom>
                <a:avLst/>
                <a:gdLst/>
                <a:ahLst/>
                <a:cxnLst>
                  <a:cxn ang="0">
                    <a:pos x="wd2" y="hd2"/>
                  </a:cxn>
                  <a:cxn ang="5400000">
                    <a:pos x="wd2" y="hd2"/>
                  </a:cxn>
                  <a:cxn ang="10800000">
                    <a:pos x="wd2" y="hd2"/>
                  </a:cxn>
                  <a:cxn ang="16200000">
                    <a:pos x="wd2" y="hd2"/>
                  </a:cxn>
                </a:cxnLst>
                <a:rect l="0" t="0" r="r" b="b"/>
                <a:pathLst>
                  <a:path w="21600" h="21600" extrusionOk="0">
                    <a:moveTo>
                      <a:pt x="12031" y="0"/>
                    </a:moveTo>
                    <a:lnTo>
                      <a:pt x="2075" y="5175"/>
                    </a:lnTo>
                    <a:lnTo>
                      <a:pt x="0" y="14691"/>
                    </a:lnTo>
                    <a:lnTo>
                      <a:pt x="9570" y="21600"/>
                    </a:lnTo>
                    <a:lnTo>
                      <a:pt x="19525" y="16425"/>
                    </a:lnTo>
                    <a:lnTo>
                      <a:pt x="21600" y="6909"/>
                    </a:lnTo>
                    <a:cubicBezTo>
                      <a:pt x="21600" y="6909"/>
                      <a:pt x="12031" y="0"/>
                      <a:pt x="12031" y="0"/>
                    </a:cubicBezTo>
                    <a:close/>
                  </a:path>
                </a:pathLst>
              </a:custGeom>
              <a:solidFill>
                <a:schemeClr val="accent3"/>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54" name="Shape 9998">
                <a:extLst>
                  <a:ext uri="{FF2B5EF4-FFF2-40B4-BE49-F238E27FC236}">
                    <a16:creationId xmlns:a16="http://schemas.microsoft.com/office/drawing/2014/main" xmlns="" id="{52295108-80A7-4C7A-9290-3E6E9801BEA1}"/>
                  </a:ext>
                </a:extLst>
              </p:cNvPr>
              <p:cNvSpPr/>
              <p:nvPr/>
            </p:nvSpPr>
            <p:spPr>
              <a:xfrm>
                <a:off x="0" y="942793"/>
                <a:ext cx="1652855" cy="1197515"/>
              </a:xfrm>
              <a:custGeom>
                <a:avLst/>
                <a:gdLst/>
                <a:ahLst/>
                <a:cxnLst>
                  <a:cxn ang="0">
                    <a:pos x="wd2" y="hd2"/>
                  </a:cxn>
                  <a:cxn ang="5400000">
                    <a:pos x="wd2" y="hd2"/>
                  </a:cxn>
                  <a:cxn ang="10800000">
                    <a:pos x="wd2" y="hd2"/>
                  </a:cxn>
                  <a:cxn ang="16200000">
                    <a:pos x="wd2" y="hd2"/>
                  </a:cxn>
                </a:cxnLst>
                <a:rect l="0" t="0" r="r" b="b"/>
                <a:pathLst>
                  <a:path w="21600" h="21600" extrusionOk="0">
                    <a:moveTo>
                      <a:pt x="10587" y="21600"/>
                    </a:moveTo>
                    <a:lnTo>
                      <a:pt x="0" y="9251"/>
                    </a:lnTo>
                    <a:lnTo>
                      <a:pt x="11015" y="0"/>
                    </a:lnTo>
                    <a:lnTo>
                      <a:pt x="21600" y="12350"/>
                    </a:lnTo>
                    <a:cubicBezTo>
                      <a:pt x="21600" y="12350"/>
                      <a:pt x="10587" y="21600"/>
                      <a:pt x="10587" y="21600"/>
                    </a:cubicBezTo>
                    <a:close/>
                  </a:path>
                </a:pathLst>
              </a:custGeom>
              <a:solidFill>
                <a:srgbClr val="1A202E">
                  <a:alpha val="5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55" name="Shape 9999">
                <a:extLst>
                  <a:ext uri="{FF2B5EF4-FFF2-40B4-BE49-F238E27FC236}">
                    <a16:creationId xmlns:a16="http://schemas.microsoft.com/office/drawing/2014/main" xmlns="" id="{592C8FC9-1AF6-4489-9AEE-A7A5BBD9C118}"/>
                  </a:ext>
                </a:extLst>
              </p:cNvPr>
              <p:cNvSpPr/>
              <p:nvPr/>
            </p:nvSpPr>
            <p:spPr>
              <a:xfrm>
                <a:off x="0" y="0"/>
                <a:ext cx="1018419" cy="145567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7" y="13990"/>
                    </a:lnTo>
                    <a:lnTo>
                      <a:pt x="0" y="21600"/>
                    </a:lnTo>
                    <a:lnTo>
                      <a:pt x="3725" y="7610"/>
                    </a:lnTo>
                    <a:cubicBezTo>
                      <a:pt x="3725" y="7610"/>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37" name="Group 10004">
              <a:extLst>
                <a:ext uri="{FF2B5EF4-FFF2-40B4-BE49-F238E27FC236}">
                  <a16:creationId xmlns:a16="http://schemas.microsoft.com/office/drawing/2014/main" xmlns="" id="{A8D6DC62-A4D0-4A41-AF50-7D62121A7497}"/>
                </a:ext>
              </a:extLst>
            </p:cNvPr>
            <p:cNvGrpSpPr/>
            <p:nvPr/>
          </p:nvGrpSpPr>
          <p:grpSpPr>
            <a:xfrm>
              <a:off x="5860419" y="1845167"/>
              <a:ext cx="844715" cy="990356"/>
              <a:chOff x="0" y="0"/>
              <a:chExt cx="1689429" cy="1980710"/>
            </a:xfrm>
          </p:grpSpPr>
          <p:sp>
            <p:nvSpPr>
              <p:cNvPr id="50" name="Shape 10001">
                <a:extLst>
                  <a:ext uri="{FF2B5EF4-FFF2-40B4-BE49-F238E27FC236}">
                    <a16:creationId xmlns:a16="http://schemas.microsoft.com/office/drawing/2014/main" xmlns="" id="{8CA66997-95FC-4CE6-954E-41F6B88D3075}"/>
                  </a:ext>
                </a:extLst>
              </p:cNvPr>
              <p:cNvSpPr/>
              <p:nvPr/>
            </p:nvSpPr>
            <p:spPr>
              <a:xfrm>
                <a:off x="0" y="0"/>
                <a:ext cx="1689429" cy="1977569"/>
              </a:xfrm>
              <a:custGeom>
                <a:avLst/>
                <a:gdLst/>
                <a:ahLst/>
                <a:cxnLst>
                  <a:cxn ang="0">
                    <a:pos x="wd2" y="hd2"/>
                  </a:cxn>
                  <a:cxn ang="5400000">
                    <a:pos x="wd2" y="hd2"/>
                  </a:cxn>
                  <a:cxn ang="10800000">
                    <a:pos x="wd2" y="hd2"/>
                  </a:cxn>
                  <a:cxn ang="16200000">
                    <a:pos x="wd2" y="hd2"/>
                  </a:cxn>
                </a:cxnLst>
                <a:rect l="0" t="0" r="r" b="b"/>
                <a:pathLst>
                  <a:path w="21600" h="21600" extrusionOk="0">
                    <a:moveTo>
                      <a:pt x="12030" y="0"/>
                    </a:moveTo>
                    <a:lnTo>
                      <a:pt x="2074" y="5175"/>
                    </a:lnTo>
                    <a:lnTo>
                      <a:pt x="0" y="14690"/>
                    </a:lnTo>
                    <a:lnTo>
                      <a:pt x="9569" y="21600"/>
                    </a:lnTo>
                    <a:lnTo>
                      <a:pt x="19526" y="16425"/>
                    </a:lnTo>
                    <a:lnTo>
                      <a:pt x="21600" y="6910"/>
                    </a:lnTo>
                    <a:cubicBezTo>
                      <a:pt x="21600" y="6910"/>
                      <a:pt x="12030" y="0"/>
                      <a:pt x="12030" y="0"/>
                    </a:cubicBezTo>
                    <a:close/>
                  </a:path>
                </a:pathLst>
              </a:custGeom>
              <a:solidFill>
                <a:schemeClr val="accent1"/>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51" name="Shape 10002">
                <a:extLst>
                  <a:ext uri="{FF2B5EF4-FFF2-40B4-BE49-F238E27FC236}">
                    <a16:creationId xmlns:a16="http://schemas.microsoft.com/office/drawing/2014/main" xmlns="" id="{4085BFB7-FB62-4258-8562-7D4BF16A1131}"/>
                  </a:ext>
                </a:extLst>
              </p:cNvPr>
              <p:cNvSpPr/>
              <p:nvPr/>
            </p:nvSpPr>
            <p:spPr>
              <a:xfrm>
                <a:off x="0" y="0"/>
                <a:ext cx="940947" cy="13449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6" y="13990"/>
                    </a:lnTo>
                    <a:lnTo>
                      <a:pt x="0" y="21600"/>
                    </a:lnTo>
                    <a:lnTo>
                      <a:pt x="3724" y="7609"/>
                    </a:lnTo>
                    <a:cubicBezTo>
                      <a:pt x="3724" y="7609"/>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52" name="Shape 10003">
                <a:extLst>
                  <a:ext uri="{FF2B5EF4-FFF2-40B4-BE49-F238E27FC236}">
                    <a16:creationId xmlns:a16="http://schemas.microsoft.com/office/drawing/2014/main" xmlns="" id="{1EF42804-9345-40D5-9EC7-650C54D4C533}"/>
                  </a:ext>
                </a:extLst>
              </p:cNvPr>
              <p:cNvSpPr/>
              <p:nvPr/>
            </p:nvSpPr>
            <p:spPr>
              <a:xfrm>
                <a:off x="0" y="874244"/>
                <a:ext cx="1527201" cy="1106467"/>
              </a:xfrm>
              <a:custGeom>
                <a:avLst/>
                <a:gdLst/>
                <a:ahLst/>
                <a:cxnLst>
                  <a:cxn ang="0">
                    <a:pos x="wd2" y="hd2"/>
                  </a:cxn>
                  <a:cxn ang="5400000">
                    <a:pos x="wd2" y="hd2"/>
                  </a:cxn>
                  <a:cxn ang="10800000">
                    <a:pos x="wd2" y="hd2"/>
                  </a:cxn>
                  <a:cxn ang="16200000">
                    <a:pos x="wd2" y="hd2"/>
                  </a:cxn>
                </a:cxnLst>
                <a:rect l="0" t="0" r="r" b="b"/>
                <a:pathLst>
                  <a:path w="21600" h="21600" extrusionOk="0">
                    <a:moveTo>
                      <a:pt x="10586" y="21600"/>
                    </a:moveTo>
                    <a:lnTo>
                      <a:pt x="0" y="9250"/>
                    </a:lnTo>
                    <a:lnTo>
                      <a:pt x="11014" y="0"/>
                    </a:lnTo>
                    <a:lnTo>
                      <a:pt x="21600" y="12351"/>
                    </a:lnTo>
                    <a:cubicBezTo>
                      <a:pt x="21600" y="12351"/>
                      <a:pt x="10586" y="21600"/>
                      <a:pt x="10586" y="21600"/>
                    </a:cubicBezTo>
                    <a:close/>
                  </a:path>
                </a:pathLst>
              </a:custGeom>
              <a:solidFill>
                <a:srgbClr val="1A202E">
                  <a:alpha val="5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38" name="Group 10008">
              <a:extLst>
                <a:ext uri="{FF2B5EF4-FFF2-40B4-BE49-F238E27FC236}">
                  <a16:creationId xmlns:a16="http://schemas.microsoft.com/office/drawing/2014/main" xmlns="" id="{A39CC41D-575C-4C0C-8D04-E1EFEC3C3AF6}"/>
                </a:ext>
              </a:extLst>
            </p:cNvPr>
            <p:cNvGrpSpPr/>
            <p:nvPr/>
          </p:nvGrpSpPr>
          <p:grpSpPr>
            <a:xfrm>
              <a:off x="5719411" y="2606606"/>
              <a:ext cx="948123" cy="1109826"/>
              <a:chOff x="0" y="0"/>
              <a:chExt cx="1896244" cy="2219649"/>
            </a:xfrm>
          </p:grpSpPr>
          <p:sp>
            <p:nvSpPr>
              <p:cNvPr id="47" name="Shape 10005">
                <a:extLst>
                  <a:ext uri="{FF2B5EF4-FFF2-40B4-BE49-F238E27FC236}">
                    <a16:creationId xmlns:a16="http://schemas.microsoft.com/office/drawing/2014/main" xmlns="" id="{30475903-FAAD-4C93-8274-674EFEB3C099}"/>
                  </a:ext>
                </a:extLst>
              </p:cNvPr>
              <p:cNvSpPr/>
              <p:nvPr/>
            </p:nvSpPr>
            <p:spPr>
              <a:xfrm>
                <a:off x="0" y="0"/>
                <a:ext cx="1896245" cy="2219651"/>
              </a:xfrm>
              <a:custGeom>
                <a:avLst/>
                <a:gdLst/>
                <a:ahLst/>
                <a:cxnLst>
                  <a:cxn ang="0">
                    <a:pos x="wd2" y="hd2"/>
                  </a:cxn>
                  <a:cxn ang="5400000">
                    <a:pos x="wd2" y="hd2"/>
                  </a:cxn>
                  <a:cxn ang="10800000">
                    <a:pos x="wd2" y="hd2"/>
                  </a:cxn>
                  <a:cxn ang="16200000">
                    <a:pos x="wd2" y="hd2"/>
                  </a:cxn>
                </a:cxnLst>
                <a:rect l="0" t="0" r="r" b="b"/>
                <a:pathLst>
                  <a:path w="21600" h="21600" extrusionOk="0">
                    <a:moveTo>
                      <a:pt x="12031" y="0"/>
                    </a:moveTo>
                    <a:lnTo>
                      <a:pt x="2075" y="5175"/>
                    </a:lnTo>
                    <a:lnTo>
                      <a:pt x="0" y="14690"/>
                    </a:lnTo>
                    <a:lnTo>
                      <a:pt x="9569" y="21600"/>
                    </a:lnTo>
                    <a:lnTo>
                      <a:pt x="19526" y="16425"/>
                    </a:lnTo>
                    <a:lnTo>
                      <a:pt x="21600" y="6910"/>
                    </a:lnTo>
                    <a:cubicBezTo>
                      <a:pt x="21600" y="6910"/>
                      <a:pt x="12031" y="0"/>
                      <a:pt x="12031" y="0"/>
                    </a:cubicBezTo>
                    <a:close/>
                  </a:path>
                </a:pathLst>
              </a:custGeom>
              <a:solidFill>
                <a:srgbClr val="D8DBDE"/>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48" name="Shape 10006">
                <a:extLst>
                  <a:ext uri="{FF2B5EF4-FFF2-40B4-BE49-F238E27FC236}">
                    <a16:creationId xmlns:a16="http://schemas.microsoft.com/office/drawing/2014/main" xmlns="" id="{D44C1132-E2EB-47B1-9183-180D0455F2AF}"/>
                  </a:ext>
                </a:extLst>
              </p:cNvPr>
              <p:cNvSpPr/>
              <p:nvPr/>
            </p:nvSpPr>
            <p:spPr>
              <a:xfrm>
                <a:off x="0" y="0"/>
                <a:ext cx="1056203" cy="15096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5" y="13991"/>
                    </a:lnTo>
                    <a:lnTo>
                      <a:pt x="0" y="21600"/>
                    </a:lnTo>
                    <a:lnTo>
                      <a:pt x="3725" y="7609"/>
                    </a:lnTo>
                    <a:cubicBezTo>
                      <a:pt x="3725" y="7609"/>
                      <a:pt x="21600" y="0"/>
                      <a:pt x="21600" y="0"/>
                    </a:cubicBezTo>
                    <a:close/>
                  </a:path>
                </a:pathLst>
              </a:custGeom>
              <a:solidFill>
                <a:srgbClr val="1A202E">
                  <a:alpha val="15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49" name="Shape 10007">
                <a:extLst>
                  <a:ext uri="{FF2B5EF4-FFF2-40B4-BE49-F238E27FC236}">
                    <a16:creationId xmlns:a16="http://schemas.microsoft.com/office/drawing/2014/main" xmlns="" id="{3644E065-D609-41BB-A5D5-DDEA3767BC76}"/>
                  </a:ext>
                </a:extLst>
              </p:cNvPr>
              <p:cNvSpPr/>
              <p:nvPr/>
            </p:nvSpPr>
            <p:spPr>
              <a:xfrm>
                <a:off x="0" y="977794"/>
                <a:ext cx="1714145" cy="1241856"/>
              </a:xfrm>
              <a:custGeom>
                <a:avLst/>
                <a:gdLst/>
                <a:ahLst/>
                <a:cxnLst>
                  <a:cxn ang="0">
                    <a:pos x="wd2" y="hd2"/>
                  </a:cxn>
                  <a:cxn ang="5400000">
                    <a:pos x="wd2" y="hd2"/>
                  </a:cxn>
                  <a:cxn ang="10800000">
                    <a:pos x="wd2" y="hd2"/>
                  </a:cxn>
                  <a:cxn ang="16200000">
                    <a:pos x="wd2" y="hd2"/>
                  </a:cxn>
                </a:cxnLst>
                <a:rect l="0" t="0" r="r" b="b"/>
                <a:pathLst>
                  <a:path w="21600" h="21600" extrusionOk="0">
                    <a:moveTo>
                      <a:pt x="10586" y="21600"/>
                    </a:moveTo>
                    <a:lnTo>
                      <a:pt x="0" y="9250"/>
                    </a:lnTo>
                    <a:lnTo>
                      <a:pt x="11014" y="0"/>
                    </a:lnTo>
                    <a:lnTo>
                      <a:pt x="21600" y="12350"/>
                    </a:lnTo>
                    <a:cubicBezTo>
                      <a:pt x="21600" y="12350"/>
                      <a:pt x="10586" y="21600"/>
                      <a:pt x="10586" y="21600"/>
                    </a:cubicBezTo>
                    <a:close/>
                  </a:path>
                </a:pathLst>
              </a:custGeom>
              <a:solidFill>
                <a:srgbClr val="1A202E">
                  <a:alpha val="25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39" name="Group 10012">
              <a:extLst>
                <a:ext uri="{FF2B5EF4-FFF2-40B4-BE49-F238E27FC236}">
                  <a16:creationId xmlns:a16="http://schemas.microsoft.com/office/drawing/2014/main" xmlns="" id="{CCFA7F18-6BA9-43CB-9378-7B718277A741}"/>
                </a:ext>
              </a:extLst>
            </p:cNvPr>
            <p:cNvGrpSpPr/>
            <p:nvPr/>
          </p:nvGrpSpPr>
          <p:grpSpPr>
            <a:xfrm>
              <a:off x="5395095" y="3184735"/>
              <a:ext cx="1202562" cy="1407980"/>
              <a:chOff x="0" y="0"/>
              <a:chExt cx="2405122" cy="2815957"/>
            </a:xfrm>
          </p:grpSpPr>
          <p:sp>
            <p:nvSpPr>
              <p:cNvPr id="44" name="Shape 10009">
                <a:extLst>
                  <a:ext uri="{FF2B5EF4-FFF2-40B4-BE49-F238E27FC236}">
                    <a16:creationId xmlns:a16="http://schemas.microsoft.com/office/drawing/2014/main" xmlns="" id="{64271B58-88EE-48FE-BBA4-2F954E1BFDA7}"/>
                  </a:ext>
                </a:extLst>
              </p:cNvPr>
              <p:cNvSpPr/>
              <p:nvPr/>
            </p:nvSpPr>
            <p:spPr>
              <a:xfrm>
                <a:off x="0" y="0"/>
                <a:ext cx="2405123" cy="2815242"/>
              </a:xfrm>
              <a:custGeom>
                <a:avLst/>
                <a:gdLst/>
                <a:ahLst/>
                <a:cxnLst>
                  <a:cxn ang="0">
                    <a:pos x="wd2" y="hd2"/>
                  </a:cxn>
                  <a:cxn ang="5400000">
                    <a:pos x="wd2" y="hd2"/>
                  </a:cxn>
                  <a:cxn ang="10800000">
                    <a:pos x="wd2" y="hd2"/>
                  </a:cxn>
                  <a:cxn ang="16200000">
                    <a:pos x="wd2" y="hd2"/>
                  </a:cxn>
                </a:cxnLst>
                <a:rect l="0" t="0" r="r" b="b"/>
                <a:pathLst>
                  <a:path w="21600" h="21600" extrusionOk="0">
                    <a:moveTo>
                      <a:pt x="12030" y="0"/>
                    </a:moveTo>
                    <a:lnTo>
                      <a:pt x="2075" y="5175"/>
                    </a:lnTo>
                    <a:lnTo>
                      <a:pt x="0" y="14691"/>
                    </a:lnTo>
                    <a:lnTo>
                      <a:pt x="9570" y="21600"/>
                    </a:lnTo>
                    <a:lnTo>
                      <a:pt x="19525" y="16425"/>
                    </a:lnTo>
                    <a:lnTo>
                      <a:pt x="21600" y="6909"/>
                    </a:lnTo>
                    <a:cubicBezTo>
                      <a:pt x="21600" y="6909"/>
                      <a:pt x="12030" y="0"/>
                      <a:pt x="12030" y="0"/>
                    </a:cubicBezTo>
                    <a:close/>
                  </a:path>
                </a:pathLst>
              </a:custGeom>
              <a:solidFill>
                <a:schemeClr val="accent1"/>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45" name="Shape 10010">
                <a:extLst>
                  <a:ext uri="{FF2B5EF4-FFF2-40B4-BE49-F238E27FC236}">
                    <a16:creationId xmlns:a16="http://schemas.microsoft.com/office/drawing/2014/main" xmlns="" id="{76591AF3-6597-4803-971C-DBE2454EDC29}"/>
                  </a:ext>
                </a:extLst>
              </p:cNvPr>
              <p:cNvSpPr/>
              <p:nvPr/>
            </p:nvSpPr>
            <p:spPr>
              <a:xfrm>
                <a:off x="0" y="1240862"/>
                <a:ext cx="2174099" cy="1575096"/>
              </a:xfrm>
              <a:custGeom>
                <a:avLst/>
                <a:gdLst/>
                <a:ahLst/>
                <a:cxnLst>
                  <a:cxn ang="0">
                    <a:pos x="wd2" y="hd2"/>
                  </a:cxn>
                  <a:cxn ang="5400000">
                    <a:pos x="wd2" y="hd2"/>
                  </a:cxn>
                  <a:cxn ang="10800000">
                    <a:pos x="wd2" y="hd2"/>
                  </a:cxn>
                  <a:cxn ang="16200000">
                    <a:pos x="wd2" y="hd2"/>
                  </a:cxn>
                </a:cxnLst>
                <a:rect l="0" t="0" r="r" b="b"/>
                <a:pathLst>
                  <a:path w="21600" h="21600" extrusionOk="0">
                    <a:moveTo>
                      <a:pt x="10587" y="21600"/>
                    </a:moveTo>
                    <a:lnTo>
                      <a:pt x="0" y="9251"/>
                    </a:lnTo>
                    <a:lnTo>
                      <a:pt x="11015" y="0"/>
                    </a:lnTo>
                    <a:lnTo>
                      <a:pt x="21600" y="12350"/>
                    </a:lnTo>
                    <a:cubicBezTo>
                      <a:pt x="21600" y="12350"/>
                      <a:pt x="10587" y="21600"/>
                      <a:pt x="10587" y="21600"/>
                    </a:cubicBezTo>
                    <a:close/>
                  </a:path>
                </a:pathLst>
              </a:custGeom>
              <a:solidFill>
                <a:srgbClr val="1A202E">
                  <a:alpha val="5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46" name="Shape 10011">
                <a:extLst>
                  <a:ext uri="{FF2B5EF4-FFF2-40B4-BE49-F238E27FC236}">
                    <a16:creationId xmlns:a16="http://schemas.microsoft.com/office/drawing/2014/main" xmlns="" id="{5B19A9F2-9615-4E17-82F6-09FA92ADBC25}"/>
                  </a:ext>
                </a:extLst>
              </p:cNvPr>
              <p:cNvSpPr/>
              <p:nvPr/>
            </p:nvSpPr>
            <p:spPr>
              <a:xfrm>
                <a:off x="0" y="0"/>
                <a:ext cx="1339554" cy="19147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7" y="13990"/>
                    </a:lnTo>
                    <a:lnTo>
                      <a:pt x="0" y="21600"/>
                    </a:lnTo>
                    <a:lnTo>
                      <a:pt x="3725" y="7609"/>
                    </a:lnTo>
                    <a:cubicBezTo>
                      <a:pt x="3725" y="7609"/>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nvGrpSpPr>
            <p:cNvPr id="40" name="Group 10016">
              <a:extLst>
                <a:ext uri="{FF2B5EF4-FFF2-40B4-BE49-F238E27FC236}">
                  <a16:creationId xmlns:a16="http://schemas.microsoft.com/office/drawing/2014/main" xmlns="" id="{6C9899EE-8662-4C41-9659-462F79354A93}"/>
                </a:ext>
              </a:extLst>
            </p:cNvPr>
            <p:cNvGrpSpPr/>
            <p:nvPr/>
          </p:nvGrpSpPr>
          <p:grpSpPr>
            <a:xfrm>
              <a:off x="4774664" y="4228188"/>
              <a:ext cx="1361890" cy="1599138"/>
              <a:chOff x="0" y="0"/>
              <a:chExt cx="2723778" cy="3198275"/>
            </a:xfrm>
          </p:grpSpPr>
          <p:sp>
            <p:nvSpPr>
              <p:cNvPr id="41" name="Shape 10013">
                <a:extLst>
                  <a:ext uri="{FF2B5EF4-FFF2-40B4-BE49-F238E27FC236}">
                    <a16:creationId xmlns:a16="http://schemas.microsoft.com/office/drawing/2014/main" xmlns="" id="{532AD53A-3FEF-4D03-B772-1B12C8FB5BDF}"/>
                  </a:ext>
                </a:extLst>
              </p:cNvPr>
              <p:cNvSpPr/>
              <p:nvPr/>
            </p:nvSpPr>
            <p:spPr>
              <a:xfrm>
                <a:off x="0" y="0"/>
                <a:ext cx="2723779" cy="3188333"/>
              </a:xfrm>
              <a:custGeom>
                <a:avLst/>
                <a:gdLst/>
                <a:ahLst/>
                <a:cxnLst>
                  <a:cxn ang="0">
                    <a:pos x="wd2" y="hd2"/>
                  </a:cxn>
                  <a:cxn ang="5400000">
                    <a:pos x="wd2" y="hd2"/>
                  </a:cxn>
                  <a:cxn ang="10800000">
                    <a:pos x="wd2" y="hd2"/>
                  </a:cxn>
                  <a:cxn ang="16200000">
                    <a:pos x="wd2" y="hd2"/>
                  </a:cxn>
                </a:cxnLst>
                <a:rect l="0" t="0" r="r" b="b"/>
                <a:pathLst>
                  <a:path w="21600" h="21600" extrusionOk="0">
                    <a:moveTo>
                      <a:pt x="12030" y="0"/>
                    </a:moveTo>
                    <a:lnTo>
                      <a:pt x="2075" y="5175"/>
                    </a:lnTo>
                    <a:lnTo>
                      <a:pt x="0" y="14691"/>
                    </a:lnTo>
                    <a:lnTo>
                      <a:pt x="9570" y="21600"/>
                    </a:lnTo>
                    <a:lnTo>
                      <a:pt x="19526" y="16425"/>
                    </a:lnTo>
                    <a:lnTo>
                      <a:pt x="21600" y="6910"/>
                    </a:lnTo>
                    <a:cubicBezTo>
                      <a:pt x="21600" y="6910"/>
                      <a:pt x="12030" y="0"/>
                      <a:pt x="12030" y="0"/>
                    </a:cubicBezTo>
                    <a:close/>
                  </a:path>
                </a:pathLst>
              </a:custGeom>
              <a:solidFill>
                <a:srgbClr val="556675"/>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42" name="Shape 10014">
                <a:extLst>
                  <a:ext uri="{FF2B5EF4-FFF2-40B4-BE49-F238E27FC236}">
                    <a16:creationId xmlns:a16="http://schemas.microsoft.com/office/drawing/2014/main" xmlns="" id="{0CEC46DD-1C57-4CF4-B066-B7AD625B521B}"/>
                  </a:ext>
                </a:extLst>
              </p:cNvPr>
              <p:cNvSpPr/>
              <p:nvPr/>
            </p:nvSpPr>
            <p:spPr>
              <a:xfrm>
                <a:off x="0" y="4406"/>
                <a:ext cx="1516998" cy="21684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7" y="13991"/>
                    </a:lnTo>
                    <a:lnTo>
                      <a:pt x="0" y="21600"/>
                    </a:lnTo>
                    <a:lnTo>
                      <a:pt x="3725" y="7609"/>
                    </a:lnTo>
                    <a:cubicBezTo>
                      <a:pt x="3725" y="7609"/>
                      <a:pt x="21600" y="0"/>
                      <a:pt x="21600" y="0"/>
                    </a:cubicBezTo>
                    <a:close/>
                  </a:path>
                </a:pathLst>
              </a:custGeom>
              <a:solidFill>
                <a:srgbClr val="1A202E">
                  <a:alpha val="3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sp>
            <p:nvSpPr>
              <p:cNvPr id="43" name="Shape 10015">
                <a:extLst>
                  <a:ext uri="{FF2B5EF4-FFF2-40B4-BE49-F238E27FC236}">
                    <a16:creationId xmlns:a16="http://schemas.microsoft.com/office/drawing/2014/main" xmlns="" id="{BF2F7A73-18CE-4F32-B574-42FD1DFB51F0}"/>
                  </a:ext>
                </a:extLst>
              </p:cNvPr>
              <p:cNvSpPr/>
              <p:nvPr/>
            </p:nvSpPr>
            <p:spPr>
              <a:xfrm>
                <a:off x="0" y="1414478"/>
                <a:ext cx="2462214" cy="1783798"/>
              </a:xfrm>
              <a:custGeom>
                <a:avLst/>
                <a:gdLst/>
                <a:ahLst/>
                <a:cxnLst>
                  <a:cxn ang="0">
                    <a:pos x="wd2" y="hd2"/>
                  </a:cxn>
                  <a:cxn ang="5400000">
                    <a:pos x="wd2" y="hd2"/>
                  </a:cxn>
                  <a:cxn ang="10800000">
                    <a:pos x="wd2" y="hd2"/>
                  </a:cxn>
                  <a:cxn ang="16200000">
                    <a:pos x="wd2" y="hd2"/>
                  </a:cxn>
                </a:cxnLst>
                <a:rect l="0" t="0" r="r" b="b"/>
                <a:pathLst>
                  <a:path w="21600" h="21600" extrusionOk="0">
                    <a:moveTo>
                      <a:pt x="10586" y="21600"/>
                    </a:moveTo>
                    <a:lnTo>
                      <a:pt x="0" y="9250"/>
                    </a:lnTo>
                    <a:lnTo>
                      <a:pt x="11014" y="0"/>
                    </a:lnTo>
                    <a:lnTo>
                      <a:pt x="21600" y="12350"/>
                    </a:lnTo>
                    <a:cubicBezTo>
                      <a:pt x="21600" y="12350"/>
                      <a:pt x="10586" y="21600"/>
                      <a:pt x="10586" y="21600"/>
                    </a:cubicBezTo>
                    <a:close/>
                  </a:path>
                </a:pathLst>
              </a:custGeom>
              <a:solidFill>
                <a:srgbClr val="1A202E">
                  <a:alpha val="60000"/>
                </a:srgbClr>
              </a:solidFill>
              <a:ln w="12700" cap="flat">
                <a:noFill/>
                <a:miter lim="400000"/>
              </a:ln>
              <a:effectLst/>
            </p:spPr>
            <p:txBody>
              <a:bodyPr wrap="square" lIns="0" tIns="0" rIns="0" bIns="0" numCol="1" anchor="ctr">
                <a:noAutofit/>
              </a:bodyP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a:p>
            </p:txBody>
          </p:sp>
        </p:grpSp>
      </p:grpSp>
      <p:sp>
        <p:nvSpPr>
          <p:cNvPr id="2" name="矩形 1"/>
          <p:cNvSpPr/>
          <p:nvPr/>
        </p:nvSpPr>
        <p:spPr>
          <a:xfrm>
            <a:off x="358760" y="4688627"/>
            <a:ext cx="1156231" cy="1077218"/>
          </a:xfrm>
          <a:prstGeom prst="rect">
            <a:avLst/>
          </a:prstGeom>
        </p:spPr>
        <p:txBody>
          <a:bodyPr wrap="square">
            <a:spAutoFit/>
          </a:bodyPr>
          <a:lstStyle/>
          <a:p>
            <a:r>
              <a:rPr lang="zh-CN" altLang="en-US" sz="1600" dirty="0">
                <a:solidFill>
                  <a:schemeClr val="accent2"/>
                </a:solidFill>
                <a:latin typeface="华文楷体" panose="02010600040101010101" pitchFamily="2" charset="-122"/>
                <a:ea typeface="华文楷体" panose="02010600040101010101" pitchFamily="2" charset="-122"/>
              </a:rPr>
              <a:t>新生学习方式介绍 和学习目的交流</a:t>
            </a:r>
          </a:p>
        </p:txBody>
      </p:sp>
      <p:sp>
        <p:nvSpPr>
          <p:cNvPr id="130" name="矩形 129"/>
          <p:cNvSpPr/>
          <p:nvPr/>
        </p:nvSpPr>
        <p:spPr>
          <a:xfrm>
            <a:off x="1567147" y="4677693"/>
            <a:ext cx="1028097" cy="830997"/>
          </a:xfrm>
          <a:prstGeom prst="rect">
            <a:avLst/>
          </a:prstGeom>
        </p:spPr>
        <p:txBody>
          <a:bodyPr wrap="square">
            <a:spAutoFit/>
          </a:bodyPr>
          <a:lstStyle/>
          <a:p>
            <a:r>
              <a:rPr lang="zh-CN" altLang="en-US" sz="1600" dirty="0">
                <a:solidFill>
                  <a:schemeClr val="accent2"/>
                </a:solidFill>
                <a:latin typeface="华文楷体" panose="02010600040101010101" pitchFamily="2" charset="-122"/>
                <a:ea typeface="华文楷体" panose="02010600040101010101" pitchFamily="2" charset="-122"/>
              </a:rPr>
              <a:t>在读学生的学习经验分享</a:t>
            </a:r>
          </a:p>
        </p:txBody>
      </p:sp>
      <p:sp>
        <p:nvSpPr>
          <p:cNvPr id="131" name="矩形 130"/>
          <p:cNvSpPr/>
          <p:nvPr/>
        </p:nvSpPr>
        <p:spPr>
          <a:xfrm>
            <a:off x="2747320" y="4677692"/>
            <a:ext cx="1156231" cy="830997"/>
          </a:xfrm>
          <a:prstGeom prst="rect">
            <a:avLst/>
          </a:prstGeom>
        </p:spPr>
        <p:txBody>
          <a:bodyPr wrap="square">
            <a:spAutoFit/>
          </a:bodyPr>
          <a:lstStyle/>
          <a:p>
            <a:r>
              <a:rPr lang="zh-CN" altLang="en-US" sz="1600" dirty="0">
                <a:solidFill>
                  <a:schemeClr val="accent2"/>
                </a:solidFill>
                <a:latin typeface="华文楷体" panose="02010600040101010101" pitchFamily="2" charset="-122"/>
                <a:ea typeface="华文楷体" panose="02010600040101010101" pitchFamily="2" charset="-122"/>
              </a:rPr>
              <a:t>学生家乡的风土人情交流</a:t>
            </a:r>
          </a:p>
        </p:txBody>
      </p:sp>
      <p:sp>
        <p:nvSpPr>
          <p:cNvPr id="132" name="矩形 131"/>
          <p:cNvSpPr/>
          <p:nvPr/>
        </p:nvSpPr>
        <p:spPr>
          <a:xfrm>
            <a:off x="5128755" y="4662560"/>
            <a:ext cx="1156231" cy="830997"/>
          </a:xfrm>
          <a:prstGeom prst="rect">
            <a:avLst/>
          </a:prstGeom>
        </p:spPr>
        <p:txBody>
          <a:bodyPr wrap="square">
            <a:spAutoFit/>
          </a:bodyPr>
          <a:lstStyle/>
          <a:p>
            <a:r>
              <a:rPr lang="zh-CN" altLang="en-US" sz="1600" dirty="0">
                <a:solidFill>
                  <a:schemeClr val="accent2"/>
                </a:solidFill>
                <a:latin typeface="华文楷体" panose="02010600040101010101" pitchFamily="2" charset="-122"/>
                <a:ea typeface="华文楷体" panose="02010600040101010101" pitchFamily="2" charset="-122"/>
              </a:rPr>
              <a:t>欢迎学生回母校参观交流</a:t>
            </a:r>
          </a:p>
        </p:txBody>
      </p:sp>
      <p:sp>
        <p:nvSpPr>
          <p:cNvPr id="133" name="矩形 132"/>
          <p:cNvSpPr/>
          <p:nvPr/>
        </p:nvSpPr>
        <p:spPr>
          <a:xfrm>
            <a:off x="6286703" y="4677693"/>
            <a:ext cx="1156231" cy="830997"/>
          </a:xfrm>
          <a:prstGeom prst="rect">
            <a:avLst/>
          </a:prstGeom>
        </p:spPr>
        <p:txBody>
          <a:bodyPr wrap="square">
            <a:spAutoFit/>
          </a:bodyPr>
          <a:lstStyle/>
          <a:p>
            <a:r>
              <a:rPr lang="zh-CN" altLang="en-US" sz="1600" dirty="0">
                <a:solidFill>
                  <a:schemeClr val="accent2"/>
                </a:solidFill>
                <a:latin typeface="华文楷体" panose="02010600040101010101" pitchFamily="2" charset="-122"/>
                <a:ea typeface="华文楷体" panose="02010600040101010101" pitchFamily="2" charset="-122"/>
              </a:rPr>
              <a:t>学生个人才艺展示的舞台</a:t>
            </a:r>
          </a:p>
        </p:txBody>
      </p:sp>
      <p:sp>
        <p:nvSpPr>
          <p:cNvPr id="134" name="矩形 133"/>
          <p:cNvSpPr/>
          <p:nvPr/>
        </p:nvSpPr>
        <p:spPr>
          <a:xfrm>
            <a:off x="7486250" y="4677693"/>
            <a:ext cx="1156231" cy="1077218"/>
          </a:xfrm>
          <a:prstGeom prst="rect">
            <a:avLst/>
          </a:prstGeom>
        </p:spPr>
        <p:txBody>
          <a:bodyPr wrap="square">
            <a:spAutoFit/>
          </a:bodyPr>
          <a:lstStyle/>
          <a:p>
            <a:r>
              <a:rPr lang="zh-CN" altLang="en-US" sz="1600" dirty="0">
                <a:solidFill>
                  <a:schemeClr val="accent2"/>
                </a:solidFill>
                <a:latin typeface="华文楷体" panose="02010600040101010101" pitchFamily="2" charset="-122"/>
                <a:ea typeface="华文楷体" panose="02010600040101010101" pitchFamily="2" charset="-122"/>
              </a:rPr>
              <a:t>邀请毕业生参加毕业纪念活动</a:t>
            </a:r>
            <a:endParaRPr lang="en-US" altLang="zh-CN" sz="1600" dirty="0">
              <a:solidFill>
                <a:schemeClr val="accent2"/>
              </a:solidFill>
              <a:latin typeface="华文楷体" panose="02010600040101010101" pitchFamily="2" charset="-122"/>
              <a:ea typeface="华文楷体" panose="02010600040101010101" pitchFamily="2" charset="-122"/>
            </a:endParaRPr>
          </a:p>
        </p:txBody>
      </p:sp>
      <p:sp>
        <p:nvSpPr>
          <p:cNvPr id="136" name="矩形: 圆角 13">
            <a:extLst>
              <a:ext uri="{FF2B5EF4-FFF2-40B4-BE49-F238E27FC236}">
                <a16:creationId xmlns:a16="http://schemas.microsoft.com/office/drawing/2014/main" xmlns="" id="{3119B3E7-F241-4F37-899A-5C92BCA3CA69}"/>
              </a:ext>
            </a:extLst>
          </p:cNvPr>
          <p:cNvSpPr/>
          <p:nvPr/>
        </p:nvSpPr>
        <p:spPr>
          <a:xfrm>
            <a:off x="287354" y="4677693"/>
            <a:ext cx="1149737" cy="1224000"/>
          </a:xfrm>
          <a:prstGeom prst="roundRect">
            <a:avLst>
              <a:gd name="adj" fmla="val 4841"/>
            </a:avLst>
          </a:prstGeom>
          <a:noFill/>
          <a:ln w="63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楷体" panose="02010600040101010101" pitchFamily="2" charset="-122"/>
              <a:ea typeface="华文楷体" panose="02010600040101010101" pitchFamily="2" charset="-122"/>
            </a:endParaRPr>
          </a:p>
        </p:txBody>
      </p:sp>
      <p:sp>
        <p:nvSpPr>
          <p:cNvPr id="137" name="矩形: 圆角 13">
            <a:extLst>
              <a:ext uri="{FF2B5EF4-FFF2-40B4-BE49-F238E27FC236}">
                <a16:creationId xmlns:a16="http://schemas.microsoft.com/office/drawing/2014/main" xmlns="" id="{3119B3E7-F241-4F37-899A-5C92BCA3CA69}"/>
              </a:ext>
            </a:extLst>
          </p:cNvPr>
          <p:cNvSpPr/>
          <p:nvPr/>
        </p:nvSpPr>
        <p:spPr>
          <a:xfrm>
            <a:off x="1546657" y="4677693"/>
            <a:ext cx="1069568" cy="1224000"/>
          </a:xfrm>
          <a:prstGeom prst="roundRect">
            <a:avLst>
              <a:gd name="adj" fmla="val 4841"/>
            </a:avLst>
          </a:prstGeom>
          <a:noFill/>
          <a:ln w="63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楷体" panose="02010600040101010101" pitchFamily="2" charset="-122"/>
              <a:ea typeface="华文楷体" panose="02010600040101010101" pitchFamily="2" charset="-122"/>
            </a:endParaRPr>
          </a:p>
        </p:txBody>
      </p:sp>
      <p:sp>
        <p:nvSpPr>
          <p:cNvPr id="138" name="矩形: 圆角 13">
            <a:extLst>
              <a:ext uri="{FF2B5EF4-FFF2-40B4-BE49-F238E27FC236}">
                <a16:creationId xmlns:a16="http://schemas.microsoft.com/office/drawing/2014/main" xmlns="" id="{3119B3E7-F241-4F37-899A-5C92BCA3CA69}"/>
              </a:ext>
            </a:extLst>
          </p:cNvPr>
          <p:cNvSpPr/>
          <p:nvPr/>
        </p:nvSpPr>
        <p:spPr>
          <a:xfrm>
            <a:off x="2705907" y="4663772"/>
            <a:ext cx="1115424" cy="1224000"/>
          </a:xfrm>
          <a:prstGeom prst="roundRect">
            <a:avLst>
              <a:gd name="adj" fmla="val 4841"/>
            </a:avLst>
          </a:prstGeom>
          <a:noFill/>
          <a:ln w="63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楷体" panose="02010600040101010101" pitchFamily="2" charset="-122"/>
              <a:ea typeface="华文楷体" panose="02010600040101010101" pitchFamily="2" charset="-122"/>
            </a:endParaRPr>
          </a:p>
        </p:txBody>
      </p:sp>
      <p:sp>
        <p:nvSpPr>
          <p:cNvPr id="139" name="矩形: 圆角 13">
            <a:extLst>
              <a:ext uri="{FF2B5EF4-FFF2-40B4-BE49-F238E27FC236}">
                <a16:creationId xmlns:a16="http://schemas.microsoft.com/office/drawing/2014/main" xmlns="" id="{3119B3E7-F241-4F37-899A-5C92BCA3CA69}"/>
              </a:ext>
            </a:extLst>
          </p:cNvPr>
          <p:cNvSpPr/>
          <p:nvPr/>
        </p:nvSpPr>
        <p:spPr>
          <a:xfrm>
            <a:off x="5135797" y="4677693"/>
            <a:ext cx="1059927" cy="1224000"/>
          </a:xfrm>
          <a:prstGeom prst="roundRect">
            <a:avLst>
              <a:gd name="adj" fmla="val 4841"/>
            </a:avLst>
          </a:prstGeom>
          <a:noFill/>
          <a:ln w="63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楷体" panose="02010600040101010101" pitchFamily="2" charset="-122"/>
              <a:ea typeface="华文楷体" panose="02010600040101010101" pitchFamily="2" charset="-122"/>
            </a:endParaRPr>
          </a:p>
        </p:txBody>
      </p:sp>
      <p:sp>
        <p:nvSpPr>
          <p:cNvPr id="140" name="矩形: 圆角 13">
            <a:extLst>
              <a:ext uri="{FF2B5EF4-FFF2-40B4-BE49-F238E27FC236}">
                <a16:creationId xmlns:a16="http://schemas.microsoft.com/office/drawing/2014/main" xmlns="" id="{3119B3E7-F241-4F37-899A-5C92BCA3CA69}"/>
              </a:ext>
            </a:extLst>
          </p:cNvPr>
          <p:cNvSpPr/>
          <p:nvPr/>
        </p:nvSpPr>
        <p:spPr>
          <a:xfrm>
            <a:off x="6338455" y="4677693"/>
            <a:ext cx="1013500" cy="1224000"/>
          </a:xfrm>
          <a:prstGeom prst="roundRect">
            <a:avLst>
              <a:gd name="adj" fmla="val 4841"/>
            </a:avLst>
          </a:prstGeom>
          <a:noFill/>
          <a:ln w="63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楷体" panose="02010600040101010101" pitchFamily="2" charset="-122"/>
              <a:ea typeface="华文楷体" panose="02010600040101010101" pitchFamily="2" charset="-122"/>
            </a:endParaRPr>
          </a:p>
        </p:txBody>
      </p:sp>
      <p:sp>
        <p:nvSpPr>
          <p:cNvPr id="141" name="矩形: 圆角 13">
            <a:extLst>
              <a:ext uri="{FF2B5EF4-FFF2-40B4-BE49-F238E27FC236}">
                <a16:creationId xmlns:a16="http://schemas.microsoft.com/office/drawing/2014/main" xmlns="" id="{3119B3E7-F241-4F37-899A-5C92BCA3CA69}"/>
              </a:ext>
            </a:extLst>
          </p:cNvPr>
          <p:cNvSpPr/>
          <p:nvPr/>
        </p:nvSpPr>
        <p:spPr>
          <a:xfrm>
            <a:off x="7510190" y="4677693"/>
            <a:ext cx="1078327" cy="1224000"/>
          </a:xfrm>
          <a:prstGeom prst="roundRect">
            <a:avLst>
              <a:gd name="adj" fmla="val 4841"/>
            </a:avLst>
          </a:prstGeom>
          <a:noFill/>
          <a:ln w="63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639523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5AE949A0-AE60-42B4-88F9-D45F4F9392D5}"/>
              </a:ext>
            </a:extLst>
          </p:cNvPr>
          <p:cNvPicPr>
            <a:picLocks noChangeAspect="1"/>
          </p:cNvPicPr>
          <p:nvPr/>
        </p:nvPicPr>
        <p:blipFill>
          <a:blip r:embed="rId2"/>
          <a:stretch>
            <a:fillRect/>
          </a:stretch>
        </p:blipFill>
        <p:spPr>
          <a:xfrm>
            <a:off x="384011" y="1206165"/>
            <a:ext cx="4464496" cy="2970123"/>
          </a:xfrm>
          <a:prstGeom prst="rect">
            <a:avLst/>
          </a:prstGeom>
        </p:spPr>
      </p:pic>
      <p:sp>
        <p:nvSpPr>
          <p:cNvPr id="14" name="TextBox 6">
            <a:extLst>
              <a:ext uri="{FF2B5EF4-FFF2-40B4-BE49-F238E27FC236}">
                <a16:creationId xmlns:a16="http://schemas.microsoft.com/office/drawing/2014/main" xmlns="" id="{C448BAFB-0EC4-4DBC-AC4F-D934D2E8ACA7}"/>
              </a:ext>
            </a:extLst>
          </p:cNvPr>
          <p:cNvSpPr txBox="1"/>
          <p:nvPr/>
        </p:nvSpPr>
        <p:spPr>
          <a:xfrm>
            <a:off x="10702100" y="6307133"/>
            <a:ext cx="241637" cy="297454"/>
          </a:xfrm>
          <a:prstGeom prst="rect">
            <a:avLst/>
          </a:prstGeom>
          <a:solidFill>
            <a:srgbClr val="002C5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33" b="1"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mn-cs"/>
              </a:rPr>
              <a:t>4</a:t>
            </a:r>
            <a:endParaRPr kumimoji="0" lang="zh-CN" altLang="en-US" sz="1333" b="1" i="0" u="none" strike="noStrike" kern="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sp>
        <p:nvSpPr>
          <p:cNvPr id="9" name="标题 1">
            <a:extLst>
              <a:ext uri="{FF2B5EF4-FFF2-40B4-BE49-F238E27FC236}">
                <a16:creationId xmlns:a16="http://schemas.microsoft.com/office/drawing/2014/main" xmlns="" id="{AB32B692-1CAD-4FB5-8DD0-8027EE87FB76}"/>
              </a:ext>
            </a:extLst>
          </p:cNvPr>
          <p:cNvSpPr txBox="1">
            <a:spLocks/>
          </p:cNvSpPr>
          <p:nvPr/>
        </p:nvSpPr>
        <p:spPr>
          <a:xfrm>
            <a:off x="4810147" y="463643"/>
            <a:ext cx="4101381" cy="86409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学生活动 </a:t>
            </a:r>
            <a:r>
              <a:rPr lang="zh-CN" altLang="en-US" sz="1800" b="1" dirty="0">
                <a:solidFill>
                  <a:schemeClr val="accent1">
                    <a:lumMod val="75000"/>
                  </a:schemeClr>
                </a:solidFill>
                <a:latin typeface="+mn-ea"/>
                <a:ea typeface="+mn-ea"/>
                <a:cs typeface="+mn-cs"/>
              </a:rPr>
              <a:t>网上学生活动</a:t>
            </a:r>
          </a:p>
        </p:txBody>
      </p:sp>
      <p:sp>
        <p:nvSpPr>
          <p:cNvPr id="10" name="AutoShape 12">
            <a:extLst>
              <a:ext uri="{FF2B5EF4-FFF2-40B4-BE49-F238E27FC236}">
                <a16:creationId xmlns:a16="http://schemas.microsoft.com/office/drawing/2014/main" xmlns="" id="{3A5A52A8-8AC0-41FB-84C3-D978B7DD597F}"/>
              </a:ext>
            </a:extLst>
          </p:cNvPr>
          <p:cNvSpPr>
            <a:spLocks noChangeArrowheads="1"/>
          </p:cNvSpPr>
          <p:nvPr/>
        </p:nvSpPr>
        <p:spPr bwMode="auto">
          <a:xfrm rot="10800000" flipH="1">
            <a:off x="4447033" y="1268760"/>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7" name="图片 6">
            <a:extLst>
              <a:ext uri="{FF2B5EF4-FFF2-40B4-BE49-F238E27FC236}">
                <a16:creationId xmlns:a16="http://schemas.microsoft.com/office/drawing/2014/main" xmlns="" id="{827DDDBB-8AD9-4C3D-A23C-464B93A3BA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4025847"/>
            <a:ext cx="4081231" cy="2524655"/>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xmlns="" id="{DAEB8FAB-C663-4696-81BB-DBD2CCF599F2}"/>
              </a:ext>
            </a:extLst>
          </p:cNvPr>
          <p:cNvPicPr>
            <a:picLocks noChangeAspect="1"/>
          </p:cNvPicPr>
          <p:nvPr/>
        </p:nvPicPr>
        <p:blipFill>
          <a:blip r:embed="rId4"/>
          <a:stretch>
            <a:fillRect/>
          </a:stretch>
        </p:blipFill>
        <p:spPr>
          <a:xfrm>
            <a:off x="4648710" y="1298249"/>
            <a:ext cx="4313703" cy="2756630"/>
          </a:xfrm>
          <a:prstGeom prst="rect">
            <a:avLst/>
          </a:prstGeom>
        </p:spPr>
      </p:pic>
      <p:pic>
        <p:nvPicPr>
          <p:cNvPr id="4" name="图片 3">
            <a:extLst>
              <a:ext uri="{FF2B5EF4-FFF2-40B4-BE49-F238E27FC236}">
                <a16:creationId xmlns:a16="http://schemas.microsoft.com/office/drawing/2014/main" xmlns="" id="{CE369B50-7C3D-4F7C-AC7A-4C58E5D123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435" b="49253"/>
          <a:stretch/>
        </p:blipFill>
        <p:spPr>
          <a:xfrm>
            <a:off x="534804" y="4003332"/>
            <a:ext cx="3992469" cy="25246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847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a:xfrm>
            <a:off x="5004048" y="548680"/>
            <a:ext cx="3907480" cy="79208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学生活动 </a:t>
            </a:r>
            <a:r>
              <a:rPr lang="zh-CN" altLang="en-US" sz="1800" b="1" dirty="0">
                <a:solidFill>
                  <a:schemeClr val="accent1">
                    <a:lumMod val="75000"/>
                  </a:schemeClr>
                </a:solidFill>
                <a:latin typeface="+mn-ea"/>
                <a:ea typeface="+mn-ea"/>
                <a:cs typeface="+mn-cs"/>
              </a:rPr>
              <a:t>毕业纪念活动</a:t>
            </a:r>
          </a:p>
        </p:txBody>
      </p:sp>
      <p:sp>
        <p:nvSpPr>
          <p:cNvPr id="8" name="AutoShape 12"/>
          <p:cNvSpPr>
            <a:spLocks noChangeArrowheads="1"/>
          </p:cNvSpPr>
          <p:nvPr/>
        </p:nvSpPr>
        <p:spPr bwMode="auto">
          <a:xfrm rot="10800000" flipH="1">
            <a:off x="4447033" y="1268760"/>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9" name="矩形 8">
            <a:extLst>
              <a:ext uri="{FF2B5EF4-FFF2-40B4-BE49-F238E27FC236}">
                <a16:creationId xmlns:a16="http://schemas.microsoft.com/office/drawing/2014/main" xmlns="" id="{8356C11C-B332-421C-9712-D126EC4D8C82}"/>
              </a:ext>
            </a:extLst>
          </p:cNvPr>
          <p:cNvSpPr/>
          <p:nvPr/>
        </p:nvSpPr>
        <p:spPr>
          <a:xfrm>
            <a:off x="693442" y="1401487"/>
            <a:ext cx="7812360" cy="646331"/>
          </a:xfrm>
          <a:prstGeom prst="rect">
            <a:avLst/>
          </a:prstGeom>
        </p:spPr>
        <p:txBody>
          <a:bodyPr wrap="square">
            <a:spAutoFit/>
          </a:bodyPr>
          <a:lstStyle/>
          <a:p>
            <a:r>
              <a:rPr lang="zh-CN" altLang="en-US" b="1" dirty="0">
                <a:solidFill>
                  <a:schemeClr val="tx2">
                    <a:lumMod val="75000"/>
                  </a:schemeClr>
                </a:solidFill>
                <a:latin typeface="华文中宋" pitchFamily="2" charset="-122"/>
                <a:ea typeface="华文中宋" pitchFamily="2" charset="-122"/>
              </a:rPr>
              <a:t>毕业生同学代表与在校应届毕业生一道体验升旗仪式，参加毕业典礼，参观母校，观看毕业晚会，切身感受了作为东财人的骄傲和自豪。</a:t>
            </a:r>
          </a:p>
        </p:txBody>
      </p:sp>
      <p:grpSp>
        <p:nvGrpSpPr>
          <p:cNvPr id="4" name="组合 3"/>
          <p:cNvGrpSpPr/>
          <p:nvPr/>
        </p:nvGrpSpPr>
        <p:grpSpPr>
          <a:xfrm>
            <a:off x="768333" y="2041382"/>
            <a:ext cx="7495200" cy="4585017"/>
            <a:chOff x="768333" y="2041382"/>
            <a:chExt cx="7495200" cy="4585017"/>
          </a:xfrm>
        </p:grpSpPr>
        <p:pic>
          <p:nvPicPr>
            <p:cNvPr id="12" name="图片 11">
              <a:extLst>
                <a:ext uri="{FF2B5EF4-FFF2-40B4-BE49-F238E27FC236}">
                  <a16:creationId xmlns:a16="http://schemas.microsoft.com/office/drawing/2014/main" xmlns="" id="{0C613E53-DB4C-4CC7-A1CE-FE93137422B7}"/>
                </a:ext>
              </a:extLst>
            </p:cNvPr>
            <p:cNvPicPr>
              <a:picLocks noChangeAspect="1"/>
            </p:cNvPicPr>
            <p:nvPr/>
          </p:nvPicPr>
          <p:blipFill rotWithShape="1">
            <a:blip r:embed="rId2">
              <a:extLst>
                <a:ext uri="{28A0092B-C50C-407E-A947-70E740481C1C}">
                  <a14:useLocalDpi xmlns:a14="http://schemas.microsoft.com/office/drawing/2010/main" val="0"/>
                </a:ext>
              </a:extLst>
            </a:blip>
            <a:srcRect b="4880"/>
            <a:stretch/>
          </p:blipFill>
          <p:spPr>
            <a:xfrm>
              <a:off x="768333" y="2041382"/>
              <a:ext cx="7495200" cy="4585017"/>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821" y="3321716"/>
              <a:ext cx="3816424" cy="2160240"/>
            </a:xfrm>
            <a:prstGeom prst="rect">
              <a:avLst/>
            </a:prstGeom>
          </p:spPr>
        </p:pic>
      </p:grpSp>
    </p:spTree>
    <p:extLst>
      <p:ext uri="{BB962C8B-B14F-4D97-AF65-F5344CB8AC3E}">
        <p14:creationId xmlns:p14="http://schemas.microsoft.com/office/powerpoint/2010/main" val="3090993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04"/>
          <p:cNvSpPr>
            <a:spLocks noChangeArrowheads="1"/>
          </p:cNvSpPr>
          <p:nvPr/>
        </p:nvSpPr>
        <p:spPr bwMode="auto">
          <a:xfrm>
            <a:off x="251520" y="1340768"/>
            <a:ext cx="8712968" cy="4968551"/>
          </a:xfrm>
          <a:prstGeom prst="roundRect">
            <a:avLst>
              <a:gd name="adj" fmla="val 7315"/>
            </a:avLst>
          </a:prstGeom>
          <a:solidFill>
            <a:sysClr val="window" lastClr="FFFFFF">
              <a:alpha val="50000"/>
            </a:sysClr>
          </a:solidFill>
          <a:ln w="3175" cap="flat" cmpd="sng" algn="ctr">
            <a:solidFill>
              <a:srgbClr val="4F81BD">
                <a:lumMod val="75000"/>
              </a:srgbClr>
            </a:solidFill>
            <a:prstDash val="solid"/>
            <a:bevel/>
            <a:tailEnd type="ova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 name="标题 1"/>
          <p:cNvSpPr txBox="1">
            <a:spLocks/>
          </p:cNvSpPr>
          <p:nvPr/>
        </p:nvSpPr>
        <p:spPr>
          <a:xfrm>
            <a:off x="4427984" y="692696"/>
            <a:ext cx="4536504" cy="648072"/>
          </a:xfrm>
          <a:prstGeom prst="rect">
            <a:avLst/>
          </a:prstGeom>
        </p:spPr>
        <p:txBody>
          <a:bodyPr>
            <a:normAutofit fontScale="4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ea typeface="黑体" pitchFamily="2" charset="-122"/>
              </a:defRPr>
            </a:lvl2pPr>
            <a:lvl3pPr algn="ctr" rtl="0" eaLnBrk="0" fontAlgn="base" hangingPunct="0">
              <a:spcBef>
                <a:spcPct val="0"/>
              </a:spcBef>
              <a:spcAft>
                <a:spcPct val="0"/>
              </a:spcAft>
              <a:defRPr sz="4400">
                <a:solidFill>
                  <a:schemeClr val="tx1"/>
                </a:solidFill>
                <a:latin typeface="Arial" charset="0"/>
                <a:ea typeface="黑体" pitchFamily="2" charset="-122"/>
              </a:defRPr>
            </a:lvl3pPr>
            <a:lvl4pPr algn="ctr" rtl="0" eaLnBrk="0" fontAlgn="base" hangingPunct="0">
              <a:spcBef>
                <a:spcPct val="0"/>
              </a:spcBef>
              <a:spcAft>
                <a:spcPct val="0"/>
              </a:spcAft>
              <a:defRPr sz="4400">
                <a:solidFill>
                  <a:schemeClr val="tx1"/>
                </a:solidFill>
                <a:latin typeface="Arial" charset="0"/>
                <a:ea typeface="黑体" pitchFamily="2" charset="-122"/>
              </a:defRPr>
            </a:lvl4pPr>
            <a:lvl5pPr algn="ctr" rtl="0" eaLnBrk="0" fontAlgn="base" hangingPunct="0">
              <a:spcBef>
                <a:spcPct val="0"/>
              </a:spcBef>
              <a:spcAft>
                <a:spcPct val="0"/>
              </a:spcAft>
              <a:defRPr sz="4400">
                <a:solidFill>
                  <a:schemeClr val="tx1"/>
                </a:solidFill>
                <a:latin typeface="Arial" charset="0"/>
                <a:ea typeface="黑体" pitchFamily="2" charset="-122"/>
              </a:defRPr>
            </a:lvl5pPr>
            <a:lvl6pPr marL="457200" algn="ctr" rtl="0" fontAlgn="base">
              <a:spcBef>
                <a:spcPct val="0"/>
              </a:spcBef>
              <a:spcAft>
                <a:spcPct val="0"/>
              </a:spcAft>
              <a:defRPr sz="4400">
                <a:solidFill>
                  <a:schemeClr val="tx1"/>
                </a:solidFill>
                <a:latin typeface="Arial" charset="0"/>
                <a:ea typeface="黑体" pitchFamily="2" charset="-122"/>
              </a:defRPr>
            </a:lvl6pPr>
            <a:lvl7pPr marL="914400" algn="ctr" rtl="0" fontAlgn="base">
              <a:spcBef>
                <a:spcPct val="0"/>
              </a:spcBef>
              <a:spcAft>
                <a:spcPct val="0"/>
              </a:spcAft>
              <a:defRPr sz="4400">
                <a:solidFill>
                  <a:schemeClr val="tx1"/>
                </a:solidFill>
                <a:latin typeface="Arial" charset="0"/>
                <a:ea typeface="黑体" pitchFamily="2" charset="-122"/>
              </a:defRPr>
            </a:lvl7pPr>
            <a:lvl8pPr marL="1371600" algn="ctr" rtl="0" fontAlgn="base">
              <a:spcBef>
                <a:spcPct val="0"/>
              </a:spcBef>
              <a:spcAft>
                <a:spcPct val="0"/>
              </a:spcAft>
              <a:defRPr sz="4400">
                <a:solidFill>
                  <a:schemeClr val="tx1"/>
                </a:solidFill>
                <a:latin typeface="Arial" charset="0"/>
                <a:ea typeface="黑体" pitchFamily="2" charset="-122"/>
              </a:defRPr>
            </a:lvl8pPr>
            <a:lvl9pPr marL="1828800" algn="ctr" rtl="0" fontAlgn="base">
              <a:spcBef>
                <a:spcPct val="0"/>
              </a:spcBef>
              <a:spcAft>
                <a:spcPct val="0"/>
              </a:spcAft>
              <a:defRPr sz="4400">
                <a:solidFill>
                  <a:schemeClr val="tx1"/>
                </a:solidFill>
                <a:latin typeface="Arial" charset="0"/>
                <a:ea typeface="黑体" pitchFamily="2" charset="-122"/>
              </a:defRPr>
            </a:lvl9pPr>
          </a:lstStyle>
          <a:p>
            <a:r>
              <a:rPr lang="zh-CN" altLang="en-US" sz="2800" b="1" dirty="0">
                <a:solidFill>
                  <a:srgbClr val="336699"/>
                </a:solidFill>
                <a:latin typeface="黑体" pitchFamily="2" charset="-122"/>
                <a:ea typeface="黑体" pitchFamily="2" charset="-122"/>
                <a:cs typeface="+mn-cs"/>
              </a:rPr>
              <a:t>   </a:t>
            </a:r>
            <a:r>
              <a:rPr lang="zh-CN" altLang="en-US" sz="4600" b="1" cap="all" dirty="0">
                <a:ln w="9000" cmpd="sng">
                  <a:noFill/>
                  <a:prstDash val="solid"/>
                </a:ln>
                <a:solidFill>
                  <a:srgbClr val="F27900"/>
                </a:solidFill>
                <a:effectLst>
                  <a:reflection blurRad="12700" stA="28000" endPos="45000" dist="1000" dir="5400000" sy="-100000" algn="bl" rotWithShape="0"/>
                </a:effectLst>
                <a:latin typeface="黑体" pitchFamily="2" charset="-122"/>
                <a:ea typeface="黑体" pitchFamily="2" charset="-122"/>
                <a:cs typeface="+mn-cs"/>
              </a:rPr>
              <a:t>东北财经大学网络教育学院介绍</a:t>
            </a:r>
          </a:p>
        </p:txBody>
      </p:sp>
      <p:sp>
        <p:nvSpPr>
          <p:cNvPr id="4" name="AutoShape 12"/>
          <p:cNvSpPr>
            <a:spLocks noChangeArrowheads="1"/>
          </p:cNvSpPr>
          <p:nvPr/>
        </p:nvSpPr>
        <p:spPr bwMode="auto">
          <a:xfrm flipH="1">
            <a:off x="4644008" y="1016732"/>
            <a:ext cx="4320480" cy="54975"/>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5" name="矩形 4"/>
          <p:cNvSpPr/>
          <p:nvPr/>
        </p:nvSpPr>
        <p:spPr>
          <a:xfrm>
            <a:off x="395536" y="1532744"/>
            <a:ext cx="8352928" cy="4496616"/>
          </a:xfrm>
          <a:prstGeom prst="rect">
            <a:avLst/>
          </a:prstGeom>
        </p:spPr>
        <p:txBody>
          <a:bodyPr wrap="square">
            <a:spAutoFit/>
          </a:bodyPr>
          <a:lstStyle/>
          <a:p>
            <a:pPr>
              <a:lnSpc>
                <a:spcPct val="140000"/>
              </a:lnSpc>
              <a:spcBef>
                <a:spcPts val="600"/>
              </a:spcBef>
              <a:spcAft>
                <a:spcPts val="600"/>
              </a:spcAft>
              <a:buClr>
                <a:srgbClr val="306090"/>
              </a:buClr>
            </a:pPr>
            <a:r>
              <a:rPr lang="zh-CN" altLang="en-US" dirty="0">
                <a:solidFill>
                  <a:srgbClr val="17375E"/>
                </a:solidFill>
                <a:latin typeface="华文中宋" pitchFamily="2" charset="-122"/>
                <a:ea typeface="华文中宋" pitchFamily="2" charset="-122"/>
              </a:rPr>
              <a:t>      东北财经大学网络教育学院成立于</a:t>
            </a:r>
            <a:r>
              <a:rPr lang="en-US" altLang="zh-CN" dirty="0">
                <a:solidFill>
                  <a:srgbClr val="17375E"/>
                </a:solidFill>
                <a:latin typeface="华文中宋" pitchFamily="2" charset="-122"/>
                <a:ea typeface="华文中宋" pitchFamily="2" charset="-122"/>
              </a:rPr>
              <a:t>2002</a:t>
            </a:r>
            <a:r>
              <a:rPr lang="zh-CN" altLang="en-US" dirty="0">
                <a:solidFill>
                  <a:srgbClr val="17375E"/>
                </a:solidFill>
                <a:latin typeface="华文中宋" pitchFamily="2" charset="-122"/>
                <a:ea typeface="华文中宋" pitchFamily="2" charset="-122"/>
              </a:rPr>
              <a:t>年</a:t>
            </a:r>
            <a:r>
              <a:rPr lang="en-US" altLang="zh-CN" dirty="0">
                <a:solidFill>
                  <a:srgbClr val="17375E"/>
                </a:solidFill>
                <a:latin typeface="华文中宋" pitchFamily="2" charset="-122"/>
                <a:ea typeface="华文中宋" pitchFamily="2" charset="-122"/>
              </a:rPr>
              <a:t>7</a:t>
            </a:r>
            <a:r>
              <a:rPr lang="zh-CN" altLang="en-US" dirty="0">
                <a:solidFill>
                  <a:srgbClr val="17375E"/>
                </a:solidFill>
                <a:latin typeface="华文中宋" pitchFamily="2" charset="-122"/>
                <a:ea typeface="华文中宋" pitchFamily="2" charset="-122"/>
              </a:rPr>
              <a:t>月。近年来，</a:t>
            </a:r>
            <a:r>
              <a:rPr lang="zh-CN" altLang="zh-CN" dirty="0">
                <a:solidFill>
                  <a:srgbClr val="17375E"/>
                </a:solidFill>
                <a:latin typeface="华文中宋" pitchFamily="2" charset="-122"/>
                <a:ea typeface="华文中宋" pitchFamily="2" charset="-122"/>
              </a:rPr>
              <a:t>东北财经大学网络教育</a:t>
            </a:r>
            <a:r>
              <a:rPr lang="zh-CN" altLang="en-US" dirty="0">
                <a:solidFill>
                  <a:srgbClr val="17375E"/>
                </a:solidFill>
                <a:latin typeface="华文中宋" pitchFamily="2" charset="-122"/>
                <a:ea typeface="华文中宋" pitchFamily="2" charset="-122"/>
              </a:rPr>
              <a:t>以“让人人享有优质教育”为愿景，以“规模办学、优质服务、科学管理” 为办学方针，</a:t>
            </a:r>
            <a:r>
              <a:rPr lang="zh-CN" altLang="zh-CN" dirty="0">
                <a:solidFill>
                  <a:srgbClr val="17375E"/>
                </a:solidFill>
                <a:latin typeface="华文中宋" pitchFamily="2" charset="-122"/>
                <a:ea typeface="华文中宋" pitchFamily="2" charset="-122"/>
              </a:rPr>
              <a:t>以“为学生创造价值”为办学目标</a:t>
            </a:r>
            <a:r>
              <a:rPr lang="zh-CN" altLang="en-US" dirty="0">
                <a:solidFill>
                  <a:srgbClr val="17375E"/>
                </a:solidFill>
                <a:latin typeface="华文中宋" pitchFamily="2" charset="-122"/>
                <a:ea typeface="华文中宋" pitchFamily="2" charset="-122"/>
              </a:rPr>
              <a:t>，秉承“</a:t>
            </a:r>
            <a:r>
              <a:rPr lang="zh-CN" altLang="zh-CN" dirty="0">
                <a:solidFill>
                  <a:srgbClr val="17375E"/>
                </a:solidFill>
                <a:latin typeface="华文中宋" pitchFamily="2" charset="-122"/>
                <a:ea typeface="华文中宋" pitchFamily="2" charset="-122"/>
              </a:rPr>
              <a:t>促进学生成长、成才</a:t>
            </a:r>
            <a:r>
              <a:rPr lang="zh-CN" altLang="en-US" dirty="0">
                <a:solidFill>
                  <a:srgbClr val="17375E"/>
                </a:solidFill>
                <a:latin typeface="华文中宋" pitchFamily="2" charset="-122"/>
                <a:ea typeface="华文中宋" pitchFamily="2" charset="-122"/>
              </a:rPr>
              <a:t>”</a:t>
            </a:r>
            <a:r>
              <a:rPr lang="zh-CN" altLang="zh-CN" dirty="0">
                <a:solidFill>
                  <a:srgbClr val="17375E"/>
                </a:solidFill>
                <a:latin typeface="华文中宋" pitchFamily="2" charset="-122"/>
                <a:ea typeface="华文中宋" pitchFamily="2" charset="-122"/>
              </a:rPr>
              <a:t> 的办学宗旨，</a:t>
            </a:r>
            <a:r>
              <a:rPr lang="zh-CN" altLang="en-US" dirty="0">
                <a:solidFill>
                  <a:srgbClr val="17375E"/>
                </a:solidFill>
                <a:latin typeface="华文中宋" pitchFamily="2" charset="-122"/>
                <a:ea typeface="华文中宋" pitchFamily="2" charset="-122"/>
              </a:rPr>
              <a:t>服务于行业和社会，取得了显著的社会效益。</a:t>
            </a:r>
            <a:endParaRPr lang="en-US" altLang="zh-CN" dirty="0">
              <a:solidFill>
                <a:srgbClr val="17375E"/>
              </a:solidFill>
              <a:latin typeface="华文中宋" pitchFamily="2" charset="-122"/>
              <a:ea typeface="华文中宋" pitchFamily="2" charset="-122"/>
            </a:endParaRPr>
          </a:p>
          <a:p>
            <a:pPr>
              <a:lnSpc>
                <a:spcPct val="140000"/>
              </a:lnSpc>
              <a:spcBef>
                <a:spcPts val="600"/>
              </a:spcBef>
              <a:spcAft>
                <a:spcPts val="600"/>
              </a:spcAft>
              <a:buClr>
                <a:srgbClr val="306090"/>
              </a:buClr>
            </a:pPr>
            <a:r>
              <a:rPr lang="zh-CN" altLang="en-US" sz="2100" b="1" dirty="0">
                <a:solidFill>
                  <a:srgbClr val="FF6600"/>
                </a:solidFill>
                <a:latin typeface="华文中宋" pitchFamily="2" charset="-122"/>
                <a:ea typeface="华文中宋" pitchFamily="2" charset="-122"/>
              </a:rPr>
              <a:t>高效团队 优质服务</a:t>
            </a:r>
          </a:p>
          <a:p>
            <a:pPr>
              <a:lnSpc>
                <a:spcPct val="140000"/>
              </a:lnSpc>
              <a:spcBef>
                <a:spcPts val="600"/>
              </a:spcBef>
              <a:spcAft>
                <a:spcPts val="600"/>
              </a:spcAft>
              <a:buClr>
                <a:srgbClr val="306090"/>
              </a:buClr>
            </a:pPr>
            <a:r>
              <a:rPr lang="zh-CN" altLang="en-US" dirty="0">
                <a:solidFill>
                  <a:srgbClr val="17375E"/>
                </a:solidFill>
                <a:latin typeface="华文中宋" pitchFamily="2" charset="-122"/>
                <a:ea typeface="华文中宋" pitchFamily="2" charset="-122"/>
              </a:rPr>
              <a:t>       截至</a:t>
            </a:r>
            <a:r>
              <a:rPr lang="en-US" altLang="zh-CN" dirty="0">
                <a:solidFill>
                  <a:srgbClr val="17375E"/>
                </a:solidFill>
                <a:latin typeface="华文中宋" pitchFamily="2" charset="-122"/>
                <a:ea typeface="华文中宋" pitchFamily="2" charset="-122"/>
              </a:rPr>
              <a:t>2018</a:t>
            </a:r>
            <a:r>
              <a:rPr lang="zh-CN" altLang="en-US" dirty="0">
                <a:solidFill>
                  <a:srgbClr val="17375E"/>
                </a:solidFill>
                <a:latin typeface="华文中宋" pitchFamily="2" charset="-122"/>
                <a:ea typeface="华文中宋" pitchFamily="2" charset="-122"/>
              </a:rPr>
              <a:t>年</a:t>
            </a:r>
            <a:r>
              <a:rPr lang="en-US" altLang="zh-CN" dirty="0">
                <a:solidFill>
                  <a:srgbClr val="17375E"/>
                </a:solidFill>
                <a:latin typeface="华文中宋" pitchFamily="2" charset="-122"/>
                <a:ea typeface="华文中宋" pitchFamily="2" charset="-122"/>
              </a:rPr>
              <a:t>7</a:t>
            </a:r>
            <a:r>
              <a:rPr lang="zh-CN" altLang="en-US" dirty="0">
                <a:solidFill>
                  <a:srgbClr val="17375E"/>
                </a:solidFill>
                <a:latin typeface="华文中宋" pitchFamily="2" charset="-122"/>
                <a:ea typeface="华文中宋" pitchFamily="2" charset="-122"/>
              </a:rPr>
              <a:t>月，学院拥有在职员工</a:t>
            </a:r>
            <a:r>
              <a:rPr lang="en-US" altLang="zh-CN" dirty="0">
                <a:solidFill>
                  <a:srgbClr val="17375E"/>
                </a:solidFill>
                <a:latin typeface="华文中宋" pitchFamily="2" charset="-122"/>
                <a:ea typeface="华文中宋" pitchFamily="2" charset="-122"/>
              </a:rPr>
              <a:t>171</a:t>
            </a:r>
            <a:r>
              <a:rPr lang="zh-CN" altLang="en-US" dirty="0">
                <a:solidFill>
                  <a:srgbClr val="17375E"/>
                </a:solidFill>
                <a:latin typeface="华文中宋" pitchFamily="2" charset="-122"/>
                <a:ea typeface="华文中宋" pitchFamily="2" charset="-122"/>
              </a:rPr>
              <a:t>人</a:t>
            </a:r>
            <a:r>
              <a:rPr lang="en-US" altLang="zh-CN" dirty="0">
                <a:solidFill>
                  <a:srgbClr val="17375E"/>
                </a:solidFill>
                <a:latin typeface="华文中宋" pitchFamily="2" charset="-122"/>
                <a:ea typeface="华文中宋" pitchFamily="2" charset="-122"/>
              </a:rPr>
              <a:t>,</a:t>
            </a:r>
            <a:r>
              <a:rPr lang="zh-CN" altLang="en-US" dirty="0">
                <a:solidFill>
                  <a:srgbClr val="17375E"/>
                </a:solidFill>
                <a:latin typeface="华文中宋" pitchFamily="2" charset="-122"/>
                <a:ea typeface="华文中宋" pitchFamily="2" charset="-122"/>
              </a:rPr>
              <a:t>其中学历教育</a:t>
            </a:r>
            <a:r>
              <a:rPr lang="en-US" altLang="zh-CN" dirty="0">
                <a:solidFill>
                  <a:srgbClr val="17375E"/>
                </a:solidFill>
                <a:latin typeface="华文中宋" pitchFamily="2" charset="-122"/>
                <a:ea typeface="华文中宋" pitchFamily="2" charset="-122"/>
              </a:rPr>
              <a:t>42</a:t>
            </a:r>
            <a:r>
              <a:rPr lang="zh-CN" altLang="en-US" dirty="0">
                <a:solidFill>
                  <a:srgbClr val="17375E"/>
                </a:solidFill>
                <a:latin typeface="华文中宋" pitchFamily="2" charset="-122"/>
                <a:ea typeface="华文中宋" pitchFamily="2" charset="-122"/>
              </a:rPr>
              <a:t>人，非学历教育</a:t>
            </a:r>
            <a:r>
              <a:rPr lang="en-US" altLang="zh-CN" dirty="0">
                <a:solidFill>
                  <a:srgbClr val="17375E"/>
                </a:solidFill>
                <a:latin typeface="华文中宋" pitchFamily="2" charset="-122"/>
                <a:ea typeface="华文中宋" pitchFamily="2" charset="-122"/>
              </a:rPr>
              <a:t>51</a:t>
            </a:r>
            <a:r>
              <a:rPr lang="zh-CN" altLang="en-US" dirty="0">
                <a:solidFill>
                  <a:srgbClr val="17375E"/>
                </a:solidFill>
                <a:latin typeface="华文中宋" pitchFamily="2" charset="-122"/>
                <a:ea typeface="华文中宋" pitchFamily="2" charset="-122"/>
              </a:rPr>
              <a:t>人，产品研发</a:t>
            </a:r>
            <a:r>
              <a:rPr lang="en-US" altLang="zh-CN" dirty="0">
                <a:solidFill>
                  <a:srgbClr val="17375E"/>
                </a:solidFill>
                <a:latin typeface="华文中宋" pitchFamily="2" charset="-122"/>
                <a:ea typeface="华文中宋" pitchFamily="2" charset="-122"/>
              </a:rPr>
              <a:t>47</a:t>
            </a:r>
            <a:r>
              <a:rPr lang="zh-CN" altLang="en-US" dirty="0">
                <a:solidFill>
                  <a:srgbClr val="17375E"/>
                </a:solidFill>
                <a:latin typeface="华文中宋" pitchFamily="2" charset="-122"/>
                <a:ea typeface="华文中宋" pitchFamily="2" charset="-122"/>
              </a:rPr>
              <a:t>人，支持服务</a:t>
            </a:r>
            <a:r>
              <a:rPr lang="en-US" altLang="zh-CN" dirty="0">
                <a:solidFill>
                  <a:srgbClr val="17375E"/>
                </a:solidFill>
                <a:latin typeface="华文中宋" pitchFamily="2" charset="-122"/>
                <a:ea typeface="华文中宋" pitchFamily="2" charset="-122"/>
              </a:rPr>
              <a:t>31</a:t>
            </a:r>
            <a:r>
              <a:rPr lang="zh-CN" altLang="en-US" dirty="0">
                <a:solidFill>
                  <a:srgbClr val="17375E"/>
                </a:solidFill>
                <a:latin typeface="华文中宋" pitchFamily="2" charset="-122"/>
                <a:ea typeface="华文中宋" pitchFamily="2" charset="-122"/>
              </a:rPr>
              <a:t>人。     </a:t>
            </a:r>
            <a:endParaRPr lang="en-US" altLang="zh-CN" dirty="0">
              <a:solidFill>
                <a:srgbClr val="17375E"/>
              </a:solidFill>
              <a:latin typeface="华文中宋" pitchFamily="2" charset="-122"/>
              <a:ea typeface="华文中宋" pitchFamily="2" charset="-122"/>
            </a:endParaRPr>
          </a:p>
          <a:p>
            <a:pPr>
              <a:lnSpc>
                <a:spcPct val="140000"/>
              </a:lnSpc>
              <a:spcBef>
                <a:spcPts val="600"/>
              </a:spcBef>
              <a:spcAft>
                <a:spcPts val="600"/>
              </a:spcAft>
              <a:buClr>
                <a:srgbClr val="306090"/>
              </a:buClr>
            </a:pPr>
            <a:r>
              <a:rPr lang="en-US" altLang="zh-CN" dirty="0">
                <a:solidFill>
                  <a:srgbClr val="17375E"/>
                </a:solidFill>
                <a:latin typeface="华文中宋" pitchFamily="2" charset="-122"/>
                <a:ea typeface="华文中宋" pitchFamily="2" charset="-122"/>
              </a:rPr>
              <a:t>     </a:t>
            </a:r>
            <a:r>
              <a:rPr lang="zh-CN" altLang="en-US" dirty="0">
                <a:solidFill>
                  <a:srgbClr val="17375E"/>
                </a:solidFill>
                <a:latin typeface="华文中宋" pitchFamily="2" charset="-122"/>
                <a:ea typeface="华文中宋" pitchFamily="2" charset="-122"/>
              </a:rPr>
              <a:t> 学院推行精细化管理，组建了专业的课件制作及软件与技术研发团队，成立了专门的学生服务中心（阳光热线），践行“主动、热情、周到、细致、耐心”的服务理念，为学生提供全方位、全过程的学习支持服务及网络学习解决方案。</a:t>
            </a:r>
          </a:p>
        </p:txBody>
      </p:sp>
    </p:spTree>
    <p:extLst>
      <p:ext uri="{BB962C8B-B14F-4D97-AF65-F5344CB8AC3E}">
        <p14:creationId xmlns:p14="http://schemas.microsoft.com/office/powerpoint/2010/main" val="2173453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p:cNvSpPr txBox="1">
            <a:spLocks/>
          </p:cNvSpPr>
          <p:nvPr/>
        </p:nvSpPr>
        <p:spPr bwMode="auto">
          <a:xfrm>
            <a:off x="837659" y="1254628"/>
            <a:ext cx="6624736" cy="46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06" tIns="45296" rIns="90606" bIns="45296"/>
          <a:lstStyle>
            <a:lvl1pPr defTabSz="1011238">
              <a:defRPr sz="2400">
                <a:solidFill>
                  <a:schemeClr val="tx1"/>
                </a:solidFill>
                <a:latin typeface="Times New Roman" pitchFamily="18" charset="0"/>
              </a:defRPr>
            </a:lvl1pPr>
            <a:lvl2pPr marL="742950" indent="-285750" defTabSz="1011238">
              <a:defRPr sz="2400">
                <a:solidFill>
                  <a:schemeClr val="tx1"/>
                </a:solidFill>
                <a:latin typeface="Times New Roman" pitchFamily="18" charset="0"/>
              </a:defRPr>
            </a:lvl2pPr>
            <a:lvl3pPr marL="1143000" indent="-228600" defTabSz="1011238">
              <a:defRPr sz="2400">
                <a:solidFill>
                  <a:schemeClr val="tx1"/>
                </a:solidFill>
                <a:latin typeface="Times New Roman" pitchFamily="18" charset="0"/>
              </a:defRPr>
            </a:lvl3pPr>
            <a:lvl4pPr marL="1600200" indent="-228600" defTabSz="1011238">
              <a:defRPr sz="2400">
                <a:solidFill>
                  <a:schemeClr val="tx1"/>
                </a:solidFill>
                <a:latin typeface="Times New Roman" pitchFamily="18" charset="0"/>
              </a:defRPr>
            </a:lvl4pPr>
            <a:lvl5pPr marL="2057400" indent="-228600" defTabSz="1011238">
              <a:defRPr sz="2400">
                <a:solidFill>
                  <a:schemeClr val="tx1"/>
                </a:solidFill>
                <a:latin typeface="Times New Roman" pitchFamily="18" charset="0"/>
              </a:defRPr>
            </a:lvl5pPr>
            <a:lvl6pPr marL="2514600" indent="-228600" defTabSz="1011238" eaLnBrk="0" fontAlgn="base" hangingPunct="0">
              <a:spcBef>
                <a:spcPct val="0"/>
              </a:spcBef>
              <a:spcAft>
                <a:spcPct val="0"/>
              </a:spcAft>
              <a:defRPr sz="2400">
                <a:solidFill>
                  <a:schemeClr val="tx1"/>
                </a:solidFill>
                <a:latin typeface="Times New Roman" pitchFamily="18" charset="0"/>
              </a:defRPr>
            </a:lvl6pPr>
            <a:lvl7pPr marL="2971800" indent="-228600" defTabSz="1011238" eaLnBrk="0" fontAlgn="base" hangingPunct="0">
              <a:spcBef>
                <a:spcPct val="0"/>
              </a:spcBef>
              <a:spcAft>
                <a:spcPct val="0"/>
              </a:spcAft>
              <a:defRPr sz="2400">
                <a:solidFill>
                  <a:schemeClr val="tx1"/>
                </a:solidFill>
                <a:latin typeface="Times New Roman" pitchFamily="18" charset="0"/>
              </a:defRPr>
            </a:lvl7pPr>
            <a:lvl8pPr marL="3429000" indent="-228600" defTabSz="1011238" eaLnBrk="0" fontAlgn="base" hangingPunct="0">
              <a:spcBef>
                <a:spcPct val="0"/>
              </a:spcBef>
              <a:spcAft>
                <a:spcPct val="0"/>
              </a:spcAft>
              <a:defRPr sz="2400">
                <a:solidFill>
                  <a:schemeClr val="tx1"/>
                </a:solidFill>
                <a:latin typeface="Times New Roman" pitchFamily="18" charset="0"/>
              </a:defRPr>
            </a:lvl8pPr>
            <a:lvl9pPr marL="3886200" indent="-228600" defTabSz="1011238" eaLnBrk="0" fontAlgn="base" hangingPunct="0">
              <a:spcBef>
                <a:spcPct val="0"/>
              </a:spcBef>
              <a:spcAft>
                <a:spcPct val="0"/>
              </a:spcAft>
              <a:defRPr sz="2400">
                <a:solidFill>
                  <a:schemeClr val="tx1"/>
                </a:solidFill>
                <a:latin typeface="Times New Roman" pitchFamily="18" charset="0"/>
              </a:defRPr>
            </a:lvl9pPr>
          </a:lstStyle>
          <a:p>
            <a:pPr>
              <a:lnSpc>
                <a:spcPct val="150000"/>
              </a:lnSpc>
            </a:pPr>
            <a:r>
              <a:rPr lang="zh-CN" altLang="en-US" sz="1800" b="1" dirty="0">
                <a:solidFill>
                  <a:srgbClr val="17375E"/>
                </a:solidFill>
                <a:latin typeface="华文中宋" pitchFamily="2" charset="-122"/>
                <a:ea typeface="华文中宋" pitchFamily="2" charset="-122"/>
              </a:rPr>
              <a:t>一年一度的学生母校行活动</a:t>
            </a:r>
            <a:endParaRPr lang="zh-CN" altLang="zh-CN" sz="1800" b="1" dirty="0">
              <a:solidFill>
                <a:srgbClr val="17375E"/>
              </a:solidFill>
              <a:latin typeface="华文中宋" pitchFamily="2" charset="-122"/>
              <a:ea typeface="华文中宋" pitchFamily="2" charset="-122"/>
            </a:endParaRPr>
          </a:p>
        </p:txBody>
      </p:sp>
      <p:sp>
        <p:nvSpPr>
          <p:cNvPr id="7" name="标题 1"/>
          <p:cNvSpPr txBox="1">
            <a:spLocks/>
          </p:cNvSpPr>
          <p:nvPr/>
        </p:nvSpPr>
        <p:spPr>
          <a:xfrm>
            <a:off x="5220071" y="692696"/>
            <a:ext cx="3616851" cy="648072"/>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zh-CN" altLang="en-US" sz="2000" b="1" dirty="0">
                <a:solidFill>
                  <a:schemeClr val="accent6">
                    <a:lumMod val="75000"/>
                  </a:schemeClr>
                </a:solidFill>
                <a:latin typeface="+mn-ea"/>
                <a:ea typeface="+mn-ea"/>
                <a:cs typeface="+mn-cs"/>
              </a:rPr>
              <a:t>     </a:t>
            </a:r>
            <a:r>
              <a:rPr lang="zh-CN" altLang="en-US" sz="2400" b="1" dirty="0">
                <a:solidFill>
                  <a:schemeClr val="accent6">
                    <a:lumMod val="75000"/>
                  </a:schemeClr>
                </a:solidFill>
                <a:latin typeface="+mn-ea"/>
                <a:ea typeface="+mn-ea"/>
                <a:cs typeface="+mn-cs"/>
              </a:rPr>
              <a:t>学生活动 </a:t>
            </a:r>
            <a:r>
              <a:rPr lang="zh-CN" altLang="en-US" sz="1800" b="1" dirty="0">
                <a:solidFill>
                  <a:schemeClr val="accent1">
                    <a:lumMod val="75000"/>
                  </a:schemeClr>
                </a:solidFill>
                <a:latin typeface="+mn-ea"/>
                <a:ea typeface="+mn-ea"/>
                <a:cs typeface="+mn-cs"/>
              </a:rPr>
              <a:t>学生母校行活动</a:t>
            </a:r>
          </a:p>
        </p:txBody>
      </p:sp>
      <p:sp>
        <p:nvSpPr>
          <p:cNvPr id="8" name="AutoShape 12"/>
          <p:cNvSpPr>
            <a:spLocks noChangeArrowheads="1"/>
          </p:cNvSpPr>
          <p:nvPr/>
        </p:nvSpPr>
        <p:spPr bwMode="auto">
          <a:xfrm rot="10800000" flipH="1">
            <a:off x="4447033" y="1268760"/>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12" name="图片 11">
            <a:extLst>
              <a:ext uri="{FF2B5EF4-FFF2-40B4-BE49-F238E27FC236}">
                <a16:creationId xmlns:a16="http://schemas.microsoft.com/office/drawing/2014/main" xmlns="" id="{7022852C-0122-4C0B-821C-18B93D37DF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26" y="4292975"/>
            <a:ext cx="3168352" cy="21151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4" name="图片 13">
            <a:extLst>
              <a:ext uri="{FF2B5EF4-FFF2-40B4-BE49-F238E27FC236}">
                <a16:creationId xmlns:a16="http://schemas.microsoft.com/office/drawing/2014/main" xmlns="" id="{6F652D5E-A266-4BBF-9C5E-B51010BC79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726" y="1929660"/>
            <a:ext cx="3168352" cy="21150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图片 16">
            <a:extLst>
              <a:ext uri="{FF2B5EF4-FFF2-40B4-BE49-F238E27FC236}">
                <a16:creationId xmlns:a16="http://schemas.microsoft.com/office/drawing/2014/main" xmlns="" id="{628A4709-8E38-451A-8628-3C64C1AD06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7350"/>
          <a:stretch/>
        </p:blipFill>
        <p:spPr>
          <a:xfrm>
            <a:off x="4355976" y="1383559"/>
            <a:ext cx="4480947" cy="5322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776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6804248" y="692696"/>
            <a:ext cx="1382070" cy="64807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rgbClr val="F79646">
                    <a:lumMod val="75000"/>
                  </a:srgbClr>
                </a:solidFill>
                <a:latin typeface="宋体" panose="02010600030101010101" pitchFamily="2" charset="-122"/>
              </a:rPr>
              <a:t>校友会</a:t>
            </a:r>
          </a:p>
        </p:txBody>
      </p:sp>
      <p:sp>
        <p:nvSpPr>
          <p:cNvPr id="4" name="AutoShape 12"/>
          <p:cNvSpPr>
            <a:spLocks noChangeArrowheads="1"/>
          </p:cNvSpPr>
          <p:nvPr/>
        </p:nvSpPr>
        <p:spPr bwMode="auto">
          <a:xfrm rot="10800000" flipH="1">
            <a:off x="4447033" y="1268760"/>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a:defRPr/>
            </a:pPr>
            <a:endParaRPr lang="zh-CN" altLang="en-US" kern="0">
              <a:solidFill>
                <a:sysClr val="windowText" lastClr="000000"/>
              </a:solidFill>
            </a:endParaRPr>
          </a:p>
        </p:txBody>
      </p:sp>
      <p:sp>
        <p:nvSpPr>
          <p:cNvPr id="8" name="AutoShape 104"/>
          <p:cNvSpPr>
            <a:spLocks noChangeArrowheads="1"/>
          </p:cNvSpPr>
          <p:nvPr/>
        </p:nvSpPr>
        <p:spPr bwMode="auto">
          <a:xfrm>
            <a:off x="266893" y="1593927"/>
            <a:ext cx="8462308" cy="4999820"/>
          </a:xfrm>
          <a:prstGeom prst="roundRect">
            <a:avLst>
              <a:gd name="adj" fmla="val 7315"/>
            </a:avLst>
          </a:prstGeom>
          <a:solidFill>
            <a:sysClr val="window" lastClr="FFFFFF">
              <a:alpha val="50000"/>
            </a:sysClr>
          </a:solidFill>
          <a:ln w="3175" cap="flat" cmpd="sng" algn="ctr">
            <a:solidFill>
              <a:srgbClr val="4F81BD">
                <a:lumMod val="75000"/>
              </a:srgbClr>
            </a:solidFill>
            <a:prstDash val="solid"/>
            <a:bevel/>
            <a:tailEnd type="oval"/>
          </a:ln>
          <a:effectLst/>
          <a:extLst/>
        </p:spPr>
        <p:txBody>
          <a:bodyPr wrap="none" anchor="ctr"/>
          <a:lstStyle/>
          <a:p>
            <a:pPr>
              <a:defRPr/>
            </a:pPr>
            <a:endParaRPr lang="zh-CN" altLang="en-US" kern="0">
              <a:solidFill>
                <a:prstClr val="black"/>
              </a:solidFill>
              <a:latin typeface="Calibri"/>
              <a:ea typeface="宋体"/>
            </a:endParaRPr>
          </a:p>
        </p:txBody>
      </p:sp>
      <p:sp>
        <p:nvSpPr>
          <p:cNvPr id="9" name="Rectangle 3"/>
          <p:cNvSpPr txBox="1">
            <a:spLocks noChangeArrowheads="1"/>
          </p:cNvSpPr>
          <p:nvPr/>
        </p:nvSpPr>
        <p:spPr>
          <a:xfrm>
            <a:off x="107504" y="1602335"/>
            <a:ext cx="7920880" cy="42749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180000"/>
              </a:lnSpc>
              <a:buNone/>
            </a:pPr>
            <a:r>
              <a:rPr lang="zh-CN" altLang="en-US" sz="1400" b="1" dirty="0">
                <a:solidFill>
                  <a:srgbClr val="F27900"/>
                </a:solidFill>
                <a:latin typeface="华文中宋" pitchFamily="2" charset="-122"/>
                <a:ea typeface="华文中宋" pitchFamily="2" charset="-122"/>
              </a:rPr>
              <a:t>     </a:t>
            </a:r>
            <a:r>
              <a:rPr lang="en-US" altLang="zh-CN" sz="1400" b="1" dirty="0">
                <a:solidFill>
                  <a:srgbClr val="F27900"/>
                </a:solidFill>
                <a:latin typeface="华文中宋" pitchFamily="2" charset="-122"/>
                <a:ea typeface="华文中宋" pitchFamily="2" charset="-122"/>
              </a:rPr>
              <a:t>1.</a:t>
            </a:r>
            <a:r>
              <a:rPr lang="zh-CN" altLang="en-US" sz="1400" b="1" dirty="0">
                <a:solidFill>
                  <a:srgbClr val="F27900"/>
                </a:solidFill>
                <a:latin typeface="华文中宋" pitchFamily="2" charset="-122"/>
                <a:ea typeface="华文中宋" pitchFamily="2" charset="-122"/>
              </a:rPr>
              <a:t>校友会简介</a:t>
            </a:r>
            <a:endParaRPr lang="en-US" altLang="zh-CN" sz="1400" b="1" dirty="0">
              <a:solidFill>
                <a:srgbClr val="F27900"/>
              </a:solidFill>
              <a:latin typeface="华文中宋" pitchFamily="2" charset="-122"/>
              <a:ea typeface="华文中宋" pitchFamily="2" charset="-122"/>
            </a:endParaRPr>
          </a:p>
          <a:p>
            <a:pPr lvl="1">
              <a:lnSpc>
                <a:spcPct val="180000"/>
              </a:lnSpc>
              <a:buFont typeface="Wingdings" pitchFamily="2" charset="2"/>
              <a:buChar char="l"/>
            </a:pPr>
            <a:r>
              <a:rPr lang="en-US" altLang="zh-CN" sz="1400" dirty="0">
                <a:solidFill>
                  <a:schemeClr val="tx2">
                    <a:lumMod val="75000"/>
                  </a:schemeClr>
                </a:solidFill>
                <a:latin typeface="华文中宋" pitchFamily="2" charset="-122"/>
                <a:ea typeface="华文中宋" pitchFamily="2" charset="-122"/>
              </a:rPr>
              <a:t>2013</a:t>
            </a:r>
            <a:r>
              <a:rPr lang="zh-CN" altLang="zh-CN" sz="1400" dirty="0">
                <a:solidFill>
                  <a:schemeClr val="tx2">
                    <a:lumMod val="75000"/>
                  </a:schemeClr>
                </a:solidFill>
                <a:latin typeface="华文中宋" pitchFamily="2" charset="-122"/>
                <a:ea typeface="华文中宋" pitchFamily="2" charset="-122"/>
              </a:rPr>
              <a:t>年</a:t>
            </a:r>
            <a:r>
              <a:rPr lang="en-US" altLang="zh-CN" sz="1400" dirty="0">
                <a:solidFill>
                  <a:schemeClr val="tx2">
                    <a:lumMod val="75000"/>
                  </a:schemeClr>
                </a:solidFill>
                <a:latin typeface="华文中宋" pitchFamily="2" charset="-122"/>
                <a:ea typeface="华文中宋" pitchFamily="2" charset="-122"/>
              </a:rPr>
              <a:t>8</a:t>
            </a:r>
            <a:r>
              <a:rPr lang="zh-CN" altLang="zh-CN" sz="1400" dirty="0">
                <a:solidFill>
                  <a:schemeClr val="tx2">
                    <a:lumMod val="75000"/>
                  </a:schemeClr>
                </a:solidFill>
                <a:latin typeface="华文中宋" pitchFamily="2" charset="-122"/>
                <a:ea typeface="华文中宋" pitchFamily="2" charset="-122"/>
              </a:rPr>
              <a:t>月，东北财经大学网络教育校友会及第一届理事会成立。</a:t>
            </a:r>
            <a:endParaRPr lang="en-US" altLang="zh-CN" sz="1400" dirty="0">
              <a:solidFill>
                <a:schemeClr val="tx2">
                  <a:lumMod val="75000"/>
                </a:schemeClr>
              </a:solidFill>
              <a:latin typeface="华文中宋" pitchFamily="2" charset="-122"/>
              <a:ea typeface="华文中宋" pitchFamily="2" charset="-122"/>
            </a:endParaRPr>
          </a:p>
          <a:p>
            <a:pPr marL="457200" lvl="1" indent="0">
              <a:lnSpc>
                <a:spcPct val="180000"/>
              </a:lnSpc>
              <a:buNone/>
            </a:pPr>
            <a:r>
              <a:rPr lang="en-US" altLang="zh-CN" sz="1400" dirty="0">
                <a:solidFill>
                  <a:schemeClr val="tx2">
                    <a:lumMod val="75000"/>
                  </a:schemeClr>
                </a:solidFill>
                <a:latin typeface="华文中宋" pitchFamily="2" charset="-122"/>
                <a:ea typeface="华文中宋" pitchFamily="2" charset="-122"/>
              </a:rPr>
              <a:t>     </a:t>
            </a:r>
            <a:r>
              <a:rPr lang="zh-CN" altLang="zh-CN" sz="1400" dirty="0">
                <a:solidFill>
                  <a:schemeClr val="tx2">
                    <a:lumMod val="75000"/>
                  </a:schemeClr>
                </a:solidFill>
                <a:latin typeface="华文中宋" pitchFamily="2" charset="-122"/>
                <a:ea typeface="华文中宋" pitchFamily="2" charset="-122"/>
              </a:rPr>
              <a:t>东北财经大学网络教育校友会以</a:t>
            </a:r>
            <a:r>
              <a:rPr lang="en-US" altLang="zh-CN" sz="1400" dirty="0">
                <a:solidFill>
                  <a:schemeClr val="tx2">
                    <a:lumMod val="75000"/>
                  </a:schemeClr>
                </a:solidFill>
                <a:latin typeface="华文中宋" pitchFamily="2" charset="-122"/>
                <a:ea typeface="华文中宋" pitchFamily="2" charset="-122"/>
              </a:rPr>
              <a:t>“</a:t>
            </a:r>
            <a:r>
              <a:rPr lang="zh-CN" altLang="zh-CN" sz="1400" dirty="0">
                <a:solidFill>
                  <a:schemeClr val="tx2">
                    <a:lumMod val="75000"/>
                  </a:schemeClr>
                </a:solidFill>
                <a:latin typeface="华文中宋" pitchFamily="2" charset="-122"/>
                <a:ea typeface="华文中宋" pitchFamily="2" charset="-122"/>
              </a:rPr>
              <a:t>友谊</a:t>
            </a:r>
            <a:r>
              <a:rPr lang="en-US" altLang="zh-CN" sz="1400" dirty="0">
                <a:solidFill>
                  <a:schemeClr val="tx2">
                    <a:lumMod val="75000"/>
                  </a:schemeClr>
                </a:solidFill>
                <a:latin typeface="华文中宋" pitchFamily="2" charset="-122"/>
                <a:ea typeface="华文中宋" pitchFamily="2" charset="-122"/>
              </a:rPr>
              <a:t>·</a:t>
            </a:r>
            <a:r>
              <a:rPr lang="zh-CN" altLang="zh-CN" sz="1400" dirty="0">
                <a:solidFill>
                  <a:schemeClr val="tx2">
                    <a:lumMod val="75000"/>
                  </a:schemeClr>
                </a:solidFill>
                <a:latin typeface="华文中宋" pitchFamily="2" charset="-122"/>
                <a:ea typeface="华文中宋" pitchFamily="2" charset="-122"/>
              </a:rPr>
              <a:t>交流</a:t>
            </a:r>
            <a:r>
              <a:rPr lang="en-US" altLang="zh-CN" sz="1400" dirty="0">
                <a:solidFill>
                  <a:schemeClr val="tx2">
                    <a:lumMod val="75000"/>
                  </a:schemeClr>
                </a:solidFill>
                <a:latin typeface="华文中宋" pitchFamily="2" charset="-122"/>
                <a:ea typeface="华文中宋" pitchFamily="2" charset="-122"/>
              </a:rPr>
              <a:t>·</a:t>
            </a:r>
            <a:r>
              <a:rPr lang="zh-CN" altLang="zh-CN" sz="1400" dirty="0">
                <a:solidFill>
                  <a:schemeClr val="tx2">
                    <a:lumMod val="75000"/>
                  </a:schemeClr>
                </a:solidFill>
                <a:latin typeface="华文中宋" pitchFamily="2" charset="-122"/>
                <a:ea typeface="华文中宋" pitchFamily="2" charset="-122"/>
              </a:rPr>
              <a:t>合作</a:t>
            </a:r>
            <a:r>
              <a:rPr lang="en-US" altLang="zh-CN" sz="1400" dirty="0">
                <a:solidFill>
                  <a:schemeClr val="tx2">
                    <a:lumMod val="75000"/>
                  </a:schemeClr>
                </a:solidFill>
                <a:latin typeface="华文中宋" pitchFamily="2" charset="-122"/>
                <a:ea typeface="华文中宋" pitchFamily="2" charset="-122"/>
              </a:rPr>
              <a:t>·</a:t>
            </a:r>
            <a:r>
              <a:rPr lang="zh-CN" altLang="zh-CN" sz="1400" dirty="0">
                <a:solidFill>
                  <a:schemeClr val="tx2">
                    <a:lumMod val="75000"/>
                  </a:schemeClr>
                </a:solidFill>
                <a:latin typeface="华文中宋" pitchFamily="2" charset="-122"/>
                <a:ea typeface="华文中宋" pitchFamily="2" charset="-122"/>
              </a:rPr>
              <a:t>共享</a:t>
            </a:r>
            <a:r>
              <a:rPr lang="en-US" altLang="zh-CN" sz="1400" dirty="0">
                <a:solidFill>
                  <a:schemeClr val="tx2">
                    <a:lumMod val="75000"/>
                  </a:schemeClr>
                </a:solidFill>
                <a:latin typeface="华文中宋" pitchFamily="2" charset="-122"/>
                <a:ea typeface="华文中宋" pitchFamily="2" charset="-122"/>
              </a:rPr>
              <a:t>”</a:t>
            </a:r>
            <a:r>
              <a:rPr lang="zh-CN" altLang="zh-CN" sz="1400" dirty="0">
                <a:solidFill>
                  <a:schemeClr val="tx2">
                    <a:lumMod val="75000"/>
                  </a:schemeClr>
                </a:solidFill>
                <a:latin typeface="华文中宋" pitchFamily="2" charset="-122"/>
                <a:ea typeface="华文中宋" pitchFamily="2" charset="-122"/>
              </a:rPr>
              <a:t>为宗旨，接受学校校友总会的指导和监督，为学校领导下，东北财经大学网络教育校友自愿组成的从事校友联络工作的全国性、非营利性社会团体。</a:t>
            </a:r>
            <a:endParaRPr lang="en-US" altLang="zh-CN" sz="1400" dirty="0">
              <a:solidFill>
                <a:schemeClr val="tx2">
                  <a:lumMod val="75000"/>
                </a:schemeClr>
              </a:solidFill>
              <a:latin typeface="华文中宋" pitchFamily="2" charset="-122"/>
              <a:ea typeface="华文中宋" pitchFamily="2" charset="-122"/>
            </a:endParaRPr>
          </a:p>
          <a:p>
            <a:pPr marL="457200" lvl="1" indent="0">
              <a:lnSpc>
                <a:spcPct val="180000"/>
              </a:lnSpc>
              <a:buNone/>
            </a:pPr>
            <a:endParaRPr lang="en-US" altLang="zh-CN" sz="1400" dirty="0">
              <a:solidFill>
                <a:schemeClr val="tx2">
                  <a:lumMod val="75000"/>
                </a:schemeClr>
              </a:solidFill>
              <a:latin typeface="华文中宋" pitchFamily="2" charset="-122"/>
              <a:ea typeface="华文中宋" pitchFamily="2" charset="-122"/>
            </a:endParaRPr>
          </a:p>
          <a:p>
            <a:pPr lvl="1">
              <a:lnSpc>
                <a:spcPct val="180000"/>
              </a:lnSpc>
              <a:buFont typeface="Wingdings" pitchFamily="2" charset="2"/>
              <a:buChar char="l"/>
            </a:pPr>
            <a:r>
              <a:rPr lang="en-US" altLang="zh-CN" sz="1400" b="1" dirty="0">
                <a:solidFill>
                  <a:srgbClr val="F27900"/>
                </a:solidFill>
                <a:latin typeface="华文中宋" pitchFamily="2" charset="-122"/>
                <a:ea typeface="华文中宋" pitchFamily="2" charset="-122"/>
              </a:rPr>
              <a:t>2.</a:t>
            </a:r>
            <a:r>
              <a:rPr lang="zh-CN" altLang="en-US" sz="1400" b="1" dirty="0">
                <a:solidFill>
                  <a:srgbClr val="F27900"/>
                </a:solidFill>
                <a:latin typeface="华文中宋" pitchFamily="2" charset="-122"/>
                <a:ea typeface="华文中宋" pitchFamily="2" charset="-122"/>
              </a:rPr>
              <a:t>校友会联系方式：</a:t>
            </a:r>
            <a:endParaRPr lang="en-US" altLang="zh-CN" sz="1400" b="1" dirty="0">
              <a:solidFill>
                <a:srgbClr val="F27900"/>
              </a:solidFill>
              <a:latin typeface="华文中宋" pitchFamily="2" charset="-122"/>
              <a:ea typeface="华文中宋" pitchFamily="2" charset="-122"/>
            </a:endParaRPr>
          </a:p>
          <a:p>
            <a:pPr marL="0" indent="0">
              <a:lnSpc>
                <a:spcPct val="180000"/>
              </a:lnSpc>
              <a:buNone/>
            </a:pPr>
            <a:endParaRPr lang="en-US" altLang="zh-CN" sz="1400" b="1" dirty="0">
              <a:solidFill>
                <a:srgbClr val="F27900"/>
              </a:solidFill>
              <a:latin typeface="华文中宋" pitchFamily="2" charset="-122"/>
              <a:ea typeface="华文中宋" pitchFamily="2" charset="-122"/>
            </a:endParaRPr>
          </a:p>
          <a:p>
            <a:pPr marL="0" indent="0">
              <a:lnSpc>
                <a:spcPct val="180000"/>
              </a:lnSpc>
              <a:buNone/>
            </a:pPr>
            <a:endParaRPr lang="en-US" altLang="zh-CN" sz="1400" b="1" dirty="0">
              <a:solidFill>
                <a:srgbClr val="F27900"/>
              </a:solidFill>
              <a:latin typeface="华文中宋" pitchFamily="2" charset="-122"/>
              <a:ea typeface="华文中宋" pitchFamily="2" charset="-122"/>
            </a:endParaRPr>
          </a:p>
          <a:p>
            <a:pPr marL="0" indent="0">
              <a:lnSpc>
                <a:spcPct val="180000"/>
              </a:lnSpc>
              <a:buNone/>
            </a:pPr>
            <a:endParaRPr lang="en-US" altLang="zh-CN" sz="1400" b="1" dirty="0">
              <a:solidFill>
                <a:srgbClr val="F27900"/>
              </a:solidFill>
              <a:latin typeface="华文中宋" pitchFamily="2" charset="-122"/>
              <a:ea typeface="华文中宋" pitchFamily="2" charset="-122"/>
            </a:endParaRPr>
          </a:p>
        </p:txBody>
      </p:sp>
      <p:sp>
        <p:nvSpPr>
          <p:cNvPr id="10" name="矩形 9"/>
          <p:cNvSpPr/>
          <p:nvPr/>
        </p:nvSpPr>
        <p:spPr>
          <a:xfrm>
            <a:off x="254117" y="4653136"/>
            <a:ext cx="8236181" cy="1438855"/>
          </a:xfrm>
          <a:prstGeom prst="rect">
            <a:avLst/>
          </a:prstGeom>
        </p:spPr>
        <p:txBody>
          <a:bodyPr wrap="square">
            <a:spAutoFit/>
          </a:bodyPr>
          <a:lstStyle/>
          <a:p>
            <a:pPr indent="304800">
              <a:lnSpc>
                <a:spcPct val="125000"/>
              </a:lnSpc>
            </a:pPr>
            <a:r>
              <a:rPr lang="zh-CN" altLang="zh-CN" sz="1400" dirty="0">
                <a:solidFill>
                  <a:schemeClr val="tx2">
                    <a:lumMod val="75000"/>
                  </a:schemeClr>
                </a:solidFill>
                <a:latin typeface="华文中宋" pitchFamily="2" charset="-122"/>
                <a:ea typeface="华文中宋" pitchFamily="2" charset="-122"/>
              </a:rPr>
              <a:t>联系人：李老师</a:t>
            </a:r>
          </a:p>
          <a:p>
            <a:pPr indent="304800">
              <a:lnSpc>
                <a:spcPct val="125000"/>
              </a:lnSpc>
            </a:pPr>
            <a:r>
              <a:rPr lang="zh-CN" altLang="zh-CN" sz="1400" dirty="0">
                <a:solidFill>
                  <a:schemeClr val="tx2">
                    <a:lumMod val="75000"/>
                  </a:schemeClr>
                </a:solidFill>
                <a:latin typeface="华文中宋" pitchFamily="2" charset="-122"/>
                <a:ea typeface="华文中宋" pitchFamily="2" charset="-122"/>
              </a:rPr>
              <a:t>电</a:t>
            </a:r>
            <a:r>
              <a:rPr lang="en-US" altLang="zh-CN" sz="1400" dirty="0">
                <a:solidFill>
                  <a:schemeClr val="tx2">
                    <a:lumMod val="75000"/>
                  </a:schemeClr>
                </a:solidFill>
                <a:latin typeface="华文中宋" pitchFamily="2" charset="-122"/>
                <a:ea typeface="华文中宋" pitchFamily="2" charset="-122"/>
              </a:rPr>
              <a:t>  </a:t>
            </a:r>
            <a:r>
              <a:rPr lang="zh-CN" altLang="zh-CN" sz="1400" dirty="0">
                <a:solidFill>
                  <a:schemeClr val="tx2">
                    <a:lumMod val="75000"/>
                  </a:schemeClr>
                </a:solidFill>
                <a:latin typeface="华文中宋" pitchFamily="2" charset="-122"/>
                <a:ea typeface="华文中宋" pitchFamily="2" charset="-122"/>
              </a:rPr>
              <a:t> 话：</a:t>
            </a:r>
            <a:r>
              <a:rPr lang="en-US" altLang="zh-CN" sz="1400" dirty="0">
                <a:solidFill>
                  <a:schemeClr val="tx2">
                    <a:lumMod val="75000"/>
                  </a:schemeClr>
                </a:solidFill>
                <a:latin typeface="华文中宋" pitchFamily="2" charset="-122"/>
                <a:ea typeface="华文中宋" pitchFamily="2" charset="-122"/>
              </a:rPr>
              <a:t>0411-84720051</a:t>
            </a:r>
            <a:endParaRPr lang="zh-CN" altLang="zh-CN" sz="1400" dirty="0">
              <a:solidFill>
                <a:schemeClr val="tx2">
                  <a:lumMod val="75000"/>
                </a:schemeClr>
              </a:solidFill>
              <a:latin typeface="华文中宋" pitchFamily="2" charset="-122"/>
              <a:ea typeface="华文中宋" pitchFamily="2" charset="-122"/>
            </a:endParaRPr>
          </a:p>
          <a:p>
            <a:pPr indent="304800">
              <a:lnSpc>
                <a:spcPct val="125000"/>
              </a:lnSpc>
            </a:pPr>
            <a:r>
              <a:rPr lang="en-US" altLang="zh-CN" sz="1400" dirty="0">
                <a:solidFill>
                  <a:schemeClr val="tx2">
                    <a:lumMod val="75000"/>
                  </a:schemeClr>
                </a:solidFill>
                <a:latin typeface="华文中宋" pitchFamily="2" charset="-122"/>
                <a:ea typeface="华文中宋" pitchFamily="2" charset="-122"/>
              </a:rPr>
              <a:t>Q    </a:t>
            </a:r>
            <a:r>
              <a:rPr lang="en-US" altLang="zh-CN" sz="1400" dirty="0" err="1">
                <a:solidFill>
                  <a:schemeClr val="tx2">
                    <a:lumMod val="75000"/>
                  </a:schemeClr>
                </a:solidFill>
                <a:latin typeface="华文中宋" pitchFamily="2" charset="-122"/>
                <a:ea typeface="华文中宋" pitchFamily="2" charset="-122"/>
              </a:rPr>
              <a:t>Q</a:t>
            </a:r>
            <a:r>
              <a:rPr lang="zh-CN" altLang="zh-CN" sz="1400" dirty="0">
                <a:solidFill>
                  <a:schemeClr val="tx2">
                    <a:lumMod val="75000"/>
                  </a:schemeClr>
                </a:solidFill>
                <a:latin typeface="华文中宋" pitchFamily="2" charset="-122"/>
                <a:ea typeface="华文中宋" pitchFamily="2" charset="-122"/>
              </a:rPr>
              <a:t>：</a:t>
            </a:r>
            <a:r>
              <a:rPr lang="en-US" altLang="zh-CN" sz="1400" dirty="0">
                <a:solidFill>
                  <a:schemeClr val="tx2">
                    <a:lumMod val="75000"/>
                  </a:schemeClr>
                </a:solidFill>
                <a:latin typeface="华文中宋" pitchFamily="2" charset="-122"/>
                <a:ea typeface="华文中宋" pitchFamily="2" charset="-122"/>
              </a:rPr>
              <a:t>3285527995</a:t>
            </a:r>
            <a:endParaRPr lang="zh-CN" altLang="zh-CN" sz="1400" dirty="0">
              <a:solidFill>
                <a:schemeClr val="tx2">
                  <a:lumMod val="75000"/>
                </a:schemeClr>
              </a:solidFill>
              <a:latin typeface="华文中宋" pitchFamily="2" charset="-122"/>
              <a:ea typeface="华文中宋" pitchFamily="2" charset="-122"/>
            </a:endParaRPr>
          </a:p>
          <a:p>
            <a:pPr indent="304800">
              <a:lnSpc>
                <a:spcPct val="125000"/>
              </a:lnSpc>
            </a:pPr>
            <a:r>
              <a:rPr lang="zh-CN" altLang="zh-CN" sz="1400" dirty="0">
                <a:solidFill>
                  <a:schemeClr val="tx2">
                    <a:lumMod val="75000"/>
                  </a:schemeClr>
                </a:solidFill>
                <a:latin typeface="华文中宋" pitchFamily="2" charset="-122"/>
                <a:ea typeface="华文中宋" pitchFamily="2" charset="-122"/>
              </a:rPr>
              <a:t>邮 </a:t>
            </a:r>
            <a:r>
              <a:rPr lang="en-US" altLang="zh-CN" sz="1400" dirty="0">
                <a:solidFill>
                  <a:schemeClr val="tx2">
                    <a:lumMod val="75000"/>
                  </a:schemeClr>
                </a:solidFill>
                <a:latin typeface="华文中宋" pitchFamily="2" charset="-122"/>
                <a:ea typeface="华文中宋" pitchFamily="2" charset="-122"/>
              </a:rPr>
              <a:t>  </a:t>
            </a:r>
            <a:r>
              <a:rPr lang="zh-CN" altLang="zh-CN" sz="1400" dirty="0">
                <a:solidFill>
                  <a:schemeClr val="tx2">
                    <a:lumMod val="75000"/>
                  </a:schemeClr>
                </a:solidFill>
                <a:latin typeface="华文中宋" pitchFamily="2" charset="-122"/>
                <a:ea typeface="华文中宋" pitchFamily="2" charset="-122"/>
              </a:rPr>
              <a:t>箱：</a:t>
            </a:r>
            <a:r>
              <a:rPr lang="en-US" altLang="zh-CN" sz="1400" dirty="0">
                <a:solidFill>
                  <a:schemeClr val="tx2">
                    <a:lumMod val="75000"/>
                  </a:schemeClr>
                </a:solidFill>
                <a:latin typeface="华文中宋" pitchFamily="2" charset="-122"/>
                <a:ea typeface="华文中宋" pitchFamily="2" charset="-122"/>
                <a:hlinkClick r:id="rId2"/>
              </a:rPr>
              <a:t>xiaoyou_zh@edufe.cn</a:t>
            </a:r>
            <a:endParaRPr lang="en-US" altLang="zh-CN" sz="1400" dirty="0">
              <a:solidFill>
                <a:schemeClr val="tx2">
                  <a:lumMod val="75000"/>
                </a:schemeClr>
              </a:solidFill>
              <a:latin typeface="华文中宋" pitchFamily="2" charset="-122"/>
              <a:ea typeface="华文中宋" pitchFamily="2" charset="-122"/>
            </a:endParaRPr>
          </a:p>
          <a:p>
            <a:pPr indent="304800">
              <a:lnSpc>
                <a:spcPct val="125000"/>
              </a:lnSpc>
            </a:pPr>
            <a:r>
              <a:rPr lang="zh-CN" altLang="zh-CN" sz="1400" dirty="0">
                <a:solidFill>
                  <a:schemeClr val="tx2">
                    <a:lumMod val="75000"/>
                  </a:schemeClr>
                </a:solidFill>
                <a:latin typeface="华文中宋" pitchFamily="2" charset="-122"/>
                <a:ea typeface="华文中宋" pitchFamily="2" charset="-122"/>
              </a:rPr>
              <a:t>会 </a:t>
            </a:r>
            <a:r>
              <a:rPr lang="en-US" altLang="zh-CN" sz="1400" dirty="0">
                <a:solidFill>
                  <a:schemeClr val="tx2">
                    <a:lumMod val="75000"/>
                  </a:schemeClr>
                </a:solidFill>
                <a:latin typeface="华文中宋" pitchFamily="2" charset="-122"/>
                <a:ea typeface="华文中宋" pitchFamily="2" charset="-122"/>
              </a:rPr>
              <a:t>  </a:t>
            </a:r>
            <a:r>
              <a:rPr lang="zh-CN" altLang="zh-CN" sz="1400" dirty="0">
                <a:solidFill>
                  <a:schemeClr val="tx2">
                    <a:lumMod val="75000"/>
                  </a:schemeClr>
                </a:solidFill>
                <a:latin typeface="华文中宋" pitchFamily="2" charset="-122"/>
                <a:ea typeface="华文中宋" pitchFamily="2" charset="-122"/>
              </a:rPr>
              <a:t>址：辽宁省大连市沙河口区尖山街</a:t>
            </a:r>
            <a:r>
              <a:rPr lang="en-US" altLang="zh-CN" sz="1400" dirty="0">
                <a:solidFill>
                  <a:schemeClr val="tx2">
                    <a:lumMod val="75000"/>
                  </a:schemeClr>
                </a:solidFill>
                <a:latin typeface="华文中宋" pitchFamily="2" charset="-122"/>
                <a:ea typeface="华文中宋" pitchFamily="2" charset="-122"/>
              </a:rPr>
              <a:t>217</a:t>
            </a:r>
            <a:r>
              <a:rPr lang="zh-CN" altLang="zh-CN" sz="1400" dirty="0">
                <a:solidFill>
                  <a:schemeClr val="tx2">
                    <a:lumMod val="75000"/>
                  </a:schemeClr>
                </a:solidFill>
                <a:latin typeface="华文中宋" pitchFamily="2" charset="-122"/>
                <a:ea typeface="华文中宋" pitchFamily="2" charset="-122"/>
              </a:rPr>
              <a:t>号 东北财经大学网络教育学院</a:t>
            </a:r>
            <a:endParaRPr lang="zh-CN" altLang="en-US" sz="1400" dirty="0">
              <a:solidFill>
                <a:schemeClr val="tx2">
                  <a:lumMod val="75000"/>
                </a:schemeClr>
              </a:solidFill>
              <a:latin typeface="华文中宋" pitchFamily="2" charset="-122"/>
              <a:ea typeface="华文中宋" pitchFamily="2" charset="-122"/>
            </a:endParaRPr>
          </a:p>
        </p:txBody>
      </p:sp>
    </p:spTree>
    <p:extLst>
      <p:ext uri="{BB962C8B-B14F-4D97-AF65-F5344CB8AC3E}">
        <p14:creationId xmlns:p14="http://schemas.microsoft.com/office/powerpoint/2010/main" val="21537652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6804248" y="692696"/>
            <a:ext cx="1382070" cy="64807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base">
              <a:spcAft>
                <a:spcPct val="0"/>
              </a:spcAft>
            </a:pPr>
            <a:r>
              <a:rPr lang="zh-CN" altLang="en-US" sz="2400" b="1" dirty="0">
                <a:solidFill>
                  <a:srgbClr val="F79646">
                    <a:lumMod val="75000"/>
                  </a:srgbClr>
                </a:solidFill>
                <a:latin typeface="宋体" panose="02010600030101010101" pitchFamily="2" charset="-122"/>
              </a:rPr>
              <a:t>校友联络</a:t>
            </a:r>
          </a:p>
        </p:txBody>
      </p:sp>
      <p:sp>
        <p:nvSpPr>
          <p:cNvPr id="3" name="AutoShape 12"/>
          <p:cNvSpPr>
            <a:spLocks noChangeArrowheads="1"/>
          </p:cNvSpPr>
          <p:nvPr/>
        </p:nvSpPr>
        <p:spPr bwMode="auto">
          <a:xfrm rot="10800000" flipH="1">
            <a:off x="4447033" y="1109202"/>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a:defRPr/>
            </a:pPr>
            <a:endParaRPr lang="zh-CN" altLang="en-US" kern="0">
              <a:solidFill>
                <a:sysClr val="windowText" lastClr="000000"/>
              </a:solidFill>
            </a:endParaRPr>
          </a:p>
        </p:txBody>
      </p:sp>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187" y="1521961"/>
            <a:ext cx="5032293" cy="4787359"/>
          </a:xfrm>
          <a:prstGeom prst="rect">
            <a:avLst/>
          </a:prstGeom>
          <a:ln>
            <a:noFill/>
          </a:ln>
          <a:effectLst>
            <a:outerShdw blurRad="292100" dist="139700" dir="2700000" algn="tl" rotWithShape="0">
              <a:srgbClr val="333333">
                <a:alpha val="65000"/>
              </a:srgbClr>
            </a:outerShdw>
          </a:effectLst>
        </p:spPr>
      </p:pic>
      <p:sp>
        <p:nvSpPr>
          <p:cNvPr id="20" name="AutoShape 104"/>
          <p:cNvSpPr>
            <a:spLocks noChangeArrowheads="1"/>
          </p:cNvSpPr>
          <p:nvPr/>
        </p:nvSpPr>
        <p:spPr bwMode="auto">
          <a:xfrm>
            <a:off x="199205" y="1521961"/>
            <a:ext cx="3384376" cy="4768243"/>
          </a:xfrm>
          <a:prstGeom prst="roundRect">
            <a:avLst>
              <a:gd name="adj" fmla="val 7315"/>
            </a:avLst>
          </a:prstGeom>
          <a:solidFill>
            <a:sysClr val="window" lastClr="FFFFFF">
              <a:alpha val="50000"/>
            </a:sysClr>
          </a:solidFill>
          <a:ln w="3175" cap="flat" cmpd="sng" algn="ctr">
            <a:solidFill>
              <a:srgbClr val="4F81BD">
                <a:lumMod val="75000"/>
              </a:srgbClr>
            </a:solidFill>
            <a:prstDash val="solid"/>
            <a:bevel/>
            <a:tailEnd type="oval"/>
          </a:ln>
          <a:effectLst/>
          <a:extLst/>
        </p:spPr>
        <p:txBody>
          <a:bodyPr wrap="none" anchor="ctr"/>
          <a:lstStyle/>
          <a:p>
            <a:pPr>
              <a:defRPr/>
            </a:pPr>
            <a:endParaRPr lang="zh-CN" altLang="en-US" kern="0">
              <a:solidFill>
                <a:prstClr val="black"/>
              </a:solidFill>
              <a:latin typeface="Calibri"/>
              <a:ea typeface="宋体"/>
            </a:endParaRPr>
          </a:p>
        </p:txBody>
      </p:sp>
      <p:sp>
        <p:nvSpPr>
          <p:cNvPr id="21" name="矩形 20"/>
          <p:cNvSpPr/>
          <p:nvPr/>
        </p:nvSpPr>
        <p:spPr>
          <a:xfrm>
            <a:off x="251653" y="1505014"/>
            <a:ext cx="3281411" cy="4760278"/>
          </a:xfrm>
          <a:prstGeom prst="rect">
            <a:avLst/>
          </a:prstGeom>
        </p:spPr>
        <p:txBody>
          <a:bodyPr wrap="square">
            <a:spAutoFit/>
          </a:bodyPr>
          <a:lstStyle/>
          <a:p>
            <a:pPr>
              <a:lnSpc>
                <a:spcPts val="2600"/>
              </a:lnSpc>
            </a:pPr>
            <a:r>
              <a:rPr lang="zh-CN" altLang="en-US" sz="1600" dirty="0">
                <a:solidFill>
                  <a:schemeClr val="tx2">
                    <a:lumMod val="75000"/>
                  </a:schemeClr>
                </a:solidFill>
                <a:latin typeface="华文中宋" pitchFamily="2" charset="-122"/>
                <a:ea typeface="华文中宋" pitchFamily="2" charset="-122"/>
              </a:rPr>
              <a:t>      校友联络栏目全面展现学院校友风采，为广大东财网络教育学子们搭建沟通交流的平台。</a:t>
            </a:r>
            <a:endParaRPr lang="en-US" altLang="zh-CN" sz="1600" dirty="0">
              <a:solidFill>
                <a:schemeClr val="tx2">
                  <a:lumMod val="75000"/>
                </a:schemeClr>
              </a:solidFill>
              <a:latin typeface="华文中宋" pitchFamily="2" charset="-122"/>
              <a:ea typeface="华文中宋" pitchFamily="2" charset="-122"/>
            </a:endParaRPr>
          </a:p>
          <a:p>
            <a:pPr>
              <a:lnSpc>
                <a:spcPts val="2600"/>
              </a:lnSpc>
            </a:pPr>
            <a:r>
              <a:rPr lang="en-US" altLang="zh-CN" sz="1600" dirty="0">
                <a:solidFill>
                  <a:schemeClr val="tx2">
                    <a:lumMod val="75000"/>
                  </a:schemeClr>
                </a:solidFill>
                <a:latin typeface="华文中宋" pitchFamily="2" charset="-122"/>
                <a:ea typeface="华文中宋" pitchFamily="2" charset="-122"/>
              </a:rPr>
              <a:t>      </a:t>
            </a:r>
            <a:r>
              <a:rPr lang="zh-CN" altLang="en-US" sz="1600" dirty="0">
                <a:solidFill>
                  <a:schemeClr val="tx2">
                    <a:lumMod val="75000"/>
                  </a:schemeClr>
                </a:solidFill>
                <a:latin typeface="华文中宋" pitchFamily="2" charset="-122"/>
                <a:ea typeface="华文中宋" pitchFamily="2" charset="-122"/>
              </a:rPr>
              <a:t>在这里可以获得到最新的校友会新闻、校友会活动通知及活动安排、校友撷英、校友专访等内容。</a:t>
            </a:r>
            <a:endParaRPr lang="en-US" altLang="zh-CN" sz="1600" dirty="0">
              <a:solidFill>
                <a:schemeClr val="tx2">
                  <a:lumMod val="75000"/>
                </a:schemeClr>
              </a:solidFill>
              <a:latin typeface="华文中宋" pitchFamily="2" charset="-122"/>
              <a:ea typeface="华文中宋" pitchFamily="2" charset="-122"/>
            </a:endParaRPr>
          </a:p>
          <a:p>
            <a:pPr>
              <a:lnSpc>
                <a:spcPts val="2600"/>
              </a:lnSpc>
            </a:pPr>
            <a:r>
              <a:rPr lang="en-US" altLang="zh-CN" sz="1600" b="1" dirty="0">
                <a:solidFill>
                  <a:srgbClr val="F27900"/>
                </a:solidFill>
                <a:latin typeface="华文中宋" pitchFamily="2" charset="-122"/>
                <a:ea typeface="华文中宋" pitchFamily="2" charset="-122"/>
              </a:rPr>
              <a:t>1.</a:t>
            </a:r>
            <a:r>
              <a:rPr lang="zh-CN" altLang="zh-CN" sz="1600" b="1" dirty="0">
                <a:solidFill>
                  <a:srgbClr val="F27900"/>
                </a:solidFill>
                <a:latin typeface="华文中宋" pitchFamily="2" charset="-122"/>
                <a:ea typeface="华文中宋" pitchFamily="2" charset="-122"/>
              </a:rPr>
              <a:t>校友总会</a:t>
            </a:r>
            <a:r>
              <a:rPr lang="en-US" altLang="zh-CN" sz="1600" b="1" dirty="0">
                <a:solidFill>
                  <a:srgbClr val="F27900"/>
                </a:solidFill>
                <a:latin typeface="华文中宋" pitchFamily="2" charset="-122"/>
                <a:ea typeface="华文中宋" pitchFamily="2" charset="-122"/>
              </a:rPr>
              <a:t>/</a:t>
            </a:r>
            <a:r>
              <a:rPr lang="zh-CN" altLang="zh-CN" sz="1600" b="1" dirty="0">
                <a:solidFill>
                  <a:srgbClr val="F27900"/>
                </a:solidFill>
                <a:latin typeface="华文中宋" pitchFamily="2" charset="-122"/>
                <a:ea typeface="华文中宋" pitchFamily="2" charset="-122"/>
              </a:rPr>
              <a:t>地方校友会：</a:t>
            </a:r>
            <a:r>
              <a:rPr lang="zh-CN" altLang="zh-CN" sz="1600" dirty="0">
                <a:solidFill>
                  <a:schemeClr val="tx2">
                    <a:lumMod val="75000"/>
                  </a:schemeClr>
                </a:solidFill>
                <a:latin typeface="华文中宋" pitchFamily="2" charset="-122"/>
                <a:ea typeface="华文中宋" pitchFamily="2" charset="-122"/>
              </a:rPr>
              <a:t>校友总会和地方校友会简介、章程及联系方式；</a:t>
            </a:r>
          </a:p>
          <a:p>
            <a:pPr>
              <a:lnSpc>
                <a:spcPts val="2600"/>
              </a:lnSpc>
            </a:pPr>
            <a:r>
              <a:rPr lang="en-US" altLang="zh-CN" sz="1600" b="1" dirty="0">
                <a:solidFill>
                  <a:srgbClr val="F27900"/>
                </a:solidFill>
                <a:latin typeface="华文中宋" pitchFamily="2" charset="-122"/>
                <a:ea typeface="华文中宋" pitchFamily="2" charset="-122"/>
              </a:rPr>
              <a:t>2.</a:t>
            </a:r>
            <a:r>
              <a:rPr lang="zh-CN" altLang="zh-CN" sz="1600" b="1" dirty="0">
                <a:solidFill>
                  <a:srgbClr val="F27900"/>
                </a:solidFill>
                <a:latin typeface="华文中宋" pitchFamily="2" charset="-122"/>
                <a:ea typeface="华文中宋" pitchFamily="2" charset="-122"/>
              </a:rPr>
              <a:t>新闻中心：</a:t>
            </a:r>
            <a:r>
              <a:rPr lang="zh-CN" altLang="zh-CN" sz="1600" dirty="0">
                <a:solidFill>
                  <a:schemeClr val="tx2">
                    <a:lumMod val="75000"/>
                  </a:schemeClr>
                </a:solidFill>
                <a:latin typeface="华文中宋" pitchFamily="2" charset="-122"/>
                <a:ea typeface="华文中宋" pitchFamily="2" charset="-122"/>
              </a:rPr>
              <a:t>发布最新校友新闻；</a:t>
            </a:r>
          </a:p>
          <a:p>
            <a:pPr>
              <a:lnSpc>
                <a:spcPts val="2600"/>
              </a:lnSpc>
            </a:pPr>
            <a:r>
              <a:rPr lang="en-US" altLang="zh-CN" sz="1600" b="1" dirty="0">
                <a:solidFill>
                  <a:srgbClr val="F27900"/>
                </a:solidFill>
                <a:latin typeface="华文中宋" pitchFamily="2" charset="-122"/>
                <a:ea typeface="华文中宋" pitchFamily="2" charset="-122"/>
              </a:rPr>
              <a:t>3.</a:t>
            </a:r>
            <a:r>
              <a:rPr lang="zh-CN" altLang="zh-CN" sz="1600" b="1" dirty="0">
                <a:solidFill>
                  <a:srgbClr val="F27900"/>
                </a:solidFill>
                <a:latin typeface="华文中宋" pitchFamily="2" charset="-122"/>
                <a:ea typeface="华文中宋" pitchFamily="2" charset="-122"/>
              </a:rPr>
              <a:t>校友活动：</a:t>
            </a:r>
            <a:r>
              <a:rPr lang="zh-CN" altLang="zh-CN" sz="1600" dirty="0">
                <a:solidFill>
                  <a:schemeClr val="tx2">
                    <a:lumMod val="75000"/>
                  </a:schemeClr>
                </a:solidFill>
                <a:latin typeface="华文中宋" pitchFamily="2" charset="-122"/>
                <a:ea typeface="华文中宋" pitchFamily="2" charset="-122"/>
              </a:rPr>
              <a:t>推出最新校友活动；</a:t>
            </a:r>
          </a:p>
          <a:p>
            <a:pPr>
              <a:lnSpc>
                <a:spcPts val="2600"/>
              </a:lnSpc>
            </a:pPr>
            <a:r>
              <a:rPr lang="en-US" altLang="zh-CN" sz="1600" b="1" dirty="0">
                <a:solidFill>
                  <a:srgbClr val="F27900"/>
                </a:solidFill>
                <a:latin typeface="华文中宋" pitchFamily="2" charset="-122"/>
                <a:ea typeface="华文中宋" pitchFamily="2" charset="-122"/>
              </a:rPr>
              <a:t>4.</a:t>
            </a:r>
            <a:r>
              <a:rPr lang="zh-CN" altLang="zh-CN" sz="1600" b="1" dirty="0">
                <a:solidFill>
                  <a:srgbClr val="F27900"/>
                </a:solidFill>
                <a:latin typeface="华文中宋" pitchFamily="2" charset="-122"/>
                <a:ea typeface="华文中宋" pitchFamily="2" charset="-122"/>
              </a:rPr>
              <a:t>校友撷英：</a:t>
            </a:r>
            <a:r>
              <a:rPr lang="zh-CN" altLang="zh-CN" sz="1600" dirty="0">
                <a:solidFill>
                  <a:schemeClr val="tx2">
                    <a:lumMod val="75000"/>
                  </a:schemeClr>
                </a:solidFill>
                <a:latin typeface="华文中宋" pitchFamily="2" charset="-122"/>
                <a:ea typeface="华文中宋" pitchFamily="2" charset="-122"/>
              </a:rPr>
              <a:t>展现优秀校友风采；</a:t>
            </a:r>
          </a:p>
          <a:p>
            <a:pPr>
              <a:lnSpc>
                <a:spcPts val="2600"/>
              </a:lnSpc>
            </a:pPr>
            <a:r>
              <a:rPr lang="en-US" altLang="zh-CN" sz="1600" b="1" dirty="0">
                <a:solidFill>
                  <a:srgbClr val="F27900"/>
                </a:solidFill>
                <a:latin typeface="华文中宋" pitchFamily="2" charset="-122"/>
                <a:ea typeface="华文中宋" pitchFamily="2" charset="-122"/>
              </a:rPr>
              <a:t>5.</a:t>
            </a:r>
            <a:r>
              <a:rPr lang="zh-CN" altLang="zh-CN" sz="1600" b="1" dirty="0">
                <a:solidFill>
                  <a:srgbClr val="F27900"/>
                </a:solidFill>
                <a:latin typeface="华文中宋" pitchFamily="2" charset="-122"/>
                <a:ea typeface="华文中宋" pitchFamily="2" charset="-122"/>
              </a:rPr>
              <a:t>校友专访：</a:t>
            </a:r>
            <a:r>
              <a:rPr lang="zh-CN" altLang="zh-CN" sz="1600" dirty="0">
                <a:solidFill>
                  <a:schemeClr val="tx2">
                    <a:lumMod val="75000"/>
                  </a:schemeClr>
                </a:solidFill>
                <a:latin typeface="华文中宋" pitchFamily="2" charset="-122"/>
                <a:ea typeface="华文中宋" pitchFamily="2" charset="-122"/>
              </a:rPr>
              <a:t>记录优秀校友访谈；</a:t>
            </a:r>
          </a:p>
          <a:p>
            <a:pPr>
              <a:lnSpc>
                <a:spcPts val="2600"/>
              </a:lnSpc>
            </a:pPr>
            <a:r>
              <a:rPr lang="en-US" altLang="zh-CN" sz="1600" b="1" dirty="0">
                <a:solidFill>
                  <a:srgbClr val="F27900"/>
                </a:solidFill>
                <a:latin typeface="华文中宋" pitchFamily="2" charset="-122"/>
                <a:ea typeface="华文中宋" pitchFamily="2" charset="-122"/>
              </a:rPr>
              <a:t>6.</a:t>
            </a:r>
            <a:r>
              <a:rPr lang="zh-CN" altLang="zh-CN" sz="1600" b="1" dirty="0">
                <a:solidFill>
                  <a:srgbClr val="F27900"/>
                </a:solidFill>
                <a:latin typeface="华文中宋" pitchFamily="2" charset="-122"/>
                <a:ea typeface="华文中宋" pitchFamily="2" charset="-122"/>
              </a:rPr>
              <a:t>公告：</a:t>
            </a:r>
            <a:r>
              <a:rPr lang="zh-CN" altLang="zh-CN" sz="1600" dirty="0">
                <a:solidFill>
                  <a:schemeClr val="tx2">
                    <a:lumMod val="75000"/>
                  </a:schemeClr>
                </a:solidFill>
                <a:latin typeface="华文中宋" pitchFamily="2" charset="-122"/>
                <a:ea typeface="华文中宋" pitchFamily="2" charset="-122"/>
              </a:rPr>
              <a:t>最新校友通知、公告。</a:t>
            </a:r>
            <a:endParaRPr lang="zh-CN" altLang="en-US" sz="1600" dirty="0">
              <a:solidFill>
                <a:schemeClr val="tx2">
                  <a:lumMod val="75000"/>
                </a:schemeClr>
              </a:solidFill>
              <a:latin typeface="华文中宋" pitchFamily="2" charset="-122"/>
              <a:ea typeface="华文中宋" pitchFamily="2" charset="-122"/>
            </a:endParaRPr>
          </a:p>
        </p:txBody>
      </p:sp>
      <p:sp>
        <p:nvSpPr>
          <p:cNvPr id="22" name="椭圆形标注 21"/>
          <p:cNvSpPr/>
          <p:nvPr/>
        </p:nvSpPr>
        <p:spPr>
          <a:xfrm>
            <a:off x="3586025" y="4846753"/>
            <a:ext cx="288032" cy="237638"/>
          </a:xfrm>
          <a:prstGeom prst="wedgeEllipseCallout">
            <a:avLst>
              <a:gd name="adj1" fmla="val 44676"/>
              <a:gd name="adj2" fmla="val 10281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4</a:t>
            </a:r>
            <a:endParaRPr lang="zh-CN" altLang="en-US" sz="2000" b="1" i="1" dirty="0">
              <a:solidFill>
                <a:schemeClr val="bg1"/>
              </a:solidFill>
              <a:latin typeface="Britannic Bold" pitchFamily="34" charset="0"/>
              <a:ea typeface="黑体" pitchFamily="2" charset="-122"/>
            </a:endParaRPr>
          </a:p>
        </p:txBody>
      </p:sp>
      <p:sp>
        <p:nvSpPr>
          <p:cNvPr id="23" name="椭圆形标注 22"/>
          <p:cNvSpPr/>
          <p:nvPr/>
        </p:nvSpPr>
        <p:spPr>
          <a:xfrm>
            <a:off x="5480576" y="4846753"/>
            <a:ext cx="288032" cy="216024"/>
          </a:xfrm>
          <a:prstGeom prst="wedgeEllipseCallout">
            <a:avLst>
              <a:gd name="adj1" fmla="val 44676"/>
              <a:gd name="adj2" fmla="val 10281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5</a:t>
            </a:r>
            <a:endParaRPr lang="zh-CN" altLang="en-US" sz="2000" b="1" i="1" dirty="0">
              <a:solidFill>
                <a:schemeClr val="bg1"/>
              </a:solidFill>
              <a:latin typeface="Britannic Bold" pitchFamily="34" charset="0"/>
              <a:ea typeface="黑体" pitchFamily="2" charset="-122"/>
            </a:endParaRPr>
          </a:p>
        </p:txBody>
      </p:sp>
      <p:sp>
        <p:nvSpPr>
          <p:cNvPr id="24" name="椭圆形标注 23"/>
          <p:cNvSpPr/>
          <p:nvPr/>
        </p:nvSpPr>
        <p:spPr>
          <a:xfrm>
            <a:off x="7739181" y="1965569"/>
            <a:ext cx="288032" cy="216024"/>
          </a:xfrm>
          <a:prstGeom prst="wedgeEllipseCallout">
            <a:avLst>
              <a:gd name="adj1" fmla="val 44676"/>
              <a:gd name="adj2" fmla="val 10281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6</a:t>
            </a:r>
            <a:endParaRPr lang="zh-CN" altLang="en-US" sz="2000" b="1" i="1" dirty="0">
              <a:solidFill>
                <a:schemeClr val="bg1"/>
              </a:solidFill>
              <a:latin typeface="Britannic Bold" pitchFamily="34" charset="0"/>
              <a:ea typeface="黑体" pitchFamily="2" charset="-122"/>
            </a:endParaRPr>
          </a:p>
        </p:txBody>
      </p:sp>
      <p:sp>
        <p:nvSpPr>
          <p:cNvPr id="25" name="椭圆形标注 24"/>
          <p:cNvSpPr/>
          <p:nvPr/>
        </p:nvSpPr>
        <p:spPr>
          <a:xfrm>
            <a:off x="3587316" y="3434499"/>
            <a:ext cx="288032" cy="216024"/>
          </a:xfrm>
          <a:prstGeom prst="wedgeEllipseCallout">
            <a:avLst>
              <a:gd name="adj1" fmla="val 44676"/>
              <a:gd name="adj2" fmla="val 10281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3</a:t>
            </a:r>
            <a:endParaRPr lang="zh-CN" altLang="en-US" sz="2000" b="1" i="1" dirty="0">
              <a:solidFill>
                <a:schemeClr val="bg1"/>
              </a:solidFill>
              <a:latin typeface="Britannic Bold" pitchFamily="34" charset="0"/>
              <a:ea typeface="黑体" pitchFamily="2" charset="-122"/>
            </a:endParaRPr>
          </a:p>
        </p:txBody>
      </p:sp>
      <p:sp>
        <p:nvSpPr>
          <p:cNvPr id="26" name="椭圆形标注 25"/>
          <p:cNvSpPr/>
          <p:nvPr/>
        </p:nvSpPr>
        <p:spPr>
          <a:xfrm>
            <a:off x="3575061" y="2073581"/>
            <a:ext cx="288032" cy="216024"/>
          </a:xfrm>
          <a:prstGeom prst="wedgeEllipseCallout">
            <a:avLst>
              <a:gd name="adj1" fmla="val 44676"/>
              <a:gd name="adj2" fmla="val 10281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sp>
        <p:nvSpPr>
          <p:cNvPr id="27" name="矩形 26"/>
          <p:cNvSpPr/>
          <p:nvPr/>
        </p:nvSpPr>
        <p:spPr>
          <a:xfrm>
            <a:off x="7739181" y="5063064"/>
            <a:ext cx="1080120" cy="795094"/>
          </a:xfrm>
          <a:prstGeom prst="rect">
            <a:avLst/>
          </a:prstGeom>
          <a:noFill/>
          <a:ln w="158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7661870" y="2289605"/>
            <a:ext cx="1230609" cy="1336302"/>
          </a:xfrm>
          <a:prstGeom prst="rect">
            <a:avLst/>
          </a:prstGeom>
          <a:noFill/>
          <a:ln w="158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3887924" y="2289606"/>
            <a:ext cx="3761371" cy="1343379"/>
          </a:xfrm>
          <a:prstGeom prst="rect">
            <a:avLst/>
          </a:prstGeom>
          <a:noFill/>
          <a:ln w="158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879862" y="3697918"/>
            <a:ext cx="4939439" cy="1300215"/>
          </a:xfrm>
          <a:prstGeom prst="rect">
            <a:avLst/>
          </a:prstGeom>
          <a:noFill/>
          <a:ln w="158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5659401" y="5059532"/>
            <a:ext cx="1816833" cy="1230673"/>
          </a:xfrm>
          <a:prstGeom prst="rect">
            <a:avLst/>
          </a:prstGeom>
          <a:noFill/>
          <a:ln w="158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863094" y="5070143"/>
            <a:ext cx="1769977" cy="1220063"/>
          </a:xfrm>
          <a:prstGeom prst="rect">
            <a:avLst/>
          </a:prstGeom>
          <a:noFill/>
          <a:ln w="158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形标注 32"/>
          <p:cNvSpPr/>
          <p:nvPr/>
        </p:nvSpPr>
        <p:spPr>
          <a:xfrm>
            <a:off x="7476234" y="4850046"/>
            <a:ext cx="288032" cy="216024"/>
          </a:xfrm>
          <a:prstGeom prst="wedgeEllipseCallout">
            <a:avLst>
              <a:gd name="adj1" fmla="val 44676"/>
              <a:gd name="adj2" fmla="val 10281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spTree>
    <p:extLst>
      <p:ext uri="{BB962C8B-B14F-4D97-AF65-F5344CB8AC3E}">
        <p14:creationId xmlns:p14="http://schemas.microsoft.com/office/powerpoint/2010/main" val="17706127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04"/>
          <p:cNvSpPr>
            <a:spLocks noChangeArrowheads="1"/>
          </p:cNvSpPr>
          <p:nvPr/>
        </p:nvSpPr>
        <p:spPr bwMode="auto">
          <a:xfrm>
            <a:off x="617419" y="4740194"/>
            <a:ext cx="7992887" cy="1260140"/>
          </a:xfrm>
          <a:prstGeom prst="roundRect">
            <a:avLst>
              <a:gd name="adj" fmla="val 7315"/>
            </a:avLst>
          </a:prstGeom>
          <a:solidFill>
            <a:sysClr val="window" lastClr="FFFFFF">
              <a:alpha val="50000"/>
            </a:sysClr>
          </a:solidFill>
          <a:ln w="3175" cap="flat" cmpd="sng" algn="ctr">
            <a:solidFill>
              <a:srgbClr val="4F81BD">
                <a:lumMod val="75000"/>
              </a:srgbClr>
            </a:solidFill>
            <a:prstDash val="solid"/>
            <a:bevel/>
            <a:tailEnd type="oval"/>
          </a:ln>
          <a:effectLst/>
          <a:extLst/>
        </p:spPr>
        <p:txBody>
          <a:bodyPr wrap="none" anchor="ctr"/>
          <a:lstStyle/>
          <a:p>
            <a:pPr>
              <a:defRPr/>
            </a:pPr>
            <a:endParaRPr lang="zh-CN" altLang="en-US" kern="0">
              <a:solidFill>
                <a:prstClr val="black"/>
              </a:solidFill>
              <a:latin typeface="Calibri"/>
              <a:ea typeface="宋体"/>
            </a:endParaRPr>
          </a:p>
        </p:txBody>
      </p:sp>
      <p:sp>
        <p:nvSpPr>
          <p:cNvPr id="6" name="矩形 5"/>
          <p:cNvSpPr/>
          <p:nvPr/>
        </p:nvSpPr>
        <p:spPr>
          <a:xfrm>
            <a:off x="620052" y="4893380"/>
            <a:ext cx="7992887" cy="9387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nSpc>
                <a:spcPts val="2200"/>
              </a:lnSpc>
            </a:pPr>
            <a:r>
              <a:rPr lang="zh-CN" altLang="en-US" sz="1600" dirty="0">
                <a:solidFill>
                  <a:schemeClr val="tx2">
                    <a:lumMod val="75000"/>
                  </a:schemeClr>
                </a:solidFill>
                <a:latin typeface="华文中宋" pitchFamily="2" charset="-122"/>
                <a:ea typeface="华文中宋" pitchFamily="2" charset="-122"/>
              </a:rPr>
              <a:t>      </a:t>
            </a:r>
            <a:r>
              <a:rPr lang="zh-CN" altLang="en-US" sz="1700" dirty="0">
                <a:solidFill>
                  <a:schemeClr val="tx2">
                    <a:lumMod val="75000"/>
                  </a:schemeClr>
                </a:solidFill>
                <a:latin typeface="华文中宋" pitchFamily="2" charset="-122"/>
                <a:ea typeface="华文中宋" pitchFamily="2" charset="-122"/>
              </a:rPr>
              <a:t>东北财经大学网络教育校友会经常组织线下校友活动，如校友大课堂、校友座谈会、校友徒步等活动。活动中，校友们学习了知识、强健了体魄、振奋了精神、加深了感情。</a:t>
            </a:r>
          </a:p>
        </p:txBody>
      </p:sp>
      <p:pic>
        <p:nvPicPr>
          <p:cNvPr id="7" name="图片 6"/>
          <p:cNvPicPr/>
          <p:nvPr/>
        </p:nvPicPr>
        <p:blipFill>
          <a:blip r:embed="rId2" cstate="print">
            <a:extLst>
              <a:ext uri="{28A0092B-C50C-407E-A947-70E740481C1C}">
                <a14:useLocalDpi xmlns:a14="http://schemas.microsoft.com/office/drawing/2010/main" val="0"/>
              </a:ext>
            </a:extLst>
          </a:blip>
          <a:stretch>
            <a:fillRect/>
          </a:stretch>
        </p:blipFill>
        <p:spPr>
          <a:xfrm>
            <a:off x="705769" y="2133897"/>
            <a:ext cx="3502774" cy="19327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图片 7"/>
          <p:cNvPicPr/>
          <p:nvPr/>
        </p:nvPicPr>
        <p:blipFill>
          <a:blip r:embed="rId3" cstate="print">
            <a:extLst>
              <a:ext uri="{28A0092B-C50C-407E-A947-70E740481C1C}">
                <a14:useLocalDpi xmlns:a14="http://schemas.microsoft.com/office/drawing/2010/main" val="0"/>
              </a:ext>
            </a:extLst>
          </a:blip>
          <a:stretch>
            <a:fillRect/>
          </a:stretch>
        </p:blipFill>
        <p:spPr>
          <a:xfrm>
            <a:off x="5516996" y="2075556"/>
            <a:ext cx="2871428" cy="16029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图片 8"/>
          <p:cNvPicPr/>
          <p:nvPr/>
        </p:nvPicPr>
        <p:blipFill>
          <a:blip r:embed="rId4" cstate="print">
            <a:extLst>
              <a:ext uri="{28A0092B-C50C-407E-A947-70E740481C1C}">
                <a14:useLocalDpi xmlns:a14="http://schemas.microsoft.com/office/drawing/2010/main" val="0"/>
              </a:ext>
            </a:extLst>
          </a:blip>
          <a:stretch>
            <a:fillRect/>
          </a:stretch>
        </p:blipFill>
        <p:spPr>
          <a:xfrm>
            <a:off x="2997716" y="1700808"/>
            <a:ext cx="2519280" cy="13461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图片 9"/>
          <p:cNvPicPr/>
          <p:nvPr/>
        </p:nvPicPr>
        <p:blipFill>
          <a:blip r:embed="rId5" cstate="print">
            <a:extLst>
              <a:ext uri="{28A0092B-C50C-407E-A947-70E740481C1C}">
                <a14:useLocalDpi xmlns:a14="http://schemas.microsoft.com/office/drawing/2010/main" val="0"/>
              </a:ext>
            </a:extLst>
          </a:blip>
          <a:stretch>
            <a:fillRect/>
          </a:stretch>
        </p:blipFill>
        <p:spPr>
          <a:xfrm>
            <a:off x="3632149" y="2877048"/>
            <a:ext cx="2868341" cy="13595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967562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1325" y="1484784"/>
            <a:ext cx="2256540" cy="4014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489736" y="1628800"/>
            <a:ext cx="2565808" cy="369332"/>
          </a:xfrm>
          <a:prstGeom prst="rect">
            <a:avLst/>
          </a:prstGeom>
          <a:noFill/>
        </p:spPr>
        <p:txBody>
          <a:bodyPr wrap="square" rtlCol="0">
            <a:spAutoFit/>
          </a:bodyPr>
          <a:lstStyle/>
          <a:p>
            <a:endParaRPr lang="zh-CN" altLang="en-US" dirty="0"/>
          </a:p>
        </p:txBody>
      </p:sp>
      <p:sp>
        <p:nvSpPr>
          <p:cNvPr id="9" name="TextBox 8"/>
          <p:cNvSpPr txBox="1"/>
          <p:nvPr/>
        </p:nvSpPr>
        <p:spPr>
          <a:xfrm>
            <a:off x="6391076" y="2891631"/>
            <a:ext cx="2088232" cy="1415772"/>
          </a:xfrm>
          <a:prstGeom prst="rect">
            <a:avLst/>
          </a:prstGeom>
          <a:noFill/>
        </p:spPr>
        <p:txBody>
          <a:bodyPr wrap="square" rtlCol="0">
            <a:spAutoFit/>
          </a:bodyPr>
          <a:lstStyle/>
          <a:p>
            <a:r>
              <a:rPr lang="zh-CN" altLang="en-US" dirty="0">
                <a:solidFill>
                  <a:schemeClr val="tx2">
                    <a:lumMod val="75000"/>
                  </a:schemeClr>
                </a:solidFill>
                <a:latin typeface="华文中宋" panose="02010600040101010101" pitchFamily="2" charset="-122"/>
                <a:ea typeface="华文中宋" panose="02010600040101010101" pitchFamily="2" charset="-122"/>
              </a:rPr>
              <a:t>     </a:t>
            </a:r>
            <a:r>
              <a:rPr lang="zh-CN" altLang="en-US" sz="1700" dirty="0">
                <a:solidFill>
                  <a:schemeClr val="tx2">
                    <a:lumMod val="75000"/>
                  </a:schemeClr>
                </a:solidFill>
                <a:latin typeface="华文中宋" panose="02010600040101010101" pitchFamily="2" charset="-122"/>
                <a:ea typeface="华文中宋" panose="02010600040101010101" pitchFamily="2" charset="-122"/>
              </a:rPr>
              <a:t>通过网站、微信等新媒体，举行丰富多彩的线上活动，你的加入让活动更精彩！</a:t>
            </a:r>
          </a:p>
        </p:txBody>
      </p:sp>
      <p:sp>
        <p:nvSpPr>
          <p:cNvPr id="10"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50784"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100" b="0" i="0" u="none" strike="noStrike" cap="none" normalizeH="0" baseline="0">
              <a:ln>
                <a:noFill/>
              </a:ln>
              <a:solidFill>
                <a:srgbClr val="000000"/>
              </a:solidFill>
              <a:effectLst/>
              <a:latin typeface="微软雅黑" pitchFamily="34" charset="-122"/>
              <a:ea typeface="微软雅黑" pitchFamily="34"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itchFamily="34" charset="0"/>
              <a:ea typeface="宋体" pitchFamily="2" charset="-122"/>
              <a:cs typeface="宋体" pitchFamily="2" charset="-122"/>
            </a:endParaRPr>
          </a:p>
        </p:txBody>
      </p:sp>
      <p:pic>
        <p:nvPicPr>
          <p:cNvPr id="1029" name="Picture 5" descr="QQ图片201604131508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6880225"/>
            <a:ext cx="9525000" cy="2886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442200"/>
            <a:ext cx="2155824" cy="4056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8" name="AutoShape 104"/>
          <p:cNvSpPr>
            <a:spLocks noChangeArrowheads="1"/>
          </p:cNvSpPr>
          <p:nvPr/>
        </p:nvSpPr>
        <p:spPr bwMode="auto">
          <a:xfrm>
            <a:off x="6380173" y="2492896"/>
            <a:ext cx="2160240" cy="2202670"/>
          </a:xfrm>
          <a:prstGeom prst="roundRect">
            <a:avLst>
              <a:gd name="adj" fmla="val 7315"/>
            </a:avLst>
          </a:prstGeom>
          <a:noFill/>
          <a:ln w="3175" cap="flat" cmpd="sng" algn="ctr">
            <a:solidFill>
              <a:srgbClr val="4F81BD">
                <a:lumMod val="75000"/>
              </a:srgbClr>
            </a:solidFill>
            <a:prstDash val="solid"/>
            <a:bevel/>
            <a:tailEnd type="oval"/>
          </a:ln>
          <a:effectLst/>
          <a:extLst/>
        </p:spPr>
        <p:txBody>
          <a:bodyPr wrap="none" anchor="ctr"/>
          <a:lstStyle/>
          <a:p>
            <a:pPr>
              <a:defRPr/>
            </a:pPr>
            <a:endParaRPr lang="zh-CN" altLang="en-US" kern="0">
              <a:solidFill>
                <a:prstClr val="black"/>
              </a:solidFill>
              <a:latin typeface="Calibri"/>
              <a:ea typeface="宋体"/>
            </a:endParaRPr>
          </a:p>
        </p:txBody>
      </p:sp>
    </p:spTree>
    <p:extLst>
      <p:ext uri="{BB962C8B-B14F-4D97-AF65-F5344CB8AC3E}">
        <p14:creationId xmlns:p14="http://schemas.microsoft.com/office/powerpoint/2010/main" val="490352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extLst>
              <a:ext uri="{28A0092B-C50C-407E-A947-70E740481C1C}">
                <a14:useLocalDpi xmlns:a14="http://schemas.microsoft.com/office/drawing/2010/main" val="0"/>
              </a:ext>
            </a:extLst>
          </a:blip>
          <a:stretch>
            <a:fillRect/>
          </a:stretch>
        </p:blipFill>
        <p:spPr>
          <a:xfrm>
            <a:off x="4477008" y="1628800"/>
            <a:ext cx="2176882" cy="3870014"/>
          </a:xfrm>
          <a:prstGeom prst="rect">
            <a:avLst/>
          </a:prstGeom>
          <a:ln>
            <a:noFill/>
          </a:ln>
          <a:effectLst>
            <a:outerShdw blurRad="292100" dist="139700" dir="2700000" algn="tl" rotWithShape="0">
              <a:srgbClr val="333333">
                <a:alpha val="65000"/>
              </a:srgbClr>
            </a:outerShdw>
          </a:effectLst>
        </p:spPr>
      </p:pic>
      <p:sp>
        <p:nvSpPr>
          <p:cNvPr id="6" name="AutoShape 104"/>
          <p:cNvSpPr>
            <a:spLocks noChangeArrowheads="1"/>
          </p:cNvSpPr>
          <p:nvPr/>
        </p:nvSpPr>
        <p:spPr bwMode="auto">
          <a:xfrm>
            <a:off x="6876257" y="2306450"/>
            <a:ext cx="2160240" cy="2850742"/>
          </a:xfrm>
          <a:prstGeom prst="roundRect">
            <a:avLst>
              <a:gd name="adj" fmla="val 7315"/>
            </a:avLst>
          </a:prstGeom>
          <a:noFill/>
          <a:ln w="3175" cap="flat" cmpd="sng" algn="ctr">
            <a:solidFill>
              <a:srgbClr val="4F81BD">
                <a:lumMod val="75000"/>
              </a:srgbClr>
            </a:solidFill>
            <a:prstDash val="solid"/>
            <a:bevel/>
            <a:tailEnd type="oval"/>
          </a:ln>
          <a:effectLst/>
          <a:extLst/>
        </p:spPr>
        <p:txBody>
          <a:bodyPr wrap="none" anchor="ctr"/>
          <a:lstStyle/>
          <a:p>
            <a:pPr>
              <a:defRPr/>
            </a:pPr>
            <a:endParaRPr lang="zh-CN" altLang="en-US" kern="0">
              <a:solidFill>
                <a:prstClr val="black"/>
              </a:solidFill>
              <a:latin typeface="Calibri"/>
              <a:ea typeface="宋体"/>
            </a:endParaRPr>
          </a:p>
        </p:txBody>
      </p:sp>
      <p:sp>
        <p:nvSpPr>
          <p:cNvPr id="7" name="AutoShape 104"/>
          <p:cNvSpPr>
            <a:spLocks noChangeArrowheads="1"/>
          </p:cNvSpPr>
          <p:nvPr/>
        </p:nvSpPr>
        <p:spPr bwMode="auto">
          <a:xfrm>
            <a:off x="1082394" y="5733256"/>
            <a:ext cx="7400269" cy="911094"/>
          </a:xfrm>
          <a:prstGeom prst="roundRect">
            <a:avLst>
              <a:gd name="adj" fmla="val 7315"/>
            </a:avLst>
          </a:prstGeom>
          <a:solidFill>
            <a:sysClr val="window" lastClr="FFFFFF">
              <a:alpha val="50000"/>
            </a:sysClr>
          </a:solidFill>
          <a:ln w="3175" cap="flat" cmpd="sng" algn="ctr">
            <a:solidFill>
              <a:srgbClr val="4F81BD">
                <a:lumMod val="75000"/>
              </a:srgbClr>
            </a:solidFill>
            <a:prstDash val="solid"/>
            <a:bevel/>
            <a:tailEnd type="oval"/>
          </a:ln>
          <a:effectLst/>
          <a:extLst/>
        </p:spPr>
        <p:txBody>
          <a:bodyPr wrap="none" anchor="ctr"/>
          <a:lstStyle/>
          <a:p>
            <a:pPr>
              <a:defRPr/>
            </a:pPr>
            <a:endParaRPr lang="zh-CN" altLang="en-US" kern="0">
              <a:solidFill>
                <a:prstClr val="black"/>
              </a:solidFill>
              <a:latin typeface="Calibri"/>
              <a:ea typeface="宋体"/>
            </a:endParaRPr>
          </a:p>
        </p:txBody>
      </p:sp>
      <p:pic>
        <p:nvPicPr>
          <p:cNvPr id="8" name="图片 7"/>
          <p:cNvPicPr/>
          <p:nvPr/>
        </p:nvPicPr>
        <p:blipFill>
          <a:blip r:embed="rId3" cstate="print">
            <a:extLst>
              <a:ext uri="{28A0092B-C50C-407E-A947-70E740481C1C}">
                <a14:useLocalDpi xmlns:a14="http://schemas.microsoft.com/office/drawing/2010/main" val="0"/>
              </a:ext>
            </a:extLst>
          </a:blip>
          <a:stretch>
            <a:fillRect/>
          </a:stretch>
        </p:blipFill>
        <p:spPr>
          <a:xfrm>
            <a:off x="1907704" y="1627475"/>
            <a:ext cx="2232248" cy="3870014"/>
          </a:xfrm>
          <a:prstGeom prst="rect">
            <a:avLst/>
          </a:prstGeom>
          <a:ln>
            <a:noFill/>
          </a:ln>
          <a:effectLst>
            <a:outerShdw blurRad="292100" dist="139700" dir="2700000" algn="tl" rotWithShape="0">
              <a:srgbClr val="333333">
                <a:alpha val="65000"/>
              </a:srgbClr>
            </a:outerShdw>
          </a:effectLst>
        </p:spPr>
      </p:pic>
      <p:sp>
        <p:nvSpPr>
          <p:cNvPr id="9" name="矩形 8"/>
          <p:cNvSpPr/>
          <p:nvPr/>
        </p:nvSpPr>
        <p:spPr>
          <a:xfrm>
            <a:off x="6876257" y="2392630"/>
            <a:ext cx="2160240" cy="2631490"/>
          </a:xfrm>
          <a:prstGeom prst="rect">
            <a:avLst/>
          </a:prstGeom>
        </p:spPr>
        <p:txBody>
          <a:bodyPr wrap="square">
            <a:spAutoFit/>
          </a:bodyPr>
          <a:lstStyle/>
          <a:p>
            <a:pPr>
              <a:lnSpc>
                <a:spcPts val="2200"/>
              </a:lnSpc>
            </a:pPr>
            <a:r>
              <a:rPr lang="en-US" altLang="zh-CN" sz="1600" dirty="0">
                <a:solidFill>
                  <a:schemeClr val="tx2">
                    <a:lumMod val="75000"/>
                  </a:schemeClr>
                </a:solidFill>
                <a:latin typeface="华文中宋" pitchFamily="2" charset="-122"/>
                <a:ea typeface="华文中宋" pitchFamily="2" charset="-122"/>
              </a:rPr>
              <a:t>     </a:t>
            </a:r>
            <a:r>
              <a:rPr lang="zh-CN" altLang="en-US" sz="1600" dirty="0">
                <a:solidFill>
                  <a:schemeClr val="tx2">
                    <a:lumMod val="75000"/>
                  </a:schemeClr>
                </a:solidFill>
                <a:latin typeface="华文中宋" pitchFamily="2" charset="-122"/>
                <a:ea typeface="华文中宋" pitchFamily="2" charset="-122"/>
              </a:rPr>
              <a:t>想找到更多的校友小伙伴，只需</a:t>
            </a:r>
            <a:r>
              <a:rPr lang="en-US" altLang="zh-CN" sz="1600" dirty="0">
                <a:solidFill>
                  <a:schemeClr val="tx2">
                    <a:lumMod val="75000"/>
                  </a:schemeClr>
                </a:solidFill>
                <a:latin typeface="华文中宋" pitchFamily="2" charset="-122"/>
                <a:ea typeface="华文中宋" pitchFamily="2" charset="-122"/>
              </a:rPr>
              <a:t>3</a:t>
            </a:r>
            <a:r>
              <a:rPr lang="zh-CN" altLang="en-US" sz="1600" dirty="0">
                <a:solidFill>
                  <a:schemeClr val="tx2">
                    <a:lumMod val="75000"/>
                  </a:schemeClr>
                </a:solidFill>
                <a:latin typeface="华文中宋" pitchFamily="2" charset="-122"/>
                <a:ea typeface="华文中宋" pitchFamily="2" charset="-122"/>
              </a:rPr>
              <a:t>步：</a:t>
            </a:r>
            <a:endParaRPr lang="en-US" altLang="zh-CN" sz="1600" dirty="0">
              <a:solidFill>
                <a:schemeClr val="tx2">
                  <a:lumMod val="75000"/>
                </a:schemeClr>
              </a:solidFill>
              <a:latin typeface="华文中宋" pitchFamily="2" charset="-122"/>
              <a:ea typeface="华文中宋" pitchFamily="2" charset="-122"/>
            </a:endParaRPr>
          </a:p>
          <a:p>
            <a:pPr>
              <a:lnSpc>
                <a:spcPts val="2200"/>
              </a:lnSpc>
            </a:pPr>
            <a:r>
              <a:rPr lang="en-US" altLang="zh-CN" sz="1600" dirty="0">
                <a:solidFill>
                  <a:schemeClr val="tx2">
                    <a:lumMod val="75000"/>
                  </a:schemeClr>
                </a:solidFill>
                <a:latin typeface="华文中宋" pitchFamily="2" charset="-122"/>
                <a:ea typeface="华文中宋" pitchFamily="2" charset="-122"/>
              </a:rPr>
              <a:t>1.</a:t>
            </a:r>
            <a:r>
              <a:rPr lang="zh-CN" altLang="en-US" sz="1600" dirty="0">
                <a:solidFill>
                  <a:schemeClr val="tx2">
                    <a:lumMod val="75000"/>
                  </a:schemeClr>
                </a:solidFill>
                <a:latin typeface="华文中宋" pitchFamily="2" charset="-122"/>
                <a:ea typeface="华文中宋" pitchFamily="2" charset="-122"/>
              </a:rPr>
              <a:t>查找添加服务号：“</a:t>
            </a:r>
            <a:r>
              <a:rPr lang="zh-CN" altLang="en-US" sz="1600" dirty="0">
                <a:solidFill>
                  <a:srgbClr val="FF5050"/>
                </a:solidFill>
                <a:latin typeface="华文中宋" pitchFamily="2" charset="-122"/>
                <a:ea typeface="华文中宋" pitchFamily="2" charset="-122"/>
              </a:rPr>
              <a:t>东财网院</a:t>
            </a:r>
            <a:r>
              <a:rPr lang="zh-CN" altLang="en-US" sz="1600" dirty="0">
                <a:solidFill>
                  <a:schemeClr val="tx2">
                    <a:lumMod val="75000"/>
                  </a:schemeClr>
                </a:solidFill>
                <a:latin typeface="华文中宋" pitchFamily="2" charset="-122"/>
                <a:ea typeface="华文中宋" pitchFamily="2" charset="-122"/>
              </a:rPr>
              <a:t>”；</a:t>
            </a:r>
            <a:endParaRPr lang="en-US" altLang="zh-CN" sz="1600" dirty="0">
              <a:solidFill>
                <a:schemeClr val="tx2">
                  <a:lumMod val="75000"/>
                </a:schemeClr>
              </a:solidFill>
              <a:latin typeface="华文中宋" pitchFamily="2" charset="-122"/>
              <a:ea typeface="华文中宋" pitchFamily="2" charset="-122"/>
            </a:endParaRPr>
          </a:p>
          <a:p>
            <a:pPr>
              <a:lnSpc>
                <a:spcPts val="2200"/>
              </a:lnSpc>
            </a:pPr>
            <a:r>
              <a:rPr lang="en-US" altLang="zh-CN" sz="1600" dirty="0">
                <a:solidFill>
                  <a:schemeClr val="tx2">
                    <a:lumMod val="75000"/>
                  </a:schemeClr>
                </a:solidFill>
                <a:latin typeface="华文中宋" pitchFamily="2" charset="-122"/>
                <a:ea typeface="华文中宋" pitchFamily="2" charset="-122"/>
              </a:rPr>
              <a:t>2.</a:t>
            </a:r>
            <a:r>
              <a:rPr lang="zh-CN" altLang="en-US" sz="1600" dirty="0">
                <a:solidFill>
                  <a:schemeClr val="tx2">
                    <a:lumMod val="75000"/>
                  </a:schemeClr>
                </a:solidFill>
                <a:latin typeface="华文中宋" pitchFamily="2" charset="-122"/>
                <a:ea typeface="华文中宋" pitchFamily="2" charset="-122"/>
              </a:rPr>
              <a:t>扫码进入自定义菜单中“</a:t>
            </a:r>
            <a:r>
              <a:rPr lang="zh-CN" altLang="en-US" sz="1600" dirty="0">
                <a:solidFill>
                  <a:srgbClr val="FF5050"/>
                </a:solidFill>
                <a:latin typeface="华文中宋" pitchFamily="2" charset="-122"/>
                <a:ea typeface="华文中宋" pitchFamily="2" charset="-122"/>
              </a:rPr>
              <a:t>魅力网院</a:t>
            </a:r>
            <a:r>
              <a:rPr lang="zh-CN" altLang="en-US" sz="1600" dirty="0">
                <a:solidFill>
                  <a:schemeClr val="tx2">
                    <a:lumMod val="75000"/>
                  </a:schemeClr>
                </a:solidFill>
                <a:latin typeface="华文中宋" pitchFamily="2" charset="-122"/>
                <a:ea typeface="华文中宋" pitchFamily="2" charset="-122"/>
              </a:rPr>
              <a:t>”</a:t>
            </a:r>
            <a:r>
              <a:rPr lang="en-US" altLang="zh-CN" sz="1600" dirty="0">
                <a:solidFill>
                  <a:schemeClr val="tx2">
                    <a:lumMod val="75000"/>
                  </a:schemeClr>
                </a:solidFill>
                <a:latin typeface="华文中宋" pitchFamily="2" charset="-122"/>
                <a:ea typeface="华文中宋" pitchFamily="2" charset="-122"/>
              </a:rPr>
              <a:t>—</a:t>
            </a:r>
            <a:r>
              <a:rPr lang="zh-CN" altLang="en-US" sz="1600" dirty="0">
                <a:solidFill>
                  <a:schemeClr val="tx2">
                    <a:lumMod val="75000"/>
                  </a:schemeClr>
                </a:solidFill>
                <a:latin typeface="华文中宋" pitchFamily="2" charset="-122"/>
                <a:ea typeface="华文中宋" pitchFamily="2" charset="-122"/>
              </a:rPr>
              <a:t>“</a:t>
            </a:r>
            <a:r>
              <a:rPr lang="zh-CN" altLang="en-US" sz="1600" dirty="0">
                <a:solidFill>
                  <a:srgbClr val="FF5050"/>
                </a:solidFill>
                <a:latin typeface="华文中宋" pitchFamily="2" charset="-122"/>
                <a:ea typeface="华文中宋" pitchFamily="2" charset="-122"/>
              </a:rPr>
              <a:t>校友之家</a:t>
            </a:r>
            <a:r>
              <a:rPr lang="zh-CN" altLang="en-US" sz="1600" dirty="0">
                <a:solidFill>
                  <a:schemeClr val="tx2">
                    <a:lumMod val="75000"/>
                  </a:schemeClr>
                </a:solidFill>
                <a:latin typeface="华文中宋" pitchFamily="2" charset="-122"/>
                <a:ea typeface="华文中宋" pitchFamily="2" charset="-122"/>
              </a:rPr>
              <a:t>”，就能和更多的东财网院校友们互动啦！</a:t>
            </a:r>
          </a:p>
        </p:txBody>
      </p:sp>
      <p:sp>
        <p:nvSpPr>
          <p:cNvPr id="10" name="矩形 9"/>
          <p:cNvSpPr/>
          <p:nvPr/>
        </p:nvSpPr>
        <p:spPr>
          <a:xfrm>
            <a:off x="1226410" y="5879013"/>
            <a:ext cx="7256253" cy="646331"/>
          </a:xfrm>
          <a:prstGeom prst="rect">
            <a:avLst/>
          </a:prstGeom>
        </p:spPr>
        <p:txBody>
          <a:bodyPr wrap="square">
            <a:spAutoFit/>
          </a:bodyPr>
          <a:lstStyle/>
          <a:p>
            <a:r>
              <a:rPr lang="en-US" altLang="zh-CN" dirty="0">
                <a:solidFill>
                  <a:srgbClr val="E36C0A"/>
                </a:solidFill>
                <a:latin typeface="simsun" panose="02010600030101010101" pitchFamily="2" charset="-122"/>
                <a:cs typeface="Arial" panose="020B0604020202020204" pitchFamily="34" charset="0"/>
              </a:rPr>
              <a:t>    </a:t>
            </a:r>
            <a:r>
              <a:rPr lang="zh-CN" altLang="zh-CN" b="1" dirty="0">
                <a:solidFill>
                  <a:srgbClr val="E36C0A"/>
                </a:solidFill>
                <a:latin typeface="simsun" panose="02010600030101010101" pitchFamily="2" charset="-122"/>
                <a:cs typeface="Arial" panose="020B0604020202020204" pitchFamily="34" charset="0"/>
              </a:rPr>
              <a:t>今后，</a:t>
            </a:r>
            <a:r>
              <a:rPr lang="zh-CN" altLang="en-US" b="1" dirty="0">
                <a:solidFill>
                  <a:srgbClr val="E36C0A"/>
                </a:solidFill>
                <a:latin typeface="simsun" panose="02010600030101010101" pitchFamily="2" charset="-122"/>
                <a:cs typeface="Arial" panose="020B0604020202020204" pitchFamily="34" charset="0"/>
              </a:rPr>
              <a:t>学院</a:t>
            </a:r>
            <a:r>
              <a:rPr lang="zh-CN" altLang="zh-CN" b="1" dirty="0">
                <a:solidFill>
                  <a:srgbClr val="E36C0A"/>
                </a:solidFill>
                <a:latin typeface="simsun" panose="02010600030101010101" pitchFamily="2" charset="-122"/>
                <a:cs typeface="Arial" panose="020B0604020202020204" pitchFamily="34" charset="0"/>
              </a:rPr>
              <a:t>将进一步加强校友联络建设，以校友需求为导向，以创新发展为动力，不断为广大校友打造更具价值的校友交流平台。</a:t>
            </a:r>
            <a:endParaRPr lang="zh-CN" altLang="en-US" b="1" dirty="0"/>
          </a:p>
        </p:txBody>
      </p:sp>
      <p:sp>
        <p:nvSpPr>
          <p:cNvPr id="11" name="椭圆形标注 10"/>
          <p:cNvSpPr/>
          <p:nvPr/>
        </p:nvSpPr>
        <p:spPr>
          <a:xfrm>
            <a:off x="107504" y="2204864"/>
            <a:ext cx="288032" cy="216024"/>
          </a:xfrm>
          <a:prstGeom prst="wedgeEllipseCallout">
            <a:avLst>
              <a:gd name="adj1" fmla="val 44676"/>
              <a:gd name="adj2" fmla="val 10281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1</a:t>
            </a:r>
            <a:endParaRPr lang="zh-CN" altLang="en-US" sz="2000" b="1" i="1" dirty="0">
              <a:solidFill>
                <a:schemeClr val="bg1"/>
              </a:solidFill>
              <a:latin typeface="Britannic Bold" pitchFamily="34" charset="0"/>
              <a:ea typeface="黑体" pitchFamily="2" charset="-122"/>
            </a:endParaRPr>
          </a:p>
        </p:txBody>
      </p:sp>
      <p:pic>
        <p:nvPicPr>
          <p:cNvPr id="12" name="图片 11"/>
          <p:cNvPicPr/>
          <p:nvPr/>
        </p:nvPicPr>
        <p:blipFill>
          <a:blip r:embed="rId4" cstate="print">
            <a:extLst>
              <a:ext uri="{28A0092B-C50C-407E-A947-70E740481C1C}">
                <a14:useLocalDpi xmlns:a14="http://schemas.microsoft.com/office/drawing/2010/main" val="0"/>
              </a:ext>
            </a:extLst>
          </a:blip>
          <a:stretch>
            <a:fillRect/>
          </a:stretch>
        </p:blipFill>
        <p:spPr>
          <a:xfrm>
            <a:off x="219967" y="2636912"/>
            <a:ext cx="1471714" cy="1607134"/>
          </a:xfrm>
          <a:prstGeom prst="rect">
            <a:avLst/>
          </a:prstGeom>
          <a:ln>
            <a:noFill/>
          </a:ln>
          <a:effectLst>
            <a:outerShdw blurRad="292100" dist="139700" dir="2700000" algn="tl" rotWithShape="0">
              <a:srgbClr val="333333">
                <a:alpha val="65000"/>
              </a:srgbClr>
            </a:outerShdw>
          </a:effectLst>
        </p:spPr>
      </p:pic>
      <p:sp>
        <p:nvSpPr>
          <p:cNvPr id="13" name="椭圆形标注 12"/>
          <p:cNvSpPr/>
          <p:nvPr/>
        </p:nvSpPr>
        <p:spPr>
          <a:xfrm>
            <a:off x="1979712" y="4908342"/>
            <a:ext cx="288032" cy="216024"/>
          </a:xfrm>
          <a:prstGeom prst="wedgeEllipseCallout">
            <a:avLst>
              <a:gd name="adj1" fmla="val 44676"/>
              <a:gd name="adj2" fmla="val 10281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b="1" i="1" dirty="0">
                <a:solidFill>
                  <a:schemeClr val="bg1"/>
                </a:solidFill>
                <a:latin typeface="Britannic Bold" pitchFamily="34" charset="0"/>
                <a:ea typeface="黑体" pitchFamily="2" charset="-122"/>
              </a:rPr>
              <a:t>2</a:t>
            </a:r>
            <a:endParaRPr lang="zh-CN" altLang="en-US" sz="2000" b="1" i="1" dirty="0">
              <a:solidFill>
                <a:schemeClr val="bg1"/>
              </a:solidFill>
              <a:latin typeface="Britannic Bold" pitchFamily="34" charset="0"/>
              <a:ea typeface="黑体" pitchFamily="2" charset="-122"/>
            </a:endParaRPr>
          </a:p>
        </p:txBody>
      </p:sp>
      <p:sp>
        <p:nvSpPr>
          <p:cNvPr id="14" name="矩形 13"/>
          <p:cNvSpPr/>
          <p:nvPr/>
        </p:nvSpPr>
        <p:spPr>
          <a:xfrm>
            <a:off x="2123728" y="5222712"/>
            <a:ext cx="706624" cy="276102"/>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28361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00000" y="2924944"/>
            <a:ext cx="7772400" cy="648072"/>
          </a:xfrm>
        </p:spPr>
        <p:txBody>
          <a:bodyPr>
            <a:normAutofit/>
          </a:bodyPr>
          <a:lstStyle/>
          <a:p>
            <a:r>
              <a:rPr lang="zh-CN" altLang="en-US" sz="2800" dirty="0">
                <a:solidFill>
                  <a:srgbClr val="F27900"/>
                </a:solidFill>
                <a:effectLst>
                  <a:reflection blurRad="6350" stA="55000" endA="300" endPos="45500" dir="5400000" sy="-100000" algn="bl" rotWithShape="0"/>
                </a:effectLst>
                <a:latin typeface="黑体" pitchFamily="2" charset="-122"/>
                <a:ea typeface="黑体" pitchFamily="2" charset="-122"/>
                <a:cs typeface="+mn-cs"/>
              </a:rPr>
              <a:t>问题咨询</a:t>
            </a:r>
          </a:p>
        </p:txBody>
      </p:sp>
      <p:sp>
        <p:nvSpPr>
          <p:cNvPr id="6" name="AutoShape 12"/>
          <p:cNvSpPr>
            <a:spLocks noChangeArrowheads="1"/>
          </p:cNvSpPr>
          <p:nvPr/>
        </p:nvSpPr>
        <p:spPr bwMode="auto">
          <a:xfrm rot="10800000" flipH="1">
            <a:off x="179513" y="3573016"/>
            <a:ext cx="6120679" cy="58977"/>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5" name="Picture 2" descr="客服1"/>
          <p:cNvPicPr>
            <a:picLocks noChangeAspect="1" noChangeArrowheads="1"/>
          </p:cNvPicPr>
          <p:nvPr/>
        </p:nvPicPr>
        <p:blipFill>
          <a:blip r:embed="rId2" cstate="print"/>
          <a:srcRect l="394" t="1035" r="2817" b="-282"/>
          <a:stretch>
            <a:fillRect/>
          </a:stretch>
        </p:blipFill>
        <p:spPr bwMode="auto">
          <a:xfrm>
            <a:off x="3022051" y="3719475"/>
            <a:ext cx="1982473" cy="1318888"/>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38000" endPos="28000" dist="5000" dir="5400000" sy="-100000" algn="bl" rotWithShape="0"/>
          </a:effectLst>
        </p:spPr>
      </p:pic>
      <p:pic>
        <p:nvPicPr>
          <p:cNvPr id="7" name="图片 6" descr="http://www.edufe.com.cn/uploadfile/2009/1211/20091211011042625.jpg"/>
          <p:cNvPicPr/>
          <p:nvPr/>
        </p:nvPicPr>
        <p:blipFill>
          <a:blip r:embed="rId3" cstate="print"/>
          <a:srcRect/>
          <a:stretch>
            <a:fillRect/>
          </a:stretch>
        </p:blipFill>
        <p:spPr bwMode="auto">
          <a:xfrm>
            <a:off x="651462" y="3717032"/>
            <a:ext cx="1981997" cy="1321331"/>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16000" endPos="28000" dist="5000" dir="5400000" sy="-100000" algn="bl" rotWithShape="0"/>
          </a:effectLst>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64" y="3708581"/>
            <a:ext cx="2015803" cy="1321331"/>
          </a:xfrm>
          <a:prstGeom prst="roundRect">
            <a:avLst>
              <a:gd name="adj" fmla="val 8594"/>
            </a:avLst>
          </a:prstGeom>
          <a:solidFill>
            <a:srgbClr val="FFFFFF">
              <a:shade val="85000"/>
            </a:srgbClr>
          </a:solidFill>
          <a:ln>
            <a:noFill/>
          </a:ln>
          <a:effectLst>
            <a:outerShdw blurRad="50800" dist="38100" dir="8100000" algn="tr" rotWithShape="0">
              <a:schemeClr val="bg1">
                <a:alpha val="40000"/>
              </a:schemeClr>
            </a:outerShdw>
            <a:reflection blurRad="12700" stA="16000" endPos="28000" dist="5000" dir="5400000" sy="-100000" algn="bl" rotWithShape="0"/>
          </a:effectLst>
        </p:spPr>
      </p:pic>
    </p:spTree>
    <p:extLst>
      <p:ext uri="{BB962C8B-B14F-4D97-AF65-F5344CB8AC3E}">
        <p14:creationId xmlns:p14="http://schemas.microsoft.com/office/powerpoint/2010/main" val="3473810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nvCxnSpPr>
        <p:spPr>
          <a:xfrm flipV="1">
            <a:off x="781891" y="6537538"/>
            <a:ext cx="7894565" cy="6002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85786" y="5083596"/>
            <a:ext cx="3815555" cy="642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406531" y="1449123"/>
            <a:ext cx="7416824" cy="877163"/>
          </a:xfrm>
          <a:prstGeom prst="rect">
            <a:avLst/>
          </a:prstGeom>
        </p:spPr>
        <p:txBody>
          <a:bodyPr wrap="square">
            <a:spAutoFit/>
          </a:bodyPr>
          <a:lstStyle/>
          <a:p>
            <a:pPr defTabSz="1011238">
              <a:lnSpc>
                <a:spcPct val="150000"/>
              </a:lnSpc>
              <a:defRPr/>
            </a:pPr>
            <a:r>
              <a:rPr lang="zh-CN" altLang="zh-CN" b="1" dirty="0">
                <a:solidFill>
                  <a:srgbClr val="17375E"/>
                </a:solidFill>
                <a:latin typeface="+mn-ea"/>
              </a:rPr>
              <a:t>利用全方位多时段的沟通手段，为学生提供全方位咨询、</a:t>
            </a:r>
            <a:r>
              <a:rPr lang="zh-CN" altLang="en-US" b="1" dirty="0">
                <a:solidFill>
                  <a:srgbClr val="17375E"/>
                </a:solidFill>
                <a:latin typeface="+mn-ea"/>
              </a:rPr>
              <a:t>关怀</a:t>
            </a:r>
            <a:r>
              <a:rPr lang="zh-CN" altLang="zh-CN" b="1" dirty="0">
                <a:solidFill>
                  <a:srgbClr val="17375E"/>
                </a:solidFill>
                <a:latin typeface="+mn-ea"/>
              </a:rPr>
              <a:t>服务</a:t>
            </a:r>
            <a:endParaRPr lang="en-US" altLang="zh-CN" b="1" dirty="0">
              <a:solidFill>
                <a:srgbClr val="17375E"/>
              </a:solidFill>
              <a:latin typeface="+mn-ea"/>
            </a:endParaRPr>
          </a:p>
          <a:p>
            <a:pPr algn="ctr" defTabSz="1011238">
              <a:lnSpc>
                <a:spcPct val="150000"/>
              </a:lnSpc>
              <a:defRPr/>
            </a:pPr>
            <a:r>
              <a:rPr lang="zh-CN" altLang="en-US" sz="1600" dirty="0">
                <a:solidFill>
                  <a:schemeClr val="accent1">
                    <a:lumMod val="75000"/>
                  </a:schemeClr>
                </a:solidFill>
                <a:latin typeface="+mn-ea"/>
              </a:rPr>
              <a:t>热线电话、在线客服、微信、</a:t>
            </a:r>
            <a:r>
              <a:rPr lang="en-US" altLang="zh-CN" sz="1600" dirty="0">
                <a:solidFill>
                  <a:schemeClr val="accent1">
                    <a:lumMod val="75000"/>
                  </a:schemeClr>
                </a:solidFill>
                <a:latin typeface="+mn-ea"/>
              </a:rPr>
              <a:t>QQ……</a:t>
            </a:r>
          </a:p>
        </p:txBody>
      </p:sp>
      <p:sp>
        <p:nvSpPr>
          <p:cNvPr id="19" name="矩形 18"/>
          <p:cNvSpPr/>
          <p:nvPr/>
        </p:nvSpPr>
        <p:spPr>
          <a:xfrm>
            <a:off x="5707374" y="620688"/>
            <a:ext cx="2969082" cy="461665"/>
          </a:xfrm>
          <a:prstGeom prst="rect">
            <a:avLst/>
          </a:prstGeom>
        </p:spPr>
        <p:txBody>
          <a:bodyPr wrap="none">
            <a:spAutoFit/>
          </a:bodyPr>
          <a:lstStyle/>
          <a:p>
            <a:pPr algn="r"/>
            <a:r>
              <a:rPr lang="zh-CN" altLang="en-US" sz="2400" b="1" cap="all" dirty="0">
                <a:ln w="9000" cmpd="sng">
                  <a:noFill/>
                  <a:prstDash val="solid"/>
                </a:ln>
                <a:solidFill>
                  <a:schemeClr val="accent6">
                    <a:lumMod val="75000"/>
                  </a:schemeClr>
                </a:solidFill>
                <a:effectLst>
                  <a:reflection blurRad="12700" stA="28000" endPos="45000" dist="1000" dir="5400000" sy="-100000" algn="bl" rotWithShape="0"/>
                </a:effectLst>
                <a:latin typeface="黑体" pitchFamily="2" charset="-122"/>
                <a:ea typeface="黑体" pitchFamily="2" charset="-122"/>
              </a:rPr>
              <a:t>“阳光热线”伴你行</a:t>
            </a:r>
            <a:endParaRPr lang="zh-CN" altLang="en-US" sz="2000" b="1" dirty="0">
              <a:solidFill>
                <a:schemeClr val="accent1">
                  <a:lumMod val="75000"/>
                </a:schemeClr>
              </a:solidFill>
              <a:latin typeface="+mn-ea"/>
              <a:ea typeface="+mj-ea"/>
              <a:cs typeface="+mj-cs"/>
            </a:endParaRPr>
          </a:p>
        </p:txBody>
      </p:sp>
      <p:sp>
        <p:nvSpPr>
          <p:cNvPr id="20" name="AutoShape 12"/>
          <p:cNvSpPr>
            <a:spLocks noChangeArrowheads="1"/>
          </p:cNvSpPr>
          <p:nvPr/>
        </p:nvSpPr>
        <p:spPr bwMode="auto">
          <a:xfrm rot="10800000" flipH="1">
            <a:off x="4447033" y="1124745"/>
            <a:ext cx="4464495" cy="5897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21" name="Picture 3" descr="C:\Documents and Settings\Administrator\桌面\QQ截图2014091114204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892" y="3852604"/>
            <a:ext cx="1143000" cy="8858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Documents and Settings\Administrator\桌面\QQ截图201409111420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24" y="5265762"/>
            <a:ext cx="1114425" cy="9715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Documents and Settings\Administrator\桌面\QQ截图2014091114210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2515587"/>
            <a:ext cx="1133475" cy="8763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7"/>
          <p:cNvSpPr txBox="1"/>
          <p:nvPr/>
        </p:nvSpPr>
        <p:spPr>
          <a:xfrm>
            <a:off x="2044879" y="2668850"/>
            <a:ext cx="2239089" cy="400110"/>
          </a:xfrm>
          <a:prstGeom prst="rect">
            <a:avLst/>
          </a:prstGeom>
          <a:noFill/>
        </p:spPr>
        <p:txBody>
          <a:bodyPr wrap="square" rtlCol="0">
            <a:spAutoFit/>
          </a:bodyPr>
          <a:lstStyle/>
          <a:p>
            <a:r>
              <a:rPr lang="en-US" altLang="zh-CN" sz="2000" b="1" i="1" dirty="0">
                <a:solidFill>
                  <a:schemeClr val="accent6">
                    <a:lumMod val="75000"/>
                  </a:schemeClr>
                </a:solidFill>
              </a:rPr>
              <a:t>0411-84738880</a:t>
            </a:r>
            <a:endParaRPr lang="zh-CN" altLang="en-US" sz="2000" b="1" i="1" dirty="0">
              <a:solidFill>
                <a:schemeClr val="accent6">
                  <a:lumMod val="75000"/>
                </a:schemeClr>
              </a:solidFill>
            </a:endParaRPr>
          </a:p>
        </p:txBody>
      </p:sp>
      <p:cxnSp>
        <p:nvCxnSpPr>
          <p:cNvPr id="25" name="直接连接符 24"/>
          <p:cNvCxnSpPr/>
          <p:nvPr/>
        </p:nvCxnSpPr>
        <p:spPr>
          <a:xfrm rot="16200000" flipH="1">
            <a:off x="-1295790" y="4498570"/>
            <a:ext cx="4159258" cy="38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4592047" y="2446716"/>
            <a:ext cx="18589" cy="264451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794212" y="3501008"/>
            <a:ext cx="3807129"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8" name="TextBox 25"/>
          <p:cNvSpPr txBox="1"/>
          <p:nvPr/>
        </p:nvSpPr>
        <p:spPr>
          <a:xfrm>
            <a:off x="1972871" y="5457418"/>
            <a:ext cx="2239089" cy="707886"/>
          </a:xfrm>
          <a:prstGeom prst="rect">
            <a:avLst/>
          </a:prstGeom>
          <a:noFill/>
        </p:spPr>
        <p:txBody>
          <a:bodyPr wrap="square" rtlCol="0">
            <a:spAutoFit/>
          </a:bodyPr>
          <a:lstStyle/>
          <a:p>
            <a:r>
              <a:rPr lang="en-US" altLang="zh-CN" sz="2000" b="1" i="1" dirty="0">
                <a:solidFill>
                  <a:schemeClr val="accent6">
                    <a:lumMod val="75000"/>
                  </a:schemeClr>
                </a:solidFill>
              </a:rPr>
              <a:t>520313830</a:t>
            </a:r>
          </a:p>
          <a:p>
            <a:r>
              <a:rPr lang="en-US" altLang="zh-CN" sz="2000" b="1" i="1" dirty="0">
                <a:solidFill>
                  <a:schemeClr val="accent6">
                    <a:lumMod val="75000"/>
                  </a:schemeClr>
                </a:solidFill>
              </a:rPr>
              <a:t>521313830</a:t>
            </a:r>
            <a:endParaRPr lang="zh-CN" altLang="en-US" sz="2000" b="1" i="1" dirty="0">
              <a:solidFill>
                <a:schemeClr val="accent6">
                  <a:lumMod val="75000"/>
                </a:schemeClr>
              </a:solidFill>
            </a:endParaRPr>
          </a:p>
        </p:txBody>
      </p:sp>
      <p:sp>
        <p:nvSpPr>
          <p:cNvPr id="29" name="矩形 28"/>
          <p:cNvSpPr/>
          <p:nvPr/>
        </p:nvSpPr>
        <p:spPr>
          <a:xfrm>
            <a:off x="5663546" y="2467661"/>
            <a:ext cx="4572000" cy="830997"/>
          </a:xfrm>
          <a:prstGeom prst="rect">
            <a:avLst/>
          </a:prstGeom>
        </p:spPr>
        <p:txBody>
          <a:bodyPr>
            <a:spAutoFit/>
          </a:bodyPr>
          <a:lstStyle/>
          <a:p>
            <a:pPr marL="0" lvl="2">
              <a:lnSpc>
                <a:spcPct val="150000"/>
              </a:lnSpc>
            </a:pPr>
            <a:r>
              <a:rPr lang="zh-CN" altLang="zh-CN" sz="1600" b="1" dirty="0">
                <a:solidFill>
                  <a:srgbClr val="17375E"/>
                </a:solidFill>
                <a:latin typeface="华文中宋" pitchFamily="2" charset="-122"/>
                <a:ea typeface="华文中宋" pitchFamily="2" charset="-122"/>
              </a:rPr>
              <a:t>微信号：</a:t>
            </a:r>
            <a:r>
              <a:rPr lang="en-US" altLang="zh-CN" sz="1600" b="1" dirty="0">
                <a:solidFill>
                  <a:srgbClr val="C00000"/>
                </a:solidFill>
              </a:rPr>
              <a:t>E041184738880</a:t>
            </a:r>
            <a:endParaRPr lang="en-US" altLang="zh-CN" sz="1600" dirty="0"/>
          </a:p>
          <a:p>
            <a:pPr marL="0" lvl="2">
              <a:lnSpc>
                <a:spcPct val="150000"/>
              </a:lnSpc>
            </a:pPr>
            <a:r>
              <a:rPr lang="zh-CN" altLang="zh-CN" sz="1600" b="1" dirty="0">
                <a:solidFill>
                  <a:srgbClr val="17375E"/>
                </a:solidFill>
                <a:latin typeface="华文中宋" pitchFamily="2" charset="-122"/>
                <a:ea typeface="华文中宋" pitchFamily="2" charset="-122"/>
              </a:rPr>
              <a:t>查找</a:t>
            </a:r>
            <a:r>
              <a:rPr lang="zh-CN" altLang="en-US" sz="1600" b="1" dirty="0">
                <a:solidFill>
                  <a:srgbClr val="17375E"/>
                </a:solidFill>
                <a:latin typeface="华文中宋" pitchFamily="2" charset="-122"/>
                <a:ea typeface="华文中宋" pitchFamily="2" charset="-122"/>
              </a:rPr>
              <a:t>服务</a:t>
            </a:r>
            <a:r>
              <a:rPr lang="zh-CN" altLang="zh-CN" sz="1600" b="1" dirty="0">
                <a:solidFill>
                  <a:srgbClr val="17375E"/>
                </a:solidFill>
                <a:latin typeface="华文中宋" pitchFamily="2" charset="-122"/>
                <a:ea typeface="华文中宋" pitchFamily="2" charset="-122"/>
              </a:rPr>
              <a:t>号：东财网院</a:t>
            </a:r>
            <a:endParaRPr lang="en-US" altLang="zh-CN" sz="1600" dirty="0"/>
          </a:p>
        </p:txBody>
      </p:sp>
      <p:sp>
        <p:nvSpPr>
          <p:cNvPr id="30" name="矩形 29"/>
          <p:cNvSpPr/>
          <p:nvPr/>
        </p:nvSpPr>
        <p:spPr>
          <a:xfrm>
            <a:off x="5731153" y="3468855"/>
            <a:ext cx="1005403" cy="418063"/>
          </a:xfrm>
          <a:prstGeom prst="rect">
            <a:avLst/>
          </a:prstGeom>
        </p:spPr>
        <p:txBody>
          <a:bodyPr wrap="none">
            <a:spAutoFit/>
          </a:bodyPr>
          <a:lstStyle/>
          <a:p>
            <a:pPr marL="0" lvl="2">
              <a:lnSpc>
                <a:spcPct val="150000"/>
              </a:lnSpc>
            </a:pPr>
            <a:r>
              <a:rPr lang="zh-CN" altLang="zh-CN" sz="1600" b="1" dirty="0">
                <a:solidFill>
                  <a:srgbClr val="17375E"/>
                </a:solidFill>
                <a:latin typeface="华文中宋" pitchFamily="2" charset="-122"/>
                <a:ea typeface="华文中宋" pitchFamily="2" charset="-122"/>
              </a:rPr>
              <a:t>二维码：</a:t>
            </a:r>
            <a:endParaRPr lang="en-US" altLang="zh-CN" sz="1600" b="1" dirty="0">
              <a:solidFill>
                <a:srgbClr val="17375E"/>
              </a:solidFill>
              <a:latin typeface="华文中宋" pitchFamily="2" charset="-122"/>
              <a:ea typeface="华文中宋" pitchFamily="2" charset="-122"/>
            </a:endParaRPr>
          </a:p>
        </p:txBody>
      </p:sp>
      <p:sp>
        <p:nvSpPr>
          <p:cNvPr id="31" name="矩形 30"/>
          <p:cNvSpPr/>
          <p:nvPr/>
        </p:nvSpPr>
        <p:spPr>
          <a:xfrm>
            <a:off x="1925122" y="3895308"/>
            <a:ext cx="2646878" cy="1261884"/>
          </a:xfrm>
          <a:prstGeom prst="rect">
            <a:avLst/>
          </a:prstGeom>
        </p:spPr>
        <p:txBody>
          <a:bodyPr wrap="square">
            <a:spAutoFit/>
          </a:bodyPr>
          <a:lstStyle/>
          <a:p>
            <a:r>
              <a:rPr lang="zh-CN" altLang="en-US" sz="1600" dirty="0">
                <a:solidFill>
                  <a:srgbClr val="17375E"/>
                </a:solidFill>
                <a:latin typeface="华文中宋" pitchFamily="2" charset="-122"/>
                <a:ea typeface="华文中宋" pitchFamily="2" charset="-122"/>
              </a:rPr>
              <a:t>在线</a:t>
            </a:r>
            <a:r>
              <a:rPr lang="zh-CN" altLang="zh-CN" sz="1600" dirty="0">
                <a:solidFill>
                  <a:srgbClr val="17375E"/>
                </a:solidFill>
                <a:latin typeface="华文中宋" pitchFamily="2" charset="-122"/>
                <a:ea typeface="华文中宋" pitchFamily="2" charset="-122"/>
              </a:rPr>
              <a:t>实时响应</a:t>
            </a:r>
            <a:r>
              <a:rPr lang="zh-CN" altLang="en-US" sz="1600" dirty="0">
                <a:solidFill>
                  <a:srgbClr val="17375E"/>
                </a:solidFill>
                <a:latin typeface="华文中宋" pitchFamily="2" charset="-122"/>
                <a:ea typeface="华文中宋" pitchFamily="2" charset="-122"/>
              </a:rPr>
              <a:t>，人工服务：</a:t>
            </a:r>
            <a:endParaRPr lang="en-US" altLang="zh-CN" sz="1600" dirty="0">
              <a:solidFill>
                <a:srgbClr val="17375E"/>
              </a:solidFill>
              <a:latin typeface="华文中宋" pitchFamily="2" charset="-122"/>
              <a:ea typeface="华文中宋" pitchFamily="2" charset="-122"/>
            </a:endParaRPr>
          </a:p>
          <a:p>
            <a:r>
              <a:rPr lang="zh-CN" altLang="en-US" b="1" i="1" dirty="0">
                <a:solidFill>
                  <a:schemeClr val="accent6">
                    <a:lumMod val="75000"/>
                  </a:schemeClr>
                </a:solidFill>
              </a:rPr>
              <a:t>工作日  </a:t>
            </a:r>
            <a:r>
              <a:rPr lang="en-US" altLang="zh-CN" sz="2000" b="1" i="1" dirty="0">
                <a:solidFill>
                  <a:schemeClr val="accent6">
                    <a:lumMod val="75000"/>
                  </a:schemeClr>
                </a:solidFill>
              </a:rPr>
              <a:t>8</a:t>
            </a:r>
            <a:r>
              <a:rPr lang="zh-CN" altLang="zh-CN" sz="2000" b="1" i="1" dirty="0">
                <a:solidFill>
                  <a:schemeClr val="accent6">
                    <a:lumMod val="75000"/>
                  </a:schemeClr>
                </a:solidFill>
              </a:rPr>
              <a:t>：</a:t>
            </a:r>
            <a:r>
              <a:rPr lang="en-US" altLang="zh-CN" sz="2000" b="1" i="1" dirty="0">
                <a:solidFill>
                  <a:schemeClr val="accent6">
                    <a:lumMod val="75000"/>
                  </a:schemeClr>
                </a:solidFill>
              </a:rPr>
              <a:t>00--18</a:t>
            </a:r>
            <a:r>
              <a:rPr lang="zh-CN" altLang="zh-CN" sz="2000" b="1" i="1" dirty="0">
                <a:solidFill>
                  <a:schemeClr val="accent6">
                    <a:lumMod val="75000"/>
                  </a:schemeClr>
                </a:solidFill>
              </a:rPr>
              <a:t>：</a:t>
            </a:r>
            <a:r>
              <a:rPr lang="en-US" altLang="zh-CN" sz="2000" b="1" i="1" dirty="0">
                <a:solidFill>
                  <a:schemeClr val="accent6">
                    <a:lumMod val="75000"/>
                  </a:schemeClr>
                </a:solidFill>
              </a:rPr>
              <a:t>00</a:t>
            </a:r>
          </a:p>
          <a:p>
            <a:r>
              <a:rPr lang="zh-CN" altLang="en-US" b="1" i="1" dirty="0">
                <a:solidFill>
                  <a:schemeClr val="accent6">
                    <a:lumMod val="75000"/>
                  </a:schemeClr>
                </a:solidFill>
              </a:rPr>
              <a:t>节假日  </a:t>
            </a:r>
            <a:r>
              <a:rPr lang="en-US" altLang="zh-CN" sz="2000" b="1" i="1" dirty="0">
                <a:solidFill>
                  <a:schemeClr val="accent6">
                    <a:lumMod val="75000"/>
                  </a:schemeClr>
                </a:solidFill>
              </a:rPr>
              <a:t>9</a:t>
            </a:r>
            <a:r>
              <a:rPr lang="zh-CN" altLang="en-US" sz="2000" b="1" i="1" dirty="0">
                <a:solidFill>
                  <a:schemeClr val="accent6">
                    <a:lumMod val="75000"/>
                  </a:schemeClr>
                </a:solidFill>
              </a:rPr>
              <a:t>：</a:t>
            </a:r>
            <a:r>
              <a:rPr lang="en-US" altLang="zh-CN" sz="2000" b="1" i="1" dirty="0">
                <a:solidFill>
                  <a:schemeClr val="accent6">
                    <a:lumMod val="75000"/>
                  </a:schemeClr>
                </a:solidFill>
              </a:rPr>
              <a:t>00 --17</a:t>
            </a:r>
            <a:r>
              <a:rPr lang="zh-CN" altLang="zh-CN" sz="2000" b="1" i="1" dirty="0">
                <a:solidFill>
                  <a:schemeClr val="accent6">
                    <a:lumMod val="75000"/>
                  </a:schemeClr>
                </a:solidFill>
              </a:rPr>
              <a:t>：</a:t>
            </a:r>
            <a:r>
              <a:rPr lang="en-US" altLang="zh-CN" sz="2000" b="1" i="1" dirty="0">
                <a:solidFill>
                  <a:schemeClr val="accent6">
                    <a:lumMod val="75000"/>
                  </a:schemeClr>
                </a:solidFill>
              </a:rPr>
              <a:t>00</a:t>
            </a:r>
          </a:p>
          <a:p>
            <a:endParaRPr lang="zh-CN" altLang="en-US" sz="2000" b="1" i="1" dirty="0">
              <a:solidFill>
                <a:schemeClr val="accent6">
                  <a:lumMod val="75000"/>
                </a:schemeClr>
              </a:solidFill>
            </a:endParaRPr>
          </a:p>
        </p:txBody>
      </p:sp>
      <p:pic>
        <p:nvPicPr>
          <p:cNvPr id="32" name="Picture 2"/>
          <p:cNvPicPr>
            <a:picLocks noChangeAspect="1" noChangeArrowheads="1"/>
          </p:cNvPicPr>
          <p:nvPr/>
        </p:nvPicPr>
        <p:blipFill>
          <a:blip r:embed="rId6"/>
          <a:srcRect/>
          <a:stretch>
            <a:fillRect/>
          </a:stretch>
        </p:blipFill>
        <p:spPr bwMode="auto">
          <a:xfrm>
            <a:off x="6566064" y="3369509"/>
            <a:ext cx="1097171" cy="1071570"/>
          </a:xfrm>
          <a:prstGeom prst="rect">
            <a:avLst/>
          </a:prstGeom>
          <a:ln>
            <a:noFill/>
          </a:ln>
          <a:effectLst>
            <a:outerShdw blurRad="292100" dist="139700" dir="2700000" algn="tl" rotWithShape="0">
              <a:srgbClr val="333333">
                <a:alpha val="65000"/>
              </a:srgbClr>
            </a:outerShdw>
          </a:effectLst>
        </p:spPr>
      </p:pic>
      <p:grpSp>
        <p:nvGrpSpPr>
          <p:cNvPr id="6" name="组合 5"/>
          <p:cNvGrpSpPr/>
          <p:nvPr/>
        </p:nvGrpSpPr>
        <p:grpSpPr>
          <a:xfrm>
            <a:off x="4871868" y="2496376"/>
            <a:ext cx="560201" cy="914722"/>
            <a:chOff x="863343" y="4816880"/>
            <a:chExt cx="560201" cy="914722"/>
          </a:xfrm>
        </p:grpSpPr>
        <p:pic>
          <p:nvPicPr>
            <p:cNvPr id="33" name="图片 32"/>
            <p:cNvPicPr>
              <a:picLocks noChangeAspect="1"/>
            </p:cNvPicPr>
            <p:nvPr/>
          </p:nvPicPr>
          <p:blipFill>
            <a:blip r:embed="rId7"/>
            <a:stretch>
              <a:fillRect/>
            </a:stretch>
          </p:blipFill>
          <p:spPr>
            <a:xfrm>
              <a:off x="863343" y="4816880"/>
              <a:ext cx="542857" cy="580952"/>
            </a:xfrm>
            <a:prstGeom prst="rect">
              <a:avLst/>
            </a:prstGeom>
          </p:spPr>
        </p:pic>
        <p:pic>
          <p:nvPicPr>
            <p:cNvPr id="34" name="图片 33"/>
            <p:cNvPicPr>
              <a:picLocks noChangeAspect="1"/>
            </p:cNvPicPr>
            <p:nvPr/>
          </p:nvPicPr>
          <p:blipFill>
            <a:blip r:embed="rId8"/>
            <a:stretch>
              <a:fillRect/>
            </a:stretch>
          </p:blipFill>
          <p:spPr>
            <a:xfrm>
              <a:off x="883796" y="5407753"/>
              <a:ext cx="539748" cy="323849"/>
            </a:xfrm>
            <a:prstGeom prst="rect">
              <a:avLst/>
            </a:prstGeom>
          </p:spPr>
        </p:pic>
      </p:grpSp>
      <p:pic>
        <p:nvPicPr>
          <p:cNvPr id="35" name="Picture 2" descr="D:\微信素材\图片\12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9061" y="1176350"/>
            <a:ext cx="1095375" cy="1095376"/>
          </a:xfrm>
          <a:prstGeom prst="rect">
            <a:avLst/>
          </a:prstGeom>
          <a:noFill/>
          <a:effectLst>
            <a:outerShdw blurRad="50800" dist="38100" dir="2700000" algn="tl" rotWithShape="0">
              <a:schemeClr val="bg1">
                <a:lumMod val="75000"/>
                <a:alpha val="40000"/>
              </a:schemeClr>
            </a:outerShdw>
          </a:effectLst>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3672" y="5150242"/>
            <a:ext cx="1071569" cy="1071569"/>
          </a:xfrm>
          <a:prstGeom prst="rect">
            <a:avLst/>
          </a:prstGeom>
          <a:ln>
            <a:noFill/>
          </a:ln>
          <a:effectLst>
            <a:outerShdw blurRad="292100" dist="139700" dir="2700000" algn="tl" rotWithShape="0">
              <a:srgbClr val="333333">
                <a:alpha val="65000"/>
              </a:srgbClr>
            </a:outerShdw>
          </a:effectLst>
        </p:spPr>
      </p:pic>
      <p:sp>
        <p:nvSpPr>
          <p:cNvPr id="37" name="矩形 36"/>
          <p:cNvSpPr/>
          <p:nvPr/>
        </p:nvSpPr>
        <p:spPr>
          <a:xfrm>
            <a:off x="4729173" y="4288214"/>
            <a:ext cx="4572000" cy="830997"/>
          </a:xfrm>
          <a:prstGeom prst="rect">
            <a:avLst/>
          </a:prstGeom>
        </p:spPr>
        <p:txBody>
          <a:bodyPr>
            <a:spAutoFit/>
          </a:bodyPr>
          <a:lstStyle/>
          <a:p>
            <a:pPr marL="0" lvl="2">
              <a:lnSpc>
                <a:spcPct val="150000"/>
              </a:lnSpc>
            </a:pPr>
            <a:r>
              <a:rPr lang="zh-CN" altLang="zh-CN" sz="1600" b="1" dirty="0">
                <a:solidFill>
                  <a:srgbClr val="17375E"/>
                </a:solidFill>
                <a:latin typeface="华文中宋" pitchFamily="2" charset="-122"/>
                <a:ea typeface="华文中宋" pitchFamily="2" charset="-122"/>
              </a:rPr>
              <a:t>微信号：</a:t>
            </a:r>
            <a:r>
              <a:rPr lang="en-US" altLang="zh-CN" sz="1600" b="1" dirty="0">
                <a:solidFill>
                  <a:srgbClr val="C00000"/>
                </a:solidFill>
              </a:rPr>
              <a:t>DCWY-</a:t>
            </a:r>
            <a:r>
              <a:rPr lang="en-US" altLang="zh-CN" sz="1600" b="1" dirty="0" err="1">
                <a:solidFill>
                  <a:srgbClr val="C00000"/>
                </a:solidFill>
              </a:rPr>
              <a:t>edufe</a:t>
            </a:r>
            <a:endParaRPr lang="en-US" altLang="zh-CN" sz="1600" dirty="0"/>
          </a:p>
          <a:p>
            <a:pPr marL="0" lvl="2">
              <a:lnSpc>
                <a:spcPct val="150000"/>
              </a:lnSpc>
            </a:pPr>
            <a:r>
              <a:rPr lang="zh-CN" altLang="zh-CN" sz="1600" b="1" dirty="0">
                <a:solidFill>
                  <a:srgbClr val="17375E"/>
                </a:solidFill>
                <a:latin typeface="华文中宋" pitchFamily="2" charset="-122"/>
                <a:ea typeface="华文中宋" pitchFamily="2" charset="-122"/>
              </a:rPr>
              <a:t>查找</a:t>
            </a:r>
            <a:r>
              <a:rPr lang="zh-CN" altLang="en-US" sz="1600" b="1" dirty="0">
                <a:solidFill>
                  <a:srgbClr val="17375E"/>
                </a:solidFill>
                <a:latin typeface="华文中宋" pitchFamily="2" charset="-122"/>
                <a:ea typeface="华文中宋" pitchFamily="2" charset="-122"/>
              </a:rPr>
              <a:t>订阅</a:t>
            </a:r>
            <a:r>
              <a:rPr lang="zh-CN" altLang="zh-CN" sz="1600" b="1" dirty="0">
                <a:solidFill>
                  <a:srgbClr val="17375E"/>
                </a:solidFill>
                <a:latin typeface="华文中宋" pitchFamily="2" charset="-122"/>
                <a:ea typeface="华文中宋" pitchFamily="2" charset="-122"/>
              </a:rPr>
              <a:t>号：东</a:t>
            </a:r>
            <a:r>
              <a:rPr lang="zh-CN" altLang="en-US" sz="1600" b="1" dirty="0">
                <a:solidFill>
                  <a:srgbClr val="17375E"/>
                </a:solidFill>
                <a:latin typeface="华文中宋" pitchFamily="2" charset="-122"/>
                <a:ea typeface="华文中宋" pitchFamily="2" charset="-122"/>
              </a:rPr>
              <a:t>北</a:t>
            </a:r>
            <a:r>
              <a:rPr lang="zh-CN" altLang="zh-CN" sz="1600" b="1" dirty="0">
                <a:solidFill>
                  <a:srgbClr val="17375E"/>
                </a:solidFill>
                <a:latin typeface="华文中宋" pitchFamily="2" charset="-122"/>
                <a:ea typeface="华文中宋" pitchFamily="2" charset="-122"/>
              </a:rPr>
              <a:t>财</a:t>
            </a:r>
            <a:r>
              <a:rPr lang="zh-CN" altLang="en-US" sz="1600" b="1" dirty="0">
                <a:solidFill>
                  <a:srgbClr val="17375E"/>
                </a:solidFill>
                <a:latin typeface="华文中宋" pitchFamily="2" charset="-122"/>
                <a:ea typeface="华文中宋" pitchFamily="2" charset="-122"/>
              </a:rPr>
              <a:t>经大学</a:t>
            </a:r>
            <a:r>
              <a:rPr lang="zh-CN" altLang="zh-CN" sz="1600" b="1" dirty="0">
                <a:solidFill>
                  <a:srgbClr val="17375E"/>
                </a:solidFill>
                <a:latin typeface="华文中宋" pitchFamily="2" charset="-122"/>
                <a:ea typeface="华文中宋" pitchFamily="2" charset="-122"/>
              </a:rPr>
              <a:t>网</a:t>
            </a:r>
            <a:r>
              <a:rPr lang="zh-CN" altLang="en-US" sz="1600" b="1" dirty="0">
                <a:solidFill>
                  <a:srgbClr val="17375E"/>
                </a:solidFill>
                <a:latin typeface="华文中宋" pitchFamily="2" charset="-122"/>
                <a:ea typeface="华文中宋" pitchFamily="2" charset="-122"/>
              </a:rPr>
              <a:t>络教育学</a:t>
            </a:r>
            <a:r>
              <a:rPr lang="zh-CN" altLang="zh-CN" sz="1600" b="1" dirty="0">
                <a:solidFill>
                  <a:srgbClr val="17375E"/>
                </a:solidFill>
                <a:latin typeface="华文中宋" pitchFamily="2" charset="-122"/>
                <a:ea typeface="华文中宋" pitchFamily="2" charset="-122"/>
              </a:rPr>
              <a:t>院</a:t>
            </a:r>
            <a:endParaRPr lang="en-US" altLang="zh-CN" sz="1600" dirty="0"/>
          </a:p>
        </p:txBody>
      </p:sp>
      <p:cxnSp>
        <p:nvCxnSpPr>
          <p:cNvPr id="39" name="直接连接符 38"/>
          <p:cNvCxnSpPr/>
          <p:nvPr/>
        </p:nvCxnSpPr>
        <p:spPr>
          <a:xfrm>
            <a:off x="4592683" y="5043732"/>
            <a:ext cx="10363" cy="149527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5792440" y="5387823"/>
            <a:ext cx="1005403" cy="418063"/>
          </a:xfrm>
          <a:prstGeom prst="rect">
            <a:avLst/>
          </a:prstGeom>
        </p:spPr>
        <p:txBody>
          <a:bodyPr wrap="none">
            <a:spAutoFit/>
          </a:bodyPr>
          <a:lstStyle/>
          <a:p>
            <a:pPr marL="0" lvl="2">
              <a:lnSpc>
                <a:spcPct val="150000"/>
              </a:lnSpc>
            </a:pPr>
            <a:r>
              <a:rPr lang="zh-CN" altLang="zh-CN" sz="1600" b="1" dirty="0">
                <a:solidFill>
                  <a:srgbClr val="17375E"/>
                </a:solidFill>
                <a:latin typeface="华文中宋" pitchFamily="2" charset="-122"/>
                <a:ea typeface="华文中宋" pitchFamily="2" charset="-122"/>
              </a:rPr>
              <a:t>二维码：</a:t>
            </a:r>
            <a:endParaRPr lang="en-US" altLang="zh-CN" sz="1600" b="1" dirty="0">
              <a:solidFill>
                <a:srgbClr val="17375E"/>
              </a:solidFill>
              <a:latin typeface="华文中宋" pitchFamily="2" charset="-122"/>
              <a:ea typeface="华文中宋" pitchFamily="2" charset="-122"/>
            </a:endParaRPr>
          </a:p>
        </p:txBody>
      </p:sp>
      <p:cxnSp>
        <p:nvCxnSpPr>
          <p:cNvPr id="41" name="直接连接符 40"/>
          <p:cNvCxnSpPr/>
          <p:nvPr/>
        </p:nvCxnSpPr>
        <p:spPr>
          <a:xfrm rot="16200000" flipH="1">
            <a:off x="6588078" y="4443768"/>
            <a:ext cx="4159258" cy="38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7985011" y="5061955"/>
            <a:ext cx="907778" cy="1828889"/>
            <a:chOff x="6618438" y="1860265"/>
            <a:chExt cx="2078571" cy="3567506"/>
          </a:xfrm>
        </p:grpSpPr>
        <p:pic>
          <p:nvPicPr>
            <p:cNvPr id="36" name="图片 35" descr="02.jpg"/>
            <p:cNvPicPr>
              <a:picLocks noChangeAspect="1"/>
            </p:cNvPicPr>
            <p:nvPr/>
          </p:nvPicPr>
          <p:blipFill>
            <a:blip r:embed="rId11" cstate="print"/>
            <a:stretch>
              <a:fillRect/>
            </a:stretch>
          </p:blipFill>
          <p:spPr>
            <a:xfrm rot="1067913">
              <a:off x="6618438" y="1860265"/>
              <a:ext cx="2078571" cy="3567506"/>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123097">
              <a:off x="6725216" y="2208261"/>
              <a:ext cx="1885062" cy="2823469"/>
            </a:xfrm>
            <a:prstGeom prst="rect">
              <a:avLst/>
            </a:prstGeom>
          </p:spPr>
        </p:pic>
      </p:grpSp>
    </p:spTree>
    <p:extLst>
      <p:ext uri="{BB962C8B-B14F-4D97-AF65-F5344CB8AC3E}">
        <p14:creationId xmlns:p14="http://schemas.microsoft.com/office/powerpoint/2010/main" val="17964112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11560" y="2708920"/>
            <a:ext cx="7772400" cy="1470025"/>
          </a:xfrm>
        </p:spPr>
        <p:txBody>
          <a:bodyPr>
            <a:normAutofit fontScale="90000"/>
          </a:bodyPr>
          <a:lstStyle/>
          <a:p>
            <a:r>
              <a:rPr lang="zh-CN" altLang="en-US" b="1" dirty="0">
                <a:solidFill>
                  <a:schemeClr val="bg1">
                    <a:lumMod val="85000"/>
                  </a:schemeClr>
                </a:solidFill>
                <a:latin typeface="黑体" pitchFamily="2" charset="-122"/>
                <a:ea typeface="黑体" pitchFamily="2" charset="-122"/>
              </a:rPr>
              <a:t>为学生创造价值</a:t>
            </a:r>
            <a:r>
              <a:rPr lang="en-US" altLang="zh-CN" b="1" dirty="0">
                <a:solidFill>
                  <a:schemeClr val="bg1">
                    <a:lumMod val="85000"/>
                  </a:schemeClr>
                </a:solidFill>
                <a:latin typeface="黑体" pitchFamily="2" charset="-122"/>
                <a:ea typeface="黑体" pitchFamily="2" charset="-122"/>
              </a:rPr>
              <a:t/>
            </a:r>
            <a:br>
              <a:rPr lang="en-US" altLang="zh-CN" b="1" dirty="0">
                <a:solidFill>
                  <a:schemeClr val="bg1">
                    <a:lumMod val="85000"/>
                  </a:schemeClr>
                </a:solidFill>
                <a:latin typeface="黑体" pitchFamily="2" charset="-122"/>
                <a:ea typeface="黑体" pitchFamily="2" charset="-122"/>
              </a:rPr>
            </a:br>
            <a:r>
              <a:rPr lang="en-US" altLang="zh-CN" sz="4200" dirty="0">
                <a:solidFill>
                  <a:schemeClr val="bg1">
                    <a:lumMod val="85000"/>
                  </a:schemeClr>
                </a:solidFill>
                <a:latin typeface="黑体" pitchFamily="2" charset="-122"/>
                <a:ea typeface="黑体" pitchFamily="2" charset="-122"/>
              </a:rPr>
              <a:t/>
            </a:r>
            <a:br>
              <a:rPr lang="en-US" altLang="zh-CN" sz="4200" dirty="0">
                <a:solidFill>
                  <a:schemeClr val="bg1">
                    <a:lumMod val="85000"/>
                  </a:schemeClr>
                </a:solidFill>
                <a:latin typeface="黑体" pitchFamily="2" charset="-122"/>
                <a:ea typeface="黑体" pitchFamily="2" charset="-122"/>
              </a:rPr>
            </a:br>
            <a:r>
              <a:rPr lang="zh-CN" altLang="en-US" sz="2200" dirty="0">
                <a:solidFill>
                  <a:schemeClr val="bg1">
                    <a:lumMod val="85000"/>
                  </a:schemeClr>
                </a:solidFill>
                <a:latin typeface="+mn-ea"/>
                <a:ea typeface="+mn-ea"/>
              </a:rPr>
              <a:t>东北财经大学网络教育</a:t>
            </a:r>
          </a:p>
        </p:txBody>
      </p:sp>
    </p:spTree>
    <p:extLst>
      <p:ext uri="{BB962C8B-B14F-4D97-AF65-F5344CB8AC3E}">
        <p14:creationId xmlns:p14="http://schemas.microsoft.com/office/powerpoint/2010/main" val="49502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04"/>
          <p:cNvSpPr>
            <a:spLocks noChangeArrowheads="1"/>
          </p:cNvSpPr>
          <p:nvPr/>
        </p:nvSpPr>
        <p:spPr bwMode="auto">
          <a:xfrm>
            <a:off x="564418" y="1225697"/>
            <a:ext cx="8256054" cy="5371655"/>
          </a:xfrm>
          <a:prstGeom prst="roundRect">
            <a:avLst>
              <a:gd name="adj" fmla="val 7315"/>
            </a:avLst>
          </a:prstGeom>
          <a:solidFill>
            <a:sysClr val="window" lastClr="FFFFFF">
              <a:alpha val="50000"/>
            </a:sysClr>
          </a:solidFill>
          <a:ln w="3175" cap="flat" cmpd="sng" algn="ctr">
            <a:solidFill>
              <a:srgbClr val="4F81BD">
                <a:lumMod val="75000"/>
              </a:srgbClr>
            </a:solidFill>
            <a:prstDash val="solid"/>
            <a:bevel/>
            <a:tailEnd type="ova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 name="标题 1"/>
          <p:cNvSpPr txBox="1">
            <a:spLocks/>
          </p:cNvSpPr>
          <p:nvPr/>
        </p:nvSpPr>
        <p:spPr>
          <a:xfrm>
            <a:off x="4427984" y="548680"/>
            <a:ext cx="4536504" cy="648072"/>
          </a:xfrm>
          <a:prstGeom prst="rect">
            <a:avLst/>
          </a:prstGeom>
        </p:spPr>
        <p:txBody>
          <a:bodyPr>
            <a:normAutofit fontScale="4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ea typeface="黑体" pitchFamily="2" charset="-122"/>
              </a:defRPr>
            </a:lvl2pPr>
            <a:lvl3pPr algn="ctr" rtl="0" eaLnBrk="0" fontAlgn="base" hangingPunct="0">
              <a:spcBef>
                <a:spcPct val="0"/>
              </a:spcBef>
              <a:spcAft>
                <a:spcPct val="0"/>
              </a:spcAft>
              <a:defRPr sz="4400">
                <a:solidFill>
                  <a:schemeClr val="tx1"/>
                </a:solidFill>
                <a:latin typeface="Arial" charset="0"/>
                <a:ea typeface="黑体" pitchFamily="2" charset="-122"/>
              </a:defRPr>
            </a:lvl3pPr>
            <a:lvl4pPr algn="ctr" rtl="0" eaLnBrk="0" fontAlgn="base" hangingPunct="0">
              <a:spcBef>
                <a:spcPct val="0"/>
              </a:spcBef>
              <a:spcAft>
                <a:spcPct val="0"/>
              </a:spcAft>
              <a:defRPr sz="4400">
                <a:solidFill>
                  <a:schemeClr val="tx1"/>
                </a:solidFill>
                <a:latin typeface="Arial" charset="0"/>
                <a:ea typeface="黑体" pitchFamily="2" charset="-122"/>
              </a:defRPr>
            </a:lvl4pPr>
            <a:lvl5pPr algn="ctr" rtl="0" eaLnBrk="0" fontAlgn="base" hangingPunct="0">
              <a:spcBef>
                <a:spcPct val="0"/>
              </a:spcBef>
              <a:spcAft>
                <a:spcPct val="0"/>
              </a:spcAft>
              <a:defRPr sz="4400">
                <a:solidFill>
                  <a:schemeClr val="tx1"/>
                </a:solidFill>
                <a:latin typeface="Arial" charset="0"/>
                <a:ea typeface="黑体" pitchFamily="2" charset="-122"/>
              </a:defRPr>
            </a:lvl5pPr>
            <a:lvl6pPr marL="457200" algn="ctr" rtl="0" fontAlgn="base">
              <a:spcBef>
                <a:spcPct val="0"/>
              </a:spcBef>
              <a:spcAft>
                <a:spcPct val="0"/>
              </a:spcAft>
              <a:defRPr sz="4400">
                <a:solidFill>
                  <a:schemeClr val="tx1"/>
                </a:solidFill>
                <a:latin typeface="Arial" charset="0"/>
                <a:ea typeface="黑体" pitchFamily="2" charset="-122"/>
              </a:defRPr>
            </a:lvl6pPr>
            <a:lvl7pPr marL="914400" algn="ctr" rtl="0" fontAlgn="base">
              <a:spcBef>
                <a:spcPct val="0"/>
              </a:spcBef>
              <a:spcAft>
                <a:spcPct val="0"/>
              </a:spcAft>
              <a:defRPr sz="4400">
                <a:solidFill>
                  <a:schemeClr val="tx1"/>
                </a:solidFill>
                <a:latin typeface="Arial" charset="0"/>
                <a:ea typeface="黑体" pitchFamily="2" charset="-122"/>
              </a:defRPr>
            </a:lvl7pPr>
            <a:lvl8pPr marL="1371600" algn="ctr" rtl="0" fontAlgn="base">
              <a:spcBef>
                <a:spcPct val="0"/>
              </a:spcBef>
              <a:spcAft>
                <a:spcPct val="0"/>
              </a:spcAft>
              <a:defRPr sz="4400">
                <a:solidFill>
                  <a:schemeClr val="tx1"/>
                </a:solidFill>
                <a:latin typeface="Arial" charset="0"/>
                <a:ea typeface="黑体" pitchFamily="2" charset="-122"/>
              </a:defRPr>
            </a:lvl8pPr>
            <a:lvl9pPr marL="1828800" algn="ctr" rtl="0" fontAlgn="base">
              <a:spcBef>
                <a:spcPct val="0"/>
              </a:spcBef>
              <a:spcAft>
                <a:spcPct val="0"/>
              </a:spcAft>
              <a:defRPr sz="4400">
                <a:solidFill>
                  <a:schemeClr val="tx1"/>
                </a:solidFill>
                <a:latin typeface="Arial" charset="0"/>
                <a:ea typeface="黑体" pitchFamily="2" charset="-122"/>
              </a:defRPr>
            </a:lvl9pPr>
          </a:lstStyle>
          <a:p>
            <a:r>
              <a:rPr lang="zh-CN" altLang="en-US" sz="2800" b="1" dirty="0">
                <a:solidFill>
                  <a:srgbClr val="336699"/>
                </a:solidFill>
                <a:latin typeface="黑体" pitchFamily="2" charset="-122"/>
                <a:ea typeface="黑体" pitchFamily="2" charset="-122"/>
                <a:cs typeface="+mn-cs"/>
              </a:rPr>
              <a:t>   </a:t>
            </a:r>
            <a:r>
              <a:rPr lang="zh-CN" altLang="en-US" sz="4600" b="1" cap="all" dirty="0">
                <a:ln w="9000" cmpd="sng">
                  <a:noFill/>
                  <a:prstDash val="solid"/>
                </a:ln>
                <a:solidFill>
                  <a:srgbClr val="F27900"/>
                </a:solidFill>
                <a:effectLst>
                  <a:reflection blurRad="12700" stA="28000" endPos="45000" dist="1000" dir="5400000" sy="-100000" algn="bl" rotWithShape="0"/>
                </a:effectLst>
                <a:latin typeface="黑体" pitchFamily="2" charset="-122"/>
                <a:ea typeface="黑体" pitchFamily="2" charset="-122"/>
                <a:cs typeface="+mn-cs"/>
              </a:rPr>
              <a:t>东北财经大学网络教育学院介绍</a:t>
            </a:r>
          </a:p>
        </p:txBody>
      </p:sp>
      <p:sp>
        <p:nvSpPr>
          <p:cNvPr id="4" name="AutoShape 12"/>
          <p:cNvSpPr>
            <a:spLocks noChangeArrowheads="1"/>
          </p:cNvSpPr>
          <p:nvPr/>
        </p:nvSpPr>
        <p:spPr bwMode="auto">
          <a:xfrm flipH="1">
            <a:off x="4644008" y="872716"/>
            <a:ext cx="4320480" cy="54975"/>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5" name="矩形 4"/>
          <p:cNvSpPr/>
          <p:nvPr/>
        </p:nvSpPr>
        <p:spPr>
          <a:xfrm>
            <a:off x="683568" y="1268760"/>
            <a:ext cx="8064896" cy="5262979"/>
          </a:xfrm>
          <a:prstGeom prst="rect">
            <a:avLst/>
          </a:prstGeom>
        </p:spPr>
        <p:txBody>
          <a:bodyPr wrap="square">
            <a:spAutoFit/>
          </a:bodyPr>
          <a:lstStyle/>
          <a:p>
            <a:pPr>
              <a:lnSpc>
                <a:spcPct val="150000"/>
              </a:lnSpc>
              <a:spcBef>
                <a:spcPts val="600"/>
              </a:spcBef>
              <a:spcAft>
                <a:spcPts val="600"/>
              </a:spcAft>
              <a:buClr>
                <a:srgbClr val="306090"/>
              </a:buClr>
            </a:pPr>
            <a:r>
              <a:rPr lang="zh-CN" altLang="en-US" sz="2100" b="1" dirty="0">
                <a:solidFill>
                  <a:srgbClr val="FF6600"/>
                </a:solidFill>
                <a:latin typeface="华文中宋" pitchFamily="2" charset="-122"/>
                <a:ea typeface="华文中宋" pitchFamily="2" charset="-122"/>
              </a:rPr>
              <a:t>莘莘学子 五湖四海</a:t>
            </a:r>
          </a:p>
          <a:p>
            <a:pPr>
              <a:lnSpc>
                <a:spcPct val="150000"/>
              </a:lnSpc>
              <a:spcBef>
                <a:spcPts val="600"/>
              </a:spcBef>
              <a:spcAft>
                <a:spcPts val="600"/>
              </a:spcAft>
              <a:buClr>
                <a:srgbClr val="306090"/>
              </a:buClr>
            </a:pPr>
            <a:r>
              <a:rPr lang="zh-CN" altLang="en-US" dirty="0">
                <a:solidFill>
                  <a:srgbClr val="17375E"/>
                </a:solidFill>
                <a:latin typeface="华文中宋" pitchFamily="2" charset="-122"/>
                <a:ea typeface="华文中宋" pitchFamily="2" charset="-122"/>
              </a:rPr>
              <a:t>      依托东北财经大学经济与管理学科优势，网络教育学院开设有会计学、金融学、工程管理、法学、财务管理、行政管理、国际经济与贸易、电子商务、旅游管理、工商管理、保险学、市场营销、信息管理与信息系统、人力资源管理、物流管理、房地产开发与管理等</a:t>
            </a:r>
            <a:r>
              <a:rPr lang="en-US" altLang="zh-CN" dirty="0">
                <a:solidFill>
                  <a:srgbClr val="17375E"/>
                </a:solidFill>
                <a:latin typeface="华文中宋" pitchFamily="2" charset="-122"/>
                <a:ea typeface="华文中宋" pitchFamily="2" charset="-122"/>
              </a:rPr>
              <a:t>16</a:t>
            </a:r>
            <a:r>
              <a:rPr lang="zh-CN" altLang="en-US" dirty="0">
                <a:solidFill>
                  <a:srgbClr val="17375E"/>
                </a:solidFill>
                <a:latin typeface="华文中宋" pitchFamily="2" charset="-122"/>
                <a:ea typeface="华文中宋" pitchFamily="2" charset="-122"/>
              </a:rPr>
              <a:t>个专业；在全国除青海、港、澳、台以外的所有省、市、自治区建立了数百个校外学习中心，累计招收学历教育学生</a:t>
            </a:r>
            <a:r>
              <a:rPr lang="en-US" altLang="zh-CN" dirty="0">
                <a:solidFill>
                  <a:srgbClr val="17375E"/>
                </a:solidFill>
                <a:latin typeface="华文中宋" pitchFamily="2" charset="-122"/>
                <a:ea typeface="华文中宋" pitchFamily="2" charset="-122"/>
              </a:rPr>
              <a:t>40</a:t>
            </a:r>
            <a:r>
              <a:rPr lang="zh-CN" altLang="en-US" dirty="0">
                <a:solidFill>
                  <a:srgbClr val="17375E"/>
                </a:solidFill>
                <a:latin typeface="华文中宋" pitchFamily="2" charset="-122"/>
                <a:ea typeface="华文中宋" pitchFamily="2" charset="-122"/>
              </a:rPr>
              <a:t>余万名，输送毕业生</a:t>
            </a:r>
            <a:r>
              <a:rPr lang="en-US" altLang="zh-CN" dirty="0">
                <a:solidFill>
                  <a:srgbClr val="17375E"/>
                </a:solidFill>
                <a:latin typeface="华文中宋" pitchFamily="2" charset="-122"/>
                <a:ea typeface="华文中宋" pitchFamily="2" charset="-122"/>
              </a:rPr>
              <a:t>26</a:t>
            </a:r>
            <a:r>
              <a:rPr lang="zh-CN" altLang="en-US" dirty="0">
                <a:solidFill>
                  <a:srgbClr val="17375E"/>
                </a:solidFill>
                <a:latin typeface="华文中宋" pitchFamily="2" charset="-122"/>
                <a:ea typeface="华文中宋" pitchFamily="2" charset="-122"/>
              </a:rPr>
              <a:t>万余名。</a:t>
            </a:r>
          </a:p>
          <a:p>
            <a:pPr>
              <a:lnSpc>
                <a:spcPct val="150000"/>
              </a:lnSpc>
              <a:spcBef>
                <a:spcPts val="600"/>
              </a:spcBef>
              <a:spcAft>
                <a:spcPts val="600"/>
              </a:spcAft>
              <a:buClr>
                <a:srgbClr val="306090"/>
              </a:buClr>
            </a:pPr>
            <a:r>
              <a:rPr lang="zh-CN" altLang="en-US" sz="2100" b="1" dirty="0">
                <a:solidFill>
                  <a:srgbClr val="FF6600"/>
                </a:solidFill>
                <a:latin typeface="华文中宋" pitchFamily="2" charset="-122"/>
                <a:ea typeface="华文中宋" pitchFamily="2" charset="-122"/>
              </a:rPr>
              <a:t>服务社会 创造价值</a:t>
            </a:r>
            <a:endParaRPr lang="en-US" altLang="zh-CN" sz="2100" b="1" dirty="0">
              <a:solidFill>
                <a:srgbClr val="FF6600"/>
              </a:solidFill>
              <a:latin typeface="华文中宋" pitchFamily="2" charset="-122"/>
              <a:ea typeface="华文中宋" pitchFamily="2" charset="-122"/>
            </a:endParaRPr>
          </a:p>
          <a:p>
            <a:pPr>
              <a:lnSpc>
                <a:spcPct val="150000"/>
              </a:lnSpc>
              <a:spcBef>
                <a:spcPts val="600"/>
              </a:spcBef>
              <a:spcAft>
                <a:spcPts val="600"/>
              </a:spcAft>
              <a:buClr>
                <a:srgbClr val="306090"/>
              </a:buClr>
            </a:pPr>
            <a:r>
              <a:rPr lang="zh-CN" altLang="en-US" dirty="0">
                <a:solidFill>
                  <a:srgbClr val="17375E"/>
                </a:solidFill>
                <a:latin typeface="华文中宋" pitchFamily="2" charset="-122"/>
                <a:ea typeface="华文中宋" pitchFamily="2" charset="-122"/>
              </a:rPr>
              <a:t>      学院以专业化分工服务于学习型组织建设，与财政、税务、会计、银行和保险系统的多家政府、企业、行业展开非学历教育合作，为其提供涵盖组织全员的培训整体解决方案，为</a:t>
            </a:r>
            <a:r>
              <a:rPr lang="en-US" altLang="zh-CN" dirty="0">
                <a:solidFill>
                  <a:srgbClr val="17375E"/>
                </a:solidFill>
                <a:latin typeface="华文中宋" pitchFamily="2" charset="-122"/>
                <a:ea typeface="华文中宋" pitchFamily="2" charset="-122"/>
              </a:rPr>
              <a:t>200</a:t>
            </a:r>
            <a:r>
              <a:rPr lang="zh-CN" altLang="en-US" dirty="0">
                <a:solidFill>
                  <a:srgbClr val="17375E"/>
                </a:solidFill>
                <a:latin typeface="华文中宋" pitchFamily="2" charset="-122"/>
                <a:ea typeface="华文中宋" pitchFamily="2" charset="-122"/>
              </a:rPr>
              <a:t>余万财经领域从业人员提供培训服务。</a:t>
            </a:r>
          </a:p>
        </p:txBody>
      </p:sp>
    </p:spTree>
    <p:extLst>
      <p:ext uri="{BB962C8B-B14F-4D97-AF65-F5344CB8AC3E}">
        <p14:creationId xmlns:p14="http://schemas.microsoft.com/office/powerpoint/2010/main" val="3837383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04"/>
          <p:cNvSpPr>
            <a:spLocks noChangeArrowheads="1"/>
          </p:cNvSpPr>
          <p:nvPr/>
        </p:nvSpPr>
        <p:spPr bwMode="auto">
          <a:xfrm>
            <a:off x="539552" y="1340768"/>
            <a:ext cx="8256054" cy="4896544"/>
          </a:xfrm>
          <a:prstGeom prst="roundRect">
            <a:avLst>
              <a:gd name="adj" fmla="val 7315"/>
            </a:avLst>
          </a:prstGeom>
          <a:solidFill>
            <a:sysClr val="window" lastClr="FFFFFF">
              <a:alpha val="50000"/>
            </a:sysClr>
          </a:solidFill>
          <a:ln w="3175" cap="flat" cmpd="sng" algn="ctr">
            <a:solidFill>
              <a:srgbClr val="4F81BD">
                <a:lumMod val="75000"/>
              </a:srgbClr>
            </a:solidFill>
            <a:prstDash val="solid"/>
            <a:bevel/>
            <a:tailEnd type="ova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7" name="标题 1"/>
          <p:cNvSpPr txBox="1">
            <a:spLocks/>
          </p:cNvSpPr>
          <p:nvPr/>
        </p:nvSpPr>
        <p:spPr>
          <a:xfrm>
            <a:off x="4427984" y="548680"/>
            <a:ext cx="4536504" cy="648072"/>
          </a:xfrm>
          <a:prstGeom prst="rect">
            <a:avLst/>
          </a:prstGeom>
        </p:spPr>
        <p:txBody>
          <a:bodyPr>
            <a:normAutofit fontScale="4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ea typeface="黑体" pitchFamily="2" charset="-122"/>
              </a:defRPr>
            </a:lvl2pPr>
            <a:lvl3pPr algn="ctr" rtl="0" eaLnBrk="0" fontAlgn="base" hangingPunct="0">
              <a:spcBef>
                <a:spcPct val="0"/>
              </a:spcBef>
              <a:spcAft>
                <a:spcPct val="0"/>
              </a:spcAft>
              <a:defRPr sz="4400">
                <a:solidFill>
                  <a:schemeClr val="tx1"/>
                </a:solidFill>
                <a:latin typeface="Arial" charset="0"/>
                <a:ea typeface="黑体" pitchFamily="2" charset="-122"/>
              </a:defRPr>
            </a:lvl3pPr>
            <a:lvl4pPr algn="ctr" rtl="0" eaLnBrk="0" fontAlgn="base" hangingPunct="0">
              <a:spcBef>
                <a:spcPct val="0"/>
              </a:spcBef>
              <a:spcAft>
                <a:spcPct val="0"/>
              </a:spcAft>
              <a:defRPr sz="4400">
                <a:solidFill>
                  <a:schemeClr val="tx1"/>
                </a:solidFill>
                <a:latin typeface="Arial" charset="0"/>
                <a:ea typeface="黑体" pitchFamily="2" charset="-122"/>
              </a:defRPr>
            </a:lvl4pPr>
            <a:lvl5pPr algn="ctr" rtl="0" eaLnBrk="0" fontAlgn="base" hangingPunct="0">
              <a:spcBef>
                <a:spcPct val="0"/>
              </a:spcBef>
              <a:spcAft>
                <a:spcPct val="0"/>
              </a:spcAft>
              <a:defRPr sz="4400">
                <a:solidFill>
                  <a:schemeClr val="tx1"/>
                </a:solidFill>
                <a:latin typeface="Arial" charset="0"/>
                <a:ea typeface="黑体" pitchFamily="2" charset="-122"/>
              </a:defRPr>
            </a:lvl5pPr>
            <a:lvl6pPr marL="457200" algn="ctr" rtl="0" fontAlgn="base">
              <a:spcBef>
                <a:spcPct val="0"/>
              </a:spcBef>
              <a:spcAft>
                <a:spcPct val="0"/>
              </a:spcAft>
              <a:defRPr sz="4400">
                <a:solidFill>
                  <a:schemeClr val="tx1"/>
                </a:solidFill>
                <a:latin typeface="Arial" charset="0"/>
                <a:ea typeface="黑体" pitchFamily="2" charset="-122"/>
              </a:defRPr>
            </a:lvl6pPr>
            <a:lvl7pPr marL="914400" algn="ctr" rtl="0" fontAlgn="base">
              <a:spcBef>
                <a:spcPct val="0"/>
              </a:spcBef>
              <a:spcAft>
                <a:spcPct val="0"/>
              </a:spcAft>
              <a:defRPr sz="4400">
                <a:solidFill>
                  <a:schemeClr val="tx1"/>
                </a:solidFill>
                <a:latin typeface="Arial" charset="0"/>
                <a:ea typeface="黑体" pitchFamily="2" charset="-122"/>
              </a:defRPr>
            </a:lvl7pPr>
            <a:lvl8pPr marL="1371600" algn="ctr" rtl="0" fontAlgn="base">
              <a:spcBef>
                <a:spcPct val="0"/>
              </a:spcBef>
              <a:spcAft>
                <a:spcPct val="0"/>
              </a:spcAft>
              <a:defRPr sz="4400">
                <a:solidFill>
                  <a:schemeClr val="tx1"/>
                </a:solidFill>
                <a:latin typeface="Arial" charset="0"/>
                <a:ea typeface="黑体" pitchFamily="2" charset="-122"/>
              </a:defRPr>
            </a:lvl8pPr>
            <a:lvl9pPr marL="1828800" algn="ctr" rtl="0" fontAlgn="base">
              <a:spcBef>
                <a:spcPct val="0"/>
              </a:spcBef>
              <a:spcAft>
                <a:spcPct val="0"/>
              </a:spcAft>
              <a:defRPr sz="4400">
                <a:solidFill>
                  <a:schemeClr val="tx1"/>
                </a:solidFill>
                <a:latin typeface="Arial" charset="0"/>
                <a:ea typeface="黑体" pitchFamily="2" charset="-122"/>
              </a:defRPr>
            </a:lvl9pPr>
          </a:lstStyle>
          <a:p>
            <a:r>
              <a:rPr lang="zh-CN" altLang="en-US" sz="2800" b="1" dirty="0">
                <a:solidFill>
                  <a:srgbClr val="336699"/>
                </a:solidFill>
                <a:latin typeface="黑体" pitchFamily="2" charset="-122"/>
                <a:ea typeface="黑体" pitchFamily="2" charset="-122"/>
                <a:cs typeface="+mn-cs"/>
              </a:rPr>
              <a:t>   </a:t>
            </a:r>
            <a:r>
              <a:rPr lang="zh-CN" altLang="en-US" sz="4600" b="1" cap="all" dirty="0">
                <a:ln w="9000" cmpd="sng">
                  <a:noFill/>
                  <a:prstDash val="solid"/>
                </a:ln>
                <a:solidFill>
                  <a:srgbClr val="F27900"/>
                </a:solidFill>
                <a:effectLst>
                  <a:reflection blurRad="12700" stA="28000" endPos="45000" dist="1000" dir="5400000" sy="-100000" algn="bl" rotWithShape="0"/>
                </a:effectLst>
                <a:latin typeface="黑体" pitchFamily="2" charset="-122"/>
                <a:ea typeface="黑体" pitchFamily="2" charset="-122"/>
                <a:cs typeface="+mn-cs"/>
              </a:rPr>
              <a:t>东北财经大学网络教育学院介绍</a:t>
            </a:r>
          </a:p>
        </p:txBody>
      </p:sp>
      <p:sp>
        <p:nvSpPr>
          <p:cNvPr id="8" name="AutoShape 12"/>
          <p:cNvSpPr>
            <a:spLocks noChangeArrowheads="1"/>
          </p:cNvSpPr>
          <p:nvPr/>
        </p:nvSpPr>
        <p:spPr bwMode="auto">
          <a:xfrm flipH="1">
            <a:off x="4644008" y="872716"/>
            <a:ext cx="4320480" cy="54975"/>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gradFill rotWithShape="1">
            <a:gsLst>
              <a:gs pos="0">
                <a:srgbClr val="FFFFFF">
                  <a:alpha val="0"/>
                </a:srgbClr>
              </a:gs>
              <a:gs pos="100000">
                <a:srgbClr val="336699"/>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9" name="矩形 8"/>
          <p:cNvSpPr/>
          <p:nvPr/>
        </p:nvSpPr>
        <p:spPr>
          <a:xfrm>
            <a:off x="683568" y="1301273"/>
            <a:ext cx="7886887" cy="4431983"/>
          </a:xfrm>
          <a:prstGeom prst="rect">
            <a:avLst/>
          </a:prstGeom>
        </p:spPr>
        <p:txBody>
          <a:bodyPr wrap="square">
            <a:spAutoFit/>
          </a:bodyPr>
          <a:lstStyle/>
          <a:p>
            <a:pPr>
              <a:lnSpc>
                <a:spcPct val="150000"/>
              </a:lnSpc>
              <a:spcBef>
                <a:spcPts val="600"/>
              </a:spcBef>
              <a:spcAft>
                <a:spcPts val="600"/>
              </a:spcAft>
              <a:buClr>
                <a:srgbClr val="306090"/>
              </a:buClr>
            </a:pPr>
            <a:r>
              <a:rPr lang="zh-CN" altLang="en-US" sz="2100" b="1" dirty="0">
                <a:solidFill>
                  <a:srgbClr val="FF6600"/>
                </a:solidFill>
                <a:latin typeface="华文中宋" pitchFamily="2" charset="-122"/>
                <a:ea typeface="华文中宋" pitchFamily="2" charset="-122"/>
              </a:rPr>
              <a:t>双重认证 质量保障</a:t>
            </a:r>
          </a:p>
          <a:p>
            <a:pPr>
              <a:lnSpc>
                <a:spcPct val="150000"/>
              </a:lnSpc>
              <a:spcBef>
                <a:spcPts val="600"/>
              </a:spcBef>
              <a:spcAft>
                <a:spcPts val="600"/>
              </a:spcAft>
            </a:pPr>
            <a:r>
              <a:rPr lang="zh-CN" altLang="en-US" dirty="0">
                <a:solidFill>
                  <a:srgbClr val="17375E"/>
                </a:solidFill>
                <a:latin typeface="华文中宋" pitchFamily="2" charset="-122"/>
                <a:ea typeface="华文中宋" pitchFamily="2" charset="-122"/>
              </a:rPr>
              <a:t>      学院引进现代教育技术和管理理念，构建网络教育全面质量管理体系，通过了</a:t>
            </a:r>
            <a:r>
              <a:rPr lang="en-US" altLang="zh-CN" dirty="0">
                <a:solidFill>
                  <a:srgbClr val="17375E"/>
                </a:solidFill>
                <a:latin typeface="华文中宋" pitchFamily="2" charset="-122"/>
                <a:ea typeface="华文中宋" pitchFamily="2" charset="-122"/>
              </a:rPr>
              <a:t>ISO9001</a:t>
            </a:r>
            <a:r>
              <a:rPr lang="zh-CN" altLang="en-US" dirty="0">
                <a:solidFill>
                  <a:srgbClr val="17375E"/>
                </a:solidFill>
                <a:latin typeface="华文中宋" pitchFamily="2" charset="-122"/>
                <a:ea typeface="华文中宋" pitchFamily="2" charset="-122"/>
              </a:rPr>
              <a:t>质量管理体系认证和</a:t>
            </a:r>
            <a:r>
              <a:rPr lang="en-US" altLang="zh-CN" dirty="0">
                <a:solidFill>
                  <a:srgbClr val="17375E"/>
                </a:solidFill>
                <a:latin typeface="华文中宋" pitchFamily="2" charset="-122"/>
                <a:ea typeface="华文中宋" pitchFamily="2" charset="-122"/>
              </a:rPr>
              <a:t>CMMI—L3</a:t>
            </a:r>
            <a:r>
              <a:rPr lang="zh-CN" altLang="en-US" dirty="0">
                <a:solidFill>
                  <a:srgbClr val="17375E"/>
                </a:solidFill>
                <a:latin typeface="华文中宋" pitchFamily="2" charset="-122"/>
                <a:ea typeface="华文中宋" pitchFamily="2" charset="-122"/>
              </a:rPr>
              <a:t>软件研发成熟度评估，是业内唯一通过双重认证的网络教育学院。</a:t>
            </a:r>
          </a:p>
          <a:p>
            <a:pPr>
              <a:lnSpc>
                <a:spcPct val="150000"/>
              </a:lnSpc>
              <a:spcBef>
                <a:spcPts val="600"/>
              </a:spcBef>
              <a:spcAft>
                <a:spcPts val="600"/>
              </a:spcAft>
              <a:buClr>
                <a:srgbClr val="306090"/>
              </a:buClr>
            </a:pPr>
            <a:r>
              <a:rPr lang="zh-CN" altLang="en-US" sz="2100" b="1" dirty="0">
                <a:solidFill>
                  <a:srgbClr val="FF6600"/>
                </a:solidFill>
                <a:latin typeface="华文中宋" pitchFamily="2" charset="-122"/>
                <a:ea typeface="华文中宋" pitchFamily="2" charset="-122"/>
              </a:rPr>
              <a:t>东财模式 广受好评</a:t>
            </a:r>
          </a:p>
          <a:p>
            <a:pPr>
              <a:lnSpc>
                <a:spcPct val="150000"/>
              </a:lnSpc>
              <a:spcBef>
                <a:spcPts val="600"/>
              </a:spcBef>
              <a:spcAft>
                <a:spcPts val="600"/>
              </a:spcAft>
            </a:pPr>
            <a:r>
              <a:rPr lang="zh-CN" altLang="en-US" dirty="0">
                <a:solidFill>
                  <a:srgbClr val="17375E"/>
                </a:solidFill>
                <a:latin typeface="华文中宋" pitchFamily="2" charset="-122"/>
                <a:ea typeface="华文中宋" pitchFamily="2" charset="-122"/>
              </a:rPr>
              <a:t>      学院注重教育教学质量、以服务为中心的教育模式得到了学生和学习中心及远程教育界同行的广泛肯定，</a:t>
            </a:r>
            <a:r>
              <a:rPr lang="zh-CN" altLang="zh-CN" dirty="0">
                <a:solidFill>
                  <a:srgbClr val="17375E"/>
                </a:solidFill>
                <a:latin typeface="华文中宋" pitchFamily="2" charset="-122"/>
                <a:ea typeface="华文中宋" pitchFamily="2" charset="-122"/>
              </a:rPr>
              <a:t>被业内誉为“东财模式”；</a:t>
            </a:r>
            <a:r>
              <a:rPr lang="en-US" altLang="zh-CN" dirty="0">
                <a:solidFill>
                  <a:srgbClr val="17375E"/>
                </a:solidFill>
                <a:latin typeface="华文中宋" pitchFamily="2" charset="-122"/>
                <a:ea typeface="华文中宋" pitchFamily="2" charset="-122"/>
              </a:rPr>
              <a:t>2012</a:t>
            </a:r>
            <a:r>
              <a:rPr lang="zh-CN" altLang="en-US" dirty="0">
                <a:solidFill>
                  <a:srgbClr val="17375E"/>
                </a:solidFill>
                <a:latin typeface="华文中宋" pitchFamily="2" charset="-122"/>
                <a:ea typeface="华文中宋" pitchFamily="2" charset="-122"/>
              </a:rPr>
              <a:t>年获教育部全国高校现代远程教育协作组授予的“现代远程教育十年贡献奖”，</a:t>
            </a:r>
            <a:r>
              <a:rPr lang="en-US" altLang="zh-CN" dirty="0">
                <a:solidFill>
                  <a:srgbClr val="17375E"/>
                </a:solidFill>
                <a:latin typeface="华文中宋" pitchFamily="2" charset="-122"/>
                <a:ea typeface="华文中宋" pitchFamily="2" charset="-122"/>
              </a:rPr>
              <a:t>2014</a:t>
            </a:r>
            <a:r>
              <a:rPr lang="zh-CN" altLang="zh-CN" dirty="0">
                <a:solidFill>
                  <a:srgbClr val="17375E"/>
                </a:solidFill>
                <a:latin typeface="华文中宋" pitchFamily="2" charset="-122"/>
                <a:ea typeface="华文中宋" pitchFamily="2" charset="-122"/>
              </a:rPr>
              <a:t>年当选全国高等学校现代远程教育协作组副秘书长单位</a:t>
            </a:r>
            <a:r>
              <a:rPr lang="zh-CN" altLang="en-US" dirty="0">
                <a:solidFill>
                  <a:srgbClr val="17375E"/>
                </a:solidFill>
                <a:latin typeface="华文中宋" pitchFamily="2" charset="-122"/>
                <a:ea typeface="华文中宋" pitchFamily="2" charset="-122"/>
              </a:rPr>
              <a:t>。</a:t>
            </a:r>
          </a:p>
        </p:txBody>
      </p:sp>
    </p:spTree>
    <p:extLst>
      <p:ext uri="{BB962C8B-B14F-4D97-AF65-F5344CB8AC3E}">
        <p14:creationId xmlns:p14="http://schemas.microsoft.com/office/powerpoint/2010/main" val="243047713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13122</TotalTime>
  <Words>6011</Words>
  <Application>Microsoft Office PowerPoint</Application>
  <PresentationFormat>全屏显示(4:3)</PresentationFormat>
  <Paragraphs>600</Paragraphs>
  <Slides>78</Slides>
  <Notes>14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78</vt:i4>
      </vt:variant>
    </vt:vector>
  </HeadingPairs>
  <TitlesOfParts>
    <vt:vector size="97" baseType="lpstr">
      <vt:lpstr>Gill Sans</vt:lpstr>
      <vt:lpstr>MS PGothic</vt:lpstr>
      <vt:lpstr>simsun</vt:lpstr>
      <vt:lpstr>等线</vt:lpstr>
      <vt:lpstr>黑体</vt:lpstr>
      <vt:lpstr>华文行楷</vt:lpstr>
      <vt:lpstr>华文楷体</vt:lpstr>
      <vt:lpstr>华文中宋</vt:lpstr>
      <vt:lpstr>宋体</vt:lpstr>
      <vt:lpstr>微软雅黑</vt:lpstr>
      <vt:lpstr>新宋体</vt:lpstr>
      <vt:lpstr>Arial</vt:lpstr>
      <vt:lpstr>Arial Black</vt:lpstr>
      <vt:lpstr>Britannic Bold</vt:lpstr>
      <vt:lpstr>Calibri</vt:lpstr>
      <vt:lpstr>Informal Roman</vt:lpstr>
      <vt:lpstr>Times New Roman</vt:lpstr>
      <vt:lpstr>Wingdings</vt:lpstr>
      <vt:lpstr>Office 主题​​</vt:lpstr>
      <vt:lpstr>东北财经大学网络教育新生导学</vt:lpstr>
      <vt:lpstr>PowerPoint 演示文稿</vt:lpstr>
      <vt:lpstr>PowerPoint 演示文稿</vt:lpstr>
      <vt:lpstr>PowerPoint 演示文稿</vt:lpstr>
      <vt:lpstr>东北财经大学简介</vt:lpstr>
      <vt:lpstr>PowerPoint 演示文稿</vt:lpstr>
      <vt:lpstr>PowerPoint 演示文稿</vt:lpstr>
      <vt:lpstr>PowerPoint 演示文稿</vt:lpstr>
      <vt:lpstr>PowerPoint 演示文稿</vt:lpstr>
      <vt:lpstr>PowerPoint 演示文稿</vt:lpstr>
      <vt:lpstr>PowerPoint 演示文稿</vt:lpstr>
      <vt:lpstr>我的教室</vt:lpstr>
      <vt:lpstr>我的教室</vt:lpstr>
      <vt:lpstr>我的教室 教室首页</vt:lpstr>
      <vt:lpstr>     东财在线  移动学习客户端</vt:lpstr>
      <vt:lpstr>PowerPoint 演示文稿</vt:lpstr>
      <vt:lpstr>PowerPoint 演示文稿</vt:lpstr>
      <vt:lpstr>学费与教材费</vt:lpstr>
      <vt:lpstr>PowerPoint 演示文稿</vt:lpstr>
      <vt:lpstr>     选开课 基本规则</vt:lpstr>
      <vt:lpstr>PowerPoint 演示文稿</vt:lpstr>
      <vt:lpstr>PowerPoint 演示文稿</vt:lpstr>
      <vt:lpstr>PowerPoint 演示文稿</vt:lpstr>
      <vt:lpstr>PowerPoint 演示文稿</vt:lpstr>
      <vt:lpstr>PowerPoint 演示文稿</vt:lpstr>
      <vt:lpstr>课程学习、课程辅导</vt:lpstr>
      <vt:lpstr>课程学习流程图</vt:lpstr>
      <vt:lpstr>课程学习 教室首页</vt:lpstr>
      <vt:lpstr>PowerPoint 演示文稿</vt:lpstr>
      <vt:lpstr>     课程学习 多媒体教学课件</vt:lpstr>
      <vt:lpstr>课程学习 课程辅导</vt:lpstr>
      <vt:lpstr>实践类课程</vt:lpstr>
      <vt:lpstr>PowerPoint 演示文稿</vt:lpstr>
      <vt:lpstr>     课程学习 实践类课程</vt:lpstr>
      <vt:lpstr>PowerPoint 演示文稿</vt:lpstr>
      <vt:lpstr>PowerPoint 演示文稿</vt:lpstr>
      <vt:lpstr>课程考试</vt:lpstr>
      <vt:lpstr>     考核方式</vt:lpstr>
      <vt:lpstr>     集中考试 考试流程</vt:lpstr>
      <vt:lpstr>PowerPoint 演示文稿</vt:lpstr>
      <vt:lpstr>     非集中考试 形成性考核</vt:lpstr>
      <vt:lpstr>     非集中考试 课程论文设计</vt:lpstr>
      <vt:lpstr>     非集中考试 机考考核</vt:lpstr>
      <vt:lpstr>免代修、免考</vt:lpstr>
      <vt:lpstr>PowerPoint 演示文稿</vt:lpstr>
      <vt:lpstr>PowerPoint 演示文稿</vt:lpstr>
      <vt:lpstr>PowerPoint 演示文稿</vt:lpstr>
      <vt:lpstr>全国统考</vt:lpstr>
      <vt:lpstr>     我的教室 国家统考</vt:lpstr>
      <vt:lpstr>     全国统考 简介</vt:lpstr>
      <vt:lpstr>     全国统考 简介</vt:lpstr>
      <vt:lpstr>     全国统考 免考</vt:lpstr>
      <vt:lpstr>毕业论文</vt:lpstr>
      <vt:lpstr>毕业论文</vt:lpstr>
      <vt:lpstr>PowerPoint 演示文稿</vt:lpstr>
      <vt:lpstr>PowerPoint 演示文稿</vt:lpstr>
      <vt:lpstr>学士学位</vt:lpstr>
      <vt:lpstr>PowerPoint 演示文稿</vt:lpstr>
      <vt:lpstr>PowerPoint 演示文稿</vt:lpstr>
      <vt:lpstr>PowerPoint 演示文稿</vt:lpstr>
      <vt:lpstr>PowerPoint 演示文稿</vt:lpstr>
      <vt:lpstr>     我的教室 毕业学位</vt:lpstr>
      <vt:lpstr>学籍管理</vt:lpstr>
      <vt:lpstr>学籍管理</vt:lpstr>
      <vt:lpstr>学生活动、校友联络</vt:lpstr>
      <vt:lpstr>     学生活动  学生社区</vt:lpstr>
      <vt:lpstr>     学生活动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问题咨询</vt:lpstr>
      <vt:lpstr>PowerPoint 演示文稿</vt:lpstr>
      <vt:lpstr>为学生创造价值  东北财经大学网络教育</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AutoBVT</cp:lastModifiedBy>
  <cp:revision>1054</cp:revision>
  <cp:lastPrinted>2014-09-15T07:17:41Z</cp:lastPrinted>
  <dcterms:created xsi:type="dcterms:W3CDTF">2011-11-07T03:23:21Z</dcterms:created>
  <dcterms:modified xsi:type="dcterms:W3CDTF">2018-09-20T07:32:02Z</dcterms:modified>
</cp:coreProperties>
</file>